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24.2.2016.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CD59-0C03-4774-B2E1-F7D660E75451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Metodologijska radionica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3A56-3E7E-413A-AE13-A61EBBCFAC1E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Metodologijska radionica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9BD7-141C-4A02-8F00-C5FB000A8041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Metodologijska radionica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51B9-01C7-4823-923D-919E17BE5B9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Metodologijska radionica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960-3797-47C5-88D8-B56F8E15F23E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Metodologijska radionica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FB94-C30D-4ECC-B9BE-A8AC3FF78103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Metodologijska radionica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9A27-ECBF-40DF-BC51-6C8E693CADF6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Metodologijska radionica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0072-E14D-4989-8234-A9F6E58601CB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Metodologijska radionica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2534-87D1-4DED-91F6-9526442C0271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Metodologijska radionica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9B58-5F03-4D30-8E66-1F9B1B670F97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Metodologijska radionica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8E82-E3C8-46C7-BE38-3BEB991A9183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Metodologijska radionica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F0CA-A454-47D7-B20C-30B93F0BB98E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Metodologijska radionica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Teorija 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medijatizacije</a:t>
            </a:r>
            <a:endParaRPr lang="hr-HR" dirty="0">
              <a:solidFill>
                <a:schemeClr val="tx2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Akademska godina 2015./2016.</a:t>
            </a:r>
            <a:endParaRPr lang="hr-HR" dirty="0"/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 smtClean="0"/>
              <a:t>Uvod u sociologiju medija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9737" y="0"/>
            <a:ext cx="715554" cy="89444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Odnosi moći i </a:t>
            </a:r>
            <a:r>
              <a:rPr lang="hr-HR" dirty="0" err="1" smtClean="0"/>
              <a:t>medijatizacija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73891" y="1371600"/>
            <a:ext cx="8001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 smtClean="0">
              <a:solidFill>
                <a:schemeClr val="tx2"/>
              </a:solidFill>
            </a:endParaRP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kada govorimo o procesima </a:t>
            </a:r>
            <a:r>
              <a:rPr lang="hr-HR" altLang="zh-CN" dirty="0" err="1">
                <a:ea typeface="Times New Roman" pitchFamily="18" charset="0"/>
                <a:cs typeface="Arial" pitchFamily="34" charset="0"/>
              </a:rPr>
              <a:t>medijatizacije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 kao o međusobnom konstituiranju i</a:t>
            </a: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interakciji između medijske i društvene promjene, neizbježno je uzeti u obzir i druge procese kao što su komercijalizacija i </a:t>
            </a:r>
            <a:r>
              <a:rPr lang="hr-HR" altLang="zh-CN" dirty="0" err="1">
                <a:ea typeface="Times New Roman" pitchFamily="18" charset="0"/>
                <a:cs typeface="Arial" pitchFamily="34" charset="0"/>
              </a:rPr>
              <a:t>komodifikacija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 komunikacije te demokratizacija komunikacijskih procesa, što se očituje u sudjelovanju u procesima odlučivanja i oblikovanja javnih politika te promicanju demokratskih vrijednosti i ideala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.</a:t>
            </a: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endParaRPr lang="hr-HR" altLang="zh-CN" dirty="0" smtClean="0">
              <a:ea typeface="Times New Roman" pitchFamily="18" charset="0"/>
              <a:cs typeface="Arial" pitchFamily="34" charset="0"/>
            </a:endParaRP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Politička ekonomija komunikacije propituje odnose moći koji konstituiraju</a:t>
            </a: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proizvodnju, distribuciju i potrošnju resursa odnosno komunikacije (</a:t>
            </a:r>
            <a:r>
              <a:rPr lang="hr-HR" altLang="zh-CN" dirty="0" err="1">
                <a:ea typeface="Times New Roman" pitchFamily="18" charset="0"/>
                <a:cs typeface="Arial" pitchFamily="34" charset="0"/>
              </a:rPr>
              <a:t>Mosco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, 2009: 2).</a:t>
            </a: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Iako dinamike i načini na koje se moć ostvaruje mogu biti različiti, propitivanje</a:t>
            </a: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proizvodnje, distribucije i potrošnje komunikacije vrijedi jednako za masovnu i</a:t>
            </a: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umreženu komunikaciju.</a:t>
            </a: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891" y="7937"/>
            <a:ext cx="645160" cy="806450"/>
          </a:xfrm>
          <a:prstGeom prst="rect">
            <a:avLst/>
          </a:prstGeom>
        </p:spPr>
      </p:pic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 smtClean="0"/>
              <a:t>Uvod u sociologiju medija</a:t>
            </a:r>
          </a:p>
        </p:txBody>
      </p:sp>
    </p:spTree>
    <p:extLst>
      <p:ext uri="{BB962C8B-B14F-4D97-AF65-F5344CB8AC3E}">
        <p14:creationId xmlns:p14="http://schemas.microsoft.com/office/powerpoint/2010/main" val="3257669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Medijska javna sfera i digitalizacija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73891" y="1371600"/>
            <a:ext cx="8001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 smtClean="0">
              <a:solidFill>
                <a:schemeClr val="tx2"/>
              </a:solidFill>
            </a:endParaRPr>
          </a:p>
          <a:p>
            <a:r>
              <a:rPr lang="hr-HR" dirty="0"/>
              <a:t>Javna sfera zamišljena je kao područje u kojemu građani međusobno komunicirajući </a:t>
            </a:r>
            <a:r>
              <a:rPr lang="hr-HR" dirty="0" smtClean="0"/>
              <a:t>propituju načine </a:t>
            </a:r>
            <a:r>
              <a:rPr lang="hr-HR" dirty="0"/>
              <a:t>upravljanja društvom</a:t>
            </a:r>
            <a:r>
              <a:rPr lang="hr-HR" dirty="0" smtClean="0"/>
              <a:t>.</a:t>
            </a:r>
          </a:p>
          <a:p>
            <a:endParaRPr lang="hr-HR" dirty="0"/>
          </a:p>
          <a:p>
            <a:r>
              <a:rPr lang="hr-HR" dirty="0" smtClean="0"/>
              <a:t>U </a:t>
            </a:r>
            <a:r>
              <a:rPr lang="hr-HR" dirty="0"/>
              <a:t>svim suvremenim javnim sferama </a:t>
            </a:r>
            <a:r>
              <a:rPr lang="hr-HR" dirty="0" smtClean="0"/>
              <a:t>mediji predstavljaju </a:t>
            </a:r>
            <a:r>
              <a:rPr lang="hr-HR" dirty="0"/>
              <a:t>infrastrukturu koja omogućuje distribuciju i razmjenu informacija, različitih </a:t>
            </a:r>
            <a:r>
              <a:rPr lang="hr-HR" dirty="0" smtClean="0"/>
              <a:t>vrsta znanja </a:t>
            </a:r>
            <a:r>
              <a:rPr lang="hr-HR" dirty="0"/>
              <a:t>i argumenata što se odnose na činjenice, probleme i njihova moguća </a:t>
            </a:r>
            <a:r>
              <a:rPr lang="hr-HR" dirty="0" smtClean="0"/>
              <a:t>rješenja.</a:t>
            </a:r>
          </a:p>
          <a:p>
            <a:endParaRPr lang="hr-HR" dirty="0"/>
          </a:p>
          <a:p>
            <a:r>
              <a:rPr lang="hr-HR" dirty="0"/>
              <a:t>Medijska se infrastruktura od 1990. intenzivno i trajno digitalizira u </a:t>
            </a:r>
            <a:r>
              <a:rPr lang="hr-HR" dirty="0" smtClean="0"/>
              <a:t>čitavu svijetu.</a:t>
            </a:r>
          </a:p>
          <a:p>
            <a:endParaRPr lang="hr-HR" dirty="0"/>
          </a:p>
          <a:p>
            <a:r>
              <a:rPr lang="hr-HR" dirty="0"/>
              <a:t>Digitalna javna sfera nasljednica je koncepata javnosti i javne sfere kako su bili </a:t>
            </a:r>
            <a:r>
              <a:rPr lang="hr-HR" dirty="0" smtClean="0"/>
              <a:t>shvaćeni u </a:t>
            </a:r>
            <a:r>
              <a:rPr lang="hr-HR" dirty="0"/>
              <a:t>20. stoljeću, osobito u radovima </a:t>
            </a:r>
            <a:r>
              <a:rPr lang="hr-HR" dirty="0" err="1"/>
              <a:t>Jürgena</a:t>
            </a:r>
            <a:r>
              <a:rPr lang="hr-HR" dirty="0"/>
              <a:t> Habermasa (Habermas, 1962) i u okvirima </a:t>
            </a:r>
            <a:r>
              <a:rPr lang="hr-HR" dirty="0" smtClean="0"/>
              <a:t>teorijskih rasprava </a:t>
            </a:r>
            <a:r>
              <a:rPr lang="hr-HR" dirty="0"/>
              <a:t>o </a:t>
            </a:r>
            <a:r>
              <a:rPr lang="hr-HR" dirty="0" err="1"/>
              <a:t>deliberativnoj</a:t>
            </a:r>
            <a:r>
              <a:rPr lang="hr-HR" dirty="0"/>
              <a:t> demokraciji</a:t>
            </a:r>
            <a:endParaRPr lang="hr-HR" dirty="0" smtClean="0"/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891" y="7937"/>
            <a:ext cx="645160" cy="806450"/>
          </a:xfrm>
          <a:prstGeom prst="rect">
            <a:avLst/>
          </a:prstGeom>
        </p:spPr>
      </p:pic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 smtClean="0"/>
              <a:t>Uvod u sociologiju medija</a:t>
            </a:r>
          </a:p>
        </p:txBody>
      </p:sp>
    </p:spTree>
    <p:extLst>
      <p:ext uri="{BB962C8B-B14F-4D97-AF65-F5344CB8AC3E}">
        <p14:creationId xmlns:p14="http://schemas.microsoft.com/office/powerpoint/2010/main" val="2978692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Medijska javna sfera i digitalizacija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73891" y="13716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Strukturna transformacija javne sfere u Hrvatskoj odvija se u okvirima sistemske</a:t>
            </a: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tranzicije, nagle i snažne komercijalizacije medija, tiska osobito, jakog prodora i 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brzog usvajanja 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novih komunikacijskih tehnologija te brzog razvoja i povećanja broja 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elektroničkih medija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.</a:t>
            </a: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891" y="7937"/>
            <a:ext cx="645160" cy="806450"/>
          </a:xfrm>
          <a:prstGeom prst="rect">
            <a:avLst/>
          </a:prstGeom>
        </p:spPr>
      </p:pic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 smtClean="0"/>
              <a:t>Uvod u sociologiju medija</a:t>
            </a:r>
          </a:p>
        </p:txBody>
      </p:sp>
    </p:spTree>
    <p:extLst>
      <p:ext uri="{BB962C8B-B14F-4D97-AF65-F5344CB8AC3E}">
        <p14:creationId xmlns:p14="http://schemas.microsoft.com/office/powerpoint/2010/main" val="542654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 smtClean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hr-HR" dirty="0" smtClean="0">
                <a:solidFill>
                  <a:schemeClr val="tx2"/>
                </a:solidFill>
              </a:rPr>
              <a:t>Hvala na pažnji!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891" y="7937"/>
            <a:ext cx="645160" cy="806450"/>
          </a:xfrm>
          <a:prstGeom prst="rect">
            <a:avLst/>
          </a:prstGeom>
        </p:spPr>
      </p:pic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 smtClean="0"/>
              <a:t>Uvod u sociologiju medija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Medijacija vs. </a:t>
            </a:r>
            <a:r>
              <a:rPr lang="hr-HR" dirty="0" err="1" smtClean="0"/>
              <a:t>Medijatizacija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 smtClean="0">
              <a:solidFill>
                <a:schemeClr val="tx2"/>
              </a:solidFill>
            </a:endParaRPr>
          </a:p>
          <a:p>
            <a:endParaRPr lang="hr-HR" dirty="0" smtClean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Medijacija je prenošenje ili transmisija </a:t>
            </a:r>
            <a:r>
              <a:rPr lang="hr-HR" dirty="0" smtClean="0">
                <a:solidFill>
                  <a:schemeClr val="tx2"/>
                </a:solidFill>
              </a:rPr>
              <a:t>komunikacije posredstvom medija.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 err="1" smtClean="0">
                <a:solidFill>
                  <a:schemeClr val="tx2"/>
                </a:solidFill>
              </a:rPr>
              <a:t>Medijatizacija</a:t>
            </a:r>
            <a:r>
              <a:rPr lang="hr-HR" dirty="0" smtClean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se odnosi na šire </a:t>
            </a:r>
            <a:r>
              <a:rPr lang="hr-HR" dirty="0" err="1" smtClean="0">
                <a:solidFill>
                  <a:schemeClr val="tx2"/>
                </a:solidFill>
              </a:rPr>
              <a:t>metapromjene</a:t>
            </a:r>
            <a:r>
              <a:rPr lang="hr-HR" dirty="0" smtClean="0">
                <a:solidFill>
                  <a:schemeClr val="tx2"/>
                </a:solidFill>
              </a:rPr>
              <a:t> medija </a:t>
            </a:r>
            <a:r>
              <a:rPr lang="hr-HR" dirty="0">
                <a:solidFill>
                  <a:schemeClr val="tx2"/>
                </a:solidFill>
              </a:rPr>
              <a:t>i oblike komunikacije što utječu na promjene u ljudskoj svakodnevici, na </a:t>
            </a:r>
            <a:r>
              <a:rPr lang="hr-HR" dirty="0" smtClean="0">
                <a:solidFill>
                  <a:schemeClr val="tx2"/>
                </a:solidFill>
              </a:rPr>
              <a:t>promjene osobnih </a:t>
            </a:r>
            <a:r>
              <a:rPr lang="hr-HR" dirty="0">
                <a:solidFill>
                  <a:schemeClr val="tx2"/>
                </a:solidFill>
              </a:rPr>
              <a:t>i kolektivnih identiteta, na društvene odnose te na kulturu i društvu u </a:t>
            </a:r>
            <a:r>
              <a:rPr lang="hr-HR" dirty="0" smtClean="0">
                <a:solidFill>
                  <a:schemeClr val="tx2"/>
                </a:solidFill>
              </a:rPr>
              <a:t>cjelini.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endParaRPr lang="hr-HR" dirty="0" smtClean="0">
              <a:solidFill>
                <a:schemeClr val="tx2"/>
              </a:solidFill>
            </a:endParaRPr>
          </a:p>
          <a:p>
            <a:r>
              <a:rPr lang="hr-HR" dirty="0" err="1">
                <a:solidFill>
                  <a:schemeClr val="tx2"/>
                </a:solidFill>
              </a:rPr>
              <a:t>Medijatizacija</a:t>
            </a:r>
            <a:r>
              <a:rPr lang="hr-HR" dirty="0">
                <a:solidFill>
                  <a:schemeClr val="tx2"/>
                </a:solidFill>
              </a:rPr>
              <a:t> se, dakle, bavi proučavanjem dugoročnih međuodnosa medija i</a:t>
            </a:r>
          </a:p>
          <a:p>
            <a:r>
              <a:rPr lang="hr-HR" dirty="0">
                <a:solidFill>
                  <a:schemeClr val="tx2"/>
                </a:solidFill>
              </a:rPr>
              <a:t>komunikacije s jedne strane i promjenama društva i kulture s druge </a:t>
            </a:r>
            <a:r>
              <a:rPr lang="hr-HR" dirty="0" smtClean="0">
                <a:solidFill>
                  <a:schemeClr val="tx2"/>
                </a:solidFill>
              </a:rPr>
              <a:t>strane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endParaRPr lang="hr-HR" dirty="0" smtClean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Proces medijske odnosno komunikacijske i društvene promjene odnosi se na sve</a:t>
            </a:r>
          </a:p>
          <a:p>
            <a:r>
              <a:rPr lang="hr-HR" dirty="0">
                <a:solidFill>
                  <a:schemeClr val="tx2"/>
                </a:solidFill>
              </a:rPr>
              <a:t>društvene sfere, pa se tako može govoriti i o </a:t>
            </a:r>
            <a:r>
              <a:rPr lang="hr-HR" dirty="0" err="1">
                <a:solidFill>
                  <a:schemeClr val="tx2"/>
                </a:solidFill>
              </a:rPr>
              <a:t>medijatizaciji</a:t>
            </a:r>
            <a:r>
              <a:rPr lang="hr-HR" dirty="0">
                <a:solidFill>
                  <a:schemeClr val="tx2"/>
                </a:solidFill>
              </a:rPr>
              <a:t> politike (</a:t>
            </a:r>
            <a:r>
              <a:rPr lang="hr-HR" dirty="0" err="1">
                <a:solidFill>
                  <a:schemeClr val="tx2"/>
                </a:solidFill>
              </a:rPr>
              <a:t>Mazzoleni</a:t>
            </a:r>
            <a:r>
              <a:rPr lang="hr-HR" dirty="0">
                <a:solidFill>
                  <a:schemeClr val="tx2"/>
                </a:solidFill>
              </a:rPr>
              <a:t> i </a:t>
            </a:r>
            <a:r>
              <a:rPr lang="hr-HR" dirty="0" err="1">
                <a:solidFill>
                  <a:schemeClr val="tx2"/>
                </a:solidFill>
              </a:rPr>
              <a:t>Schulz</a:t>
            </a:r>
            <a:r>
              <a:rPr lang="hr-HR" dirty="0">
                <a:solidFill>
                  <a:schemeClr val="tx2"/>
                </a:solidFill>
              </a:rPr>
              <a:t>, </a:t>
            </a:r>
            <a:r>
              <a:rPr lang="hr-HR" dirty="0" smtClean="0">
                <a:solidFill>
                  <a:schemeClr val="tx2"/>
                </a:solidFill>
              </a:rPr>
              <a:t>2004) ili </a:t>
            </a:r>
            <a:r>
              <a:rPr lang="hr-HR" dirty="0" err="1">
                <a:solidFill>
                  <a:schemeClr val="tx2"/>
                </a:solidFill>
              </a:rPr>
              <a:t>medijatizaciji</a:t>
            </a:r>
            <a:r>
              <a:rPr lang="hr-HR" dirty="0">
                <a:solidFill>
                  <a:schemeClr val="tx2"/>
                </a:solidFill>
              </a:rPr>
              <a:t> ekonomije, odnosno </a:t>
            </a:r>
            <a:r>
              <a:rPr lang="hr-HR" dirty="0" err="1">
                <a:solidFill>
                  <a:schemeClr val="tx2"/>
                </a:solidFill>
              </a:rPr>
              <a:t>medijatizaciji</a:t>
            </a:r>
            <a:r>
              <a:rPr lang="hr-HR" dirty="0">
                <a:solidFill>
                  <a:schemeClr val="tx2"/>
                </a:solidFill>
              </a:rPr>
              <a:t> korporativnog djelovanja (</a:t>
            </a:r>
            <a:r>
              <a:rPr lang="hr-HR" dirty="0" err="1">
                <a:solidFill>
                  <a:schemeClr val="tx2"/>
                </a:solidFill>
              </a:rPr>
              <a:t>Pallas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smtClean="0">
                <a:solidFill>
                  <a:schemeClr val="tx2"/>
                </a:solidFill>
              </a:rPr>
              <a:t>i </a:t>
            </a:r>
            <a:r>
              <a:rPr lang="hr-HR" dirty="0" err="1" smtClean="0">
                <a:solidFill>
                  <a:schemeClr val="tx2"/>
                </a:solidFill>
              </a:rPr>
              <a:t>Fredrikson</a:t>
            </a:r>
            <a:r>
              <a:rPr lang="hr-HR" dirty="0">
                <a:solidFill>
                  <a:schemeClr val="tx2"/>
                </a:solidFill>
              </a:rPr>
              <a:t>, 2013; </a:t>
            </a:r>
            <a:r>
              <a:rPr lang="hr-HR" dirty="0" err="1">
                <a:solidFill>
                  <a:schemeClr val="tx2"/>
                </a:solidFill>
              </a:rPr>
              <a:t>Pallas</a:t>
            </a:r>
            <a:r>
              <a:rPr lang="hr-HR" dirty="0">
                <a:solidFill>
                  <a:schemeClr val="tx2"/>
                </a:solidFill>
              </a:rPr>
              <a:t> i dr., 2014).</a:t>
            </a:r>
            <a:endParaRPr lang="hr-HR" dirty="0" smtClean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endParaRPr lang="hr-HR" dirty="0" smtClean="0">
              <a:solidFill>
                <a:schemeClr val="tx2"/>
              </a:solidFill>
            </a:endParaRPr>
          </a:p>
          <a:p>
            <a:r>
              <a:rPr lang="hr-HR" dirty="0" smtClean="0">
                <a:solidFill>
                  <a:schemeClr val="tx2"/>
                </a:solidFill>
              </a:rPr>
              <a:t> </a:t>
            </a:r>
            <a:endParaRPr lang="hr-HR" dirty="0" smtClean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 smtClean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891" y="7937"/>
            <a:ext cx="645160" cy="806450"/>
          </a:xfrm>
          <a:prstGeom prst="rect">
            <a:avLst/>
          </a:prstGeom>
        </p:spPr>
      </p:pic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 smtClean="0"/>
              <a:t>Uvod u sociologiju medija</a:t>
            </a:r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Medijatizacija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 smtClean="0">
              <a:solidFill>
                <a:schemeClr val="tx2"/>
              </a:solidFill>
            </a:endParaRPr>
          </a:p>
          <a:p>
            <a:r>
              <a:rPr lang="hr-HR" dirty="0"/>
              <a:t>Teoretičari koji se usmjeravaju na </a:t>
            </a:r>
            <a:r>
              <a:rPr lang="hr-HR" dirty="0" err="1"/>
              <a:t>medijatizaciju</a:t>
            </a:r>
            <a:r>
              <a:rPr lang="hr-HR" dirty="0"/>
              <a:t> </a:t>
            </a:r>
            <a:r>
              <a:rPr lang="hr-HR" dirty="0" smtClean="0"/>
              <a:t>i društveno-kulturne </a:t>
            </a:r>
            <a:r>
              <a:rPr lang="hr-HR" dirty="0"/>
              <a:t>promjene često se dijele na one koji prihvaćaju konstruktivistički pristup </a:t>
            </a:r>
            <a:r>
              <a:rPr lang="hr-HR" dirty="0" smtClean="0"/>
              <a:t>i </a:t>
            </a:r>
            <a:r>
              <a:rPr lang="pl-PL" dirty="0" smtClean="0"/>
              <a:t>one </a:t>
            </a:r>
            <a:r>
              <a:rPr lang="pl-PL" dirty="0"/>
              <a:t>koji zauzimaju institucionalni pristup</a:t>
            </a:r>
            <a:r>
              <a:rPr lang="pl-PL" dirty="0" smtClean="0"/>
              <a:t>.</a:t>
            </a:r>
          </a:p>
          <a:p>
            <a:endParaRPr lang="pl-PL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U konstruktivističkom pristupu katkada se </a:t>
            </a:r>
            <a:r>
              <a:rPr lang="hr-HR" dirty="0" smtClean="0">
                <a:solidFill>
                  <a:schemeClr val="tx2"/>
                </a:solidFill>
              </a:rPr>
              <a:t>koristi </a:t>
            </a:r>
            <a:r>
              <a:rPr lang="hr-HR" dirty="0" err="1" smtClean="0">
                <a:solidFill>
                  <a:schemeClr val="tx2"/>
                </a:solidFill>
              </a:rPr>
              <a:t>izraz„sile</a:t>
            </a:r>
            <a:r>
              <a:rPr lang="hr-HR" dirty="0" smtClean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oblikovanja“ (</a:t>
            </a:r>
            <a:r>
              <a:rPr lang="hr-HR" dirty="0" err="1">
                <a:solidFill>
                  <a:schemeClr val="tx2"/>
                </a:solidFill>
              </a:rPr>
              <a:t>eng</a:t>
            </a:r>
            <a:r>
              <a:rPr lang="hr-HR" dirty="0">
                <a:solidFill>
                  <a:schemeClr val="tx2"/>
                </a:solidFill>
              </a:rPr>
              <a:t>. </a:t>
            </a:r>
            <a:r>
              <a:rPr lang="hr-HR" dirty="0" err="1">
                <a:solidFill>
                  <a:schemeClr val="tx2"/>
                </a:solidFill>
              </a:rPr>
              <a:t>moulding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forces</a:t>
            </a:r>
            <a:r>
              <a:rPr lang="hr-HR" dirty="0">
                <a:solidFill>
                  <a:schemeClr val="tx2"/>
                </a:solidFill>
              </a:rPr>
              <a:t>) koji se odnosi na medije koji </a:t>
            </a:r>
            <a:r>
              <a:rPr lang="hr-HR" dirty="0" smtClean="0">
                <a:solidFill>
                  <a:schemeClr val="tx2"/>
                </a:solidFill>
              </a:rPr>
              <a:t>upravo </a:t>
            </a:r>
            <a:r>
              <a:rPr lang="hr-HR" dirty="0" err="1" smtClean="0">
                <a:solidFill>
                  <a:schemeClr val="tx2"/>
                </a:solidFill>
              </a:rPr>
              <a:t>medijatizacijom</a:t>
            </a:r>
            <a:r>
              <a:rPr lang="hr-HR" dirty="0" smtClean="0">
                <a:solidFill>
                  <a:schemeClr val="tx2"/>
                </a:solidFill>
              </a:rPr>
              <a:t> </a:t>
            </a:r>
            <a:r>
              <a:rPr lang="hr-HR" dirty="0">
                <a:solidFill>
                  <a:schemeClr val="tx2"/>
                </a:solidFill>
              </a:rPr>
              <a:t>oblikuju društvenu promjenu upravo</a:t>
            </a:r>
            <a:r>
              <a:rPr lang="hr-HR" dirty="0" smtClean="0">
                <a:solidFill>
                  <a:schemeClr val="tx2"/>
                </a:solidFill>
              </a:rPr>
              <a:t>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Tako, primjerice, </a:t>
            </a:r>
            <a:r>
              <a:rPr lang="hr-HR" dirty="0" err="1">
                <a:solidFill>
                  <a:schemeClr val="tx2"/>
                </a:solidFill>
              </a:rPr>
              <a:t>Hepp</a:t>
            </a:r>
            <a:r>
              <a:rPr lang="hr-HR" dirty="0">
                <a:solidFill>
                  <a:schemeClr val="tx2"/>
                </a:solidFill>
              </a:rPr>
              <a:t> (2011) </a:t>
            </a:r>
            <a:r>
              <a:rPr lang="hr-HR" dirty="0" smtClean="0">
                <a:solidFill>
                  <a:schemeClr val="tx2"/>
                </a:solidFill>
              </a:rPr>
              <a:t>smatra da </a:t>
            </a:r>
            <a:r>
              <a:rPr lang="hr-HR" dirty="0">
                <a:solidFill>
                  <a:schemeClr val="tx2"/>
                </a:solidFill>
              </a:rPr>
              <a:t>se društvena promjena treba proučavati u usporedbi s društvenim djelovanjem, </a:t>
            </a:r>
            <a:r>
              <a:rPr lang="hr-HR" dirty="0" smtClean="0">
                <a:solidFill>
                  <a:schemeClr val="tx2"/>
                </a:solidFill>
              </a:rPr>
              <a:t>osobito komunikativnim </a:t>
            </a:r>
            <a:r>
              <a:rPr lang="hr-HR" dirty="0">
                <a:solidFill>
                  <a:schemeClr val="tx2"/>
                </a:solidFill>
              </a:rPr>
              <a:t>djelovanjem. Nadalje, smatra da se empirijski mogu proučavati „</a:t>
            </a:r>
            <a:r>
              <a:rPr lang="hr-HR" dirty="0" err="1" smtClean="0">
                <a:solidFill>
                  <a:schemeClr val="tx2"/>
                </a:solidFill>
              </a:rPr>
              <a:t>medijatizirani</a:t>
            </a:r>
            <a:r>
              <a:rPr lang="hr-HR" dirty="0" smtClean="0">
                <a:solidFill>
                  <a:schemeClr val="tx2"/>
                </a:solidFill>
              </a:rPr>
              <a:t> svjetovi</a:t>
            </a:r>
            <a:r>
              <a:rPr lang="hr-HR" dirty="0">
                <a:solidFill>
                  <a:schemeClr val="tx2"/>
                </a:solidFill>
              </a:rPr>
              <a:t>“ (</a:t>
            </a:r>
            <a:r>
              <a:rPr lang="hr-HR" dirty="0" err="1">
                <a:solidFill>
                  <a:schemeClr val="tx2"/>
                </a:solidFill>
              </a:rPr>
              <a:t>eng</a:t>
            </a:r>
            <a:r>
              <a:rPr lang="hr-HR" dirty="0">
                <a:solidFill>
                  <a:schemeClr val="tx2"/>
                </a:solidFill>
              </a:rPr>
              <a:t>. </a:t>
            </a:r>
            <a:r>
              <a:rPr lang="hr-HR" dirty="0" err="1">
                <a:solidFill>
                  <a:schemeClr val="tx2"/>
                </a:solidFill>
              </a:rPr>
              <a:t>mediatized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worlds</a:t>
            </a:r>
            <a:r>
              <a:rPr lang="hr-HR" dirty="0">
                <a:solidFill>
                  <a:schemeClr val="tx2"/>
                </a:solidFill>
              </a:rPr>
              <a:t>) koje sačinjavaju </a:t>
            </a:r>
            <a:r>
              <a:rPr lang="hr-HR" dirty="0" err="1">
                <a:solidFill>
                  <a:schemeClr val="tx2"/>
                </a:solidFill>
              </a:rPr>
              <a:t>intersubjektivna</a:t>
            </a:r>
            <a:r>
              <a:rPr lang="hr-HR" dirty="0">
                <a:solidFill>
                  <a:schemeClr val="tx2"/>
                </a:solidFill>
              </a:rPr>
              <a:t> znanja, </a:t>
            </a:r>
            <a:r>
              <a:rPr lang="hr-HR" dirty="0" smtClean="0">
                <a:solidFill>
                  <a:schemeClr val="tx2"/>
                </a:solidFill>
              </a:rPr>
              <a:t>specifične društvene </a:t>
            </a:r>
            <a:r>
              <a:rPr lang="hr-HR" dirty="0">
                <a:solidFill>
                  <a:schemeClr val="tx2"/>
                </a:solidFill>
              </a:rPr>
              <a:t>prakse i kulture sudionika komunikacijskog </a:t>
            </a:r>
            <a:r>
              <a:rPr lang="hr-HR" dirty="0" smtClean="0">
                <a:solidFill>
                  <a:schemeClr val="tx2"/>
                </a:solidFill>
              </a:rPr>
              <a:t>procesa.</a:t>
            </a:r>
            <a:endParaRPr lang="hr-HR" dirty="0">
              <a:solidFill>
                <a:schemeClr val="tx2"/>
              </a:solidFill>
            </a:endParaRPr>
          </a:p>
          <a:p>
            <a:endParaRPr lang="hr-HR" dirty="0" smtClean="0">
              <a:solidFill>
                <a:schemeClr val="tx2"/>
              </a:solidFill>
            </a:endParaRPr>
          </a:p>
          <a:p>
            <a:r>
              <a:rPr lang="hr-HR" dirty="0" smtClean="0">
                <a:solidFill>
                  <a:schemeClr val="tx2"/>
                </a:solidFill>
              </a:rPr>
              <a:t> </a:t>
            </a:r>
            <a:endParaRPr lang="hr-HR" dirty="0" smtClean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 smtClean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891" y="7937"/>
            <a:ext cx="645160" cy="806450"/>
          </a:xfrm>
          <a:prstGeom prst="rect">
            <a:avLst/>
          </a:prstGeom>
        </p:spPr>
      </p:pic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 smtClean="0"/>
              <a:t>Uvod u sociologiju medija</a:t>
            </a:r>
          </a:p>
        </p:txBody>
      </p:sp>
    </p:spTree>
    <p:extLst>
      <p:ext uri="{BB962C8B-B14F-4D97-AF65-F5344CB8AC3E}">
        <p14:creationId xmlns:p14="http://schemas.microsoft.com/office/powerpoint/2010/main" val="916442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Medijatizacija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 smtClean="0">
              <a:solidFill>
                <a:schemeClr val="tx2"/>
              </a:solidFill>
            </a:endParaRPr>
          </a:p>
          <a:p>
            <a:r>
              <a:rPr lang="hr-HR" dirty="0"/>
              <a:t>S druge strane, </a:t>
            </a:r>
            <a:r>
              <a:rPr lang="hr-HR" dirty="0" err="1"/>
              <a:t>Hjarvard</a:t>
            </a:r>
            <a:r>
              <a:rPr lang="hr-HR" dirty="0"/>
              <a:t> (2008, 2014) razvija institucionalni pristup </a:t>
            </a:r>
            <a:r>
              <a:rPr lang="hr-HR" dirty="0" err="1" smtClean="0"/>
              <a:t>medijatizaciji</a:t>
            </a:r>
            <a:endParaRPr lang="hr-HR" dirty="0" smtClean="0"/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 smtClean="0">
                <a:solidFill>
                  <a:schemeClr val="tx2"/>
                </a:solidFill>
              </a:rPr>
              <a:t>Za njega </a:t>
            </a:r>
            <a:r>
              <a:rPr lang="hr-HR" dirty="0" err="1">
                <a:solidFill>
                  <a:schemeClr val="tx2"/>
                </a:solidFill>
              </a:rPr>
              <a:t>medijatizacija</a:t>
            </a:r>
            <a:r>
              <a:rPr lang="hr-HR" dirty="0">
                <a:solidFill>
                  <a:schemeClr val="tx2"/>
                </a:solidFill>
              </a:rPr>
              <a:t> podrazumijeva procese u kojima društvo u značajnoj mjeri postaje </a:t>
            </a:r>
            <a:r>
              <a:rPr lang="hr-HR" dirty="0" smtClean="0">
                <a:solidFill>
                  <a:schemeClr val="tx2"/>
                </a:solidFill>
              </a:rPr>
              <a:t>ovisno o </a:t>
            </a:r>
            <a:r>
              <a:rPr lang="hr-HR" dirty="0">
                <a:solidFill>
                  <a:schemeClr val="tx2"/>
                </a:solidFill>
              </a:rPr>
              <a:t>medijima i njihovoj specifičnoj logici. To znači da su mediji integrirani u djelovanje </a:t>
            </a:r>
            <a:r>
              <a:rPr lang="hr-HR" dirty="0" smtClean="0">
                <a:solidFill>
                  <a:schemeClr val="tx2"/>
                </a:solidFill>
              </a:rPr>
              <a:t>drugih društvenih </a:t>
            </a:r>
            <a:r>
              <a:rPr lang="hr-HR" dirty="0">
                <a:solidFill>
                  <a:schemeClr val="tx2"/>
                </a:solidFill>
              </a:rPr>
              <a:t>institucija te da se društvena interakcija unutar institucija, između institucija i </a:t>
            </a:r>
            <a:r>
              <a:rPr lang="hr-HR" dirty="0" smtClean="0">
                <a:solidFill>
                  <a:schemeClr val="tx2"/>
                </a:solidFill>
              </a:rPr>
              <a:t>u društvu </a:t>
            </a:r>
            <a:r>
              <a:rPr lang="hr-HR" dirty="0">
                <a:solidFill>
                  <a:schemeClr val="tx2"/>
                </a:solidFill>
              </a:rPr>
              <a:t>u cjelini odvija s pomoću medija i medijske </a:t>
            </a:r>
            <a:r>
              <a:rPr lang="hr-HR" dirty="0" smtClean="0">
                <a:solidFill>
                  <a:schemeClr val="tx2"/>
                </a:solidFill>
              </a:rPr>
              <a:t>logike.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Mediji se upliću i utječu </a:t>
            </a:r>
            <a:r>
              <a:rPr lang="hr-HR" dirty="0" smtClean="0">
                <a:solidFill>
                  <a:schemeClr val="tx2"/>
                </a:solidFill>
              </a:rPr>
              <a:t>na aktivnosti </a:t>
            </a:r>
            <a:r>
              <a:rPr lang="hr-HR" dirty="0">
                <a:solidFill>
                  <a:schemeClr val="tx2"/>
                </a:solidFill>
              </a:rPr>
              <a:t>drugih institucija kao što su obitelj, politika, religija itd. te istovremeno </a:t>
            </a:r>
            <a:r>
              <a:rPr lang="hr-HR" dirty="0" smtClean="0">
                <a:solidFill>
                  <a:schemeClr val="tx2"/>
                </a:solidFill>
              </a:rPr>
              <a:t>otvaraju zajednički </a:t>
            </a:r>
            <a:r>
              <a:rPr lang="hr-HR" dirty="0">
                <a:solidFill>
                  <a:schemeClr val="tx2"/>
                </a:solidFill>
              </a:rPr>
              <a:t>medijski forum za društvo u cjelini (</a:t>
            </a:r>
            <a:r>
              <a:rPr lang="hr-HR" dirty="0" err="1">
                <a:solidFill>
                  <a:schemeClr val="tx2"/>
                </a:solidFill>
              </a:rPr>
              <a:t>Hjarvard</a:t>
            </a:r>
            <a:r>
              <a:rPr lang="hr-HR" dirty="0">
                <a:solidFill>
                  <a:schemeClr val="tx2"/>
                </a:solidFill>
              </a:rPr>
              <a:t>, 2008).</a:t>
            </a:r>
            <a:endParaRPr lang="hr-HR" dirty="0" smtClean="0">
              <a:solidFill>
                <a:schemeClr val="tx2"/>
              </a:solidFill>
            </a:endParaRPr>
          </a:p>
          <a:p>
            <a:r>
              <a:rPr lang="hr-HR" dirty="0" smtClean="0">
                <a:solidFill>
                  <a:schemeClr val="tx2"/>
                </a:solidFill>
              </a:rPr>
              <a:t> </a:t>
            </a:r>
            <a:endParaRPr lang="hr-HR" dirty="0" smtClean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 smtClean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891" y="7937"/>
            <a:ext cx="645160" cy="806450"/>
          </a:xfrm>
          <a:prstGeom prst="rect">
            <a:avLst/>
          </a:prstGeom>
        </p:spPr>
      </p:pic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 smtClean="0"/>
              <a:t>Uvod u sociologiju medija</a:t>
            </a:r>
          </a:p>
        </p:txBody>
      </p:sp>
    </p:spTree>
    <p:extLst>
      <p:ext uri="{BB962C8B-B14F-4D97-AF65-F5344CB8AC3E}">
        <p14:creationId xmlns:p14="http://schemas.microsoft.com/office/powerpoint/2010/main" val="4134275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/>
              <a:t>G</a:t>
            </a:r>
            <a:r>
              <a:rPr lang="hr-HR" dirty="0" smtClean="0"/>
              <a:t>lavne </a:t>
            </a:r>
            <a:r>
              <a:rPr lang="hr-HR" dirty="0"/>
              <a:t>dimenzije </a:t>
            </a:r>
            <a:r>
              <a:rPr lang="hr-HR" dirty="0" smtClean="0"/>
              <a:t>uloge medija u </a:t>
            </a:r>
            <a:r>
              <a:rPr lang="hr-HR" dirty="0"/>
              <a:t>procesu </a:t>
            </a:r>
            <a:r>
              <a:rPr lang="hr-HR" dirty="0" err="1"/>
              <a:t>medijatizacije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73891" y="1371600"/>
            <a:ext cx="8001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 smtClean="0">
              <a:solidFill>
                <a:schemeClr val="tx2"/>
              </a:solidFill>
            </a:endParaRPr>
          </a:p>
          <a:p>
            <a:r>
              <a:rPr lang="hr-HR" dirty="0"/>
              <a:t>Prvo, mediji omogućuju „protezanje“ komunikacije mimo fizičkih i prostornih </a:t>
            </a:r>
            <a:r>
              <a:rPr lang="hr-HR" dirty="0" smtClean="0"/>
              <a:t>ograničenja međuljudske </a:t>
            </a:r>
            <a:r>
              <a:rPr lang="hr-HR" dirty="0"/>
              <a:t>komunikacije. </a:t>
            </a:r>
            <a:endParaRPr lang="hr-HR" dirty="0" smtClean="0"/>
          </a:p>
          <a:p>
            <a:endParaRPr lang="hr-HR" dirty="0"/>
          </a:p>
          <a:p>
            <a:r>
              <a:rPr lang="hr-HR" dirty="0" smtClean="0"/>
              <a:t>Drugo</a:t>
            </a:r>
            <a:r>
              <a:rPr lang="hr-HR" dirty="0"/>
              <a:t>, mediji u određenoj mjeri „zamjenjuju“ pojedine </a:t>
            </a:r>
            <a:r>
              <a:rPr lang="hr-HR" dirty="0" smtClean="0"/>
              <a:t>društvene aktivnosti </a:t>
            </a:r>
            <a:r>
              <a:rPr lang="hr-HR" dirty="0"/>
              <a:t>i institucije te istovremeno mijenjaju njihov karakter. </a:t>
            </a:r>
            <a:endParaRPr lang="hr-HR" dirty="0" smtClean="0"/>
          </a:p>
          <a:p>
            <a:endParaRPr lang="hr-HR" dirty="0"/>
          </a:p>
          <a:p>
            <a:r>
              <a:rPr lang="hr-HR" dirty="0" smtClean="0"/>
              <a:t>Treće</a:t>
            </a:r>
            <a:r>
              <a:rPr lang="hr-HR" dirty="0"/>
              <a:t>, mediji </a:t>
            </a:r>
            <a:r>
              <a:rPr lang="hr-HR" dirty="0" smtClean="0"/>
              <a:t>omogućuju „</a:t>
            </a:r>
            <a:r>
              <a:rPr lang="hr-HR" dirty="0" err="1" smtClean="0"/>
              <a:t>prožimanje“različitih</a:t>
            </a:r>
            <a:r>
              <a:rPr lang="hr-HR" dirty="0" smtClean="0"/>
              <a:t> </a:t>
            </a:r>
            <a:r>
              <a:rPr lang="hr-HR" dirty="0"/>
              <a:t>društvenih aktivnosti i institucija. </a:t>
            </a:r>
            <a:endParaRPr lang="hr-HR" dirty="0" smtClean="0"/>
          </a:p>
          <a:p>
            <a:endParaRPr lang="hr-HR" dirty="0"/>
          </a:p>
          <a:p>
            <a:r>
              <a:rPr lang="hr-HR" dirty="0" smtClean="0"/>
              <a:t>Četvrto</a:t>
            </a:r>
            <a:r>
              <a:rPr lang="hr-HR" dirty="0"/>
              <a:t>, različiti akteri iz </a:t>
            </a:r>
            <a:r>
              <a:rPr lang="hr-HR" dirty="0" smtClean="0"/>
              <a:t>područja ekonomije</a:t>
            </a:r>
            <a:r>
              <a:rPr lang="hr-HR" dirty="0"/>
              <a:t>, politike, sporta, zabave i drugih područja „</a:t>
            </a:r>
            <a:r>
              <a:rPr lang="hr-HR" dirty="0" err="1"/>
              <a:t>prisvajaju“medije</a:t>
            </a:r>
            <a:r>
              <a:rPr lang="hr-HR" dirty="0"/>
              <a:t> na različite načine.</a:t>
            </a:r>
            <a:r>
              <a:rPr lang="hr-HR" dirty="0" smtClean="0">
                <a:solidFill>
                  <a:schemeClr val="tx2"/>
                </a:solidFill>
              </a:rPr>
              <a:t> </a:t>
            </a:r>
            <a:endParaRPr lang="hr-HR" dirty="0" smtClean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 smtClean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891" y="7937"/>
            <a:ext cx="645160" cy="806450"/>
          </a:xfrm>
          <a:prstGeom prst="rect">
            <a:avLst/>
          </a:prstGeom>
        </p:spPr>
      </p:pic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 smtClean="0"/>
              <a:t>Uvod u sociologiju medija</a:t>
            </a:r>
          </a:p>
        </p:txBody>
      </p:sp>
    </p:spTree>
    <p:extLst>
      <p:ext uri="{BB962C8B-B14F-4D97-AF65-F5344CB8AC3E}">
        <p14:creationId xmlns:p14="http://schemas.microsoft.com/office/powerpoint/2010/main" val="4170153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Medijatizacija</a:t>
            </a:r>
            <a:r>
              <a:rPr lang="hr-HR" dirty="0" smtClean="0"/>
              <a:t> </a:t>
            </a:r>
            <a:r>
              <a:rPr lang="hr-HR" dirty="0" err="1" smtClean="0"/>
              <a:t>intergirana</a:t>
            </a:r>
            <a:r>
              <a:rPr lang="hr-HR" dirty="0" smtClean="0"/>
              <a:t> definicija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73891" y="1371600"/>
            <a:ext cx="8001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 smtClean="0">
              <a:solidFill>
                <a:schemeClr val="tx2"/>
              </a:solidFill>
            </a:endParaRPr>
          </a:p>
          <a:p>
            <a:r>
              <a:rPr lang="hr-HR" dirty="0" err="1"/>
              <a:t>Medijatizacija</a:t>
            </a:r>
            <a:r>
              <a:rPr lang="hr-HR" dirty="0"/>
              <a:t> je proces djelovanja medija na društvene institucije i procesu u </a:t>
            </a:r>
            <a:r>
              <a:rPr lang="hr-HR" dirty="0" smtClean="0"/>
              <a:t>kojemu institucije </a:t>
            </a:r>
            <a:r>
              <a:rPr lang="hr-HR" dirty="0"/>
              <a:t>oblikuju medije, što podrazumijeva promjene samih medija kao i </a:t>
            </a:r>
            <a:r>
              <a:rPr lang="hr-HR" dirty="0" smtClean="0"/>
              <a:t>promjene oblika </a:t>
            </a:r>
            <a:r>
              <a:rPr lang="hr-HR" dirty="0"/>
              <a:t>i načina komuniciranja te ukupne društvene i kulturne promjene. Pronalazi se </a:t>
            </a:r>
            <a:r>
              <a:rPr lang="hr-HR" dirty="0" smtClean="0"/>
              <a:t>na različitim </a:t>
            </a:r>
            <a:r>
              <a:rPr lang="hr-HR" dirty="0"/>
              <a:t>razinama društvene stvarnosti. Njezine dimenzije obuhvaćaju „protezanje</a:t>
            </a:r>
            <a:r>
              <a:rPr lang="hr-HR" dirty="0" smtClean="0"/>
              <a:t>“, „</a:t>
            </a:r>
            <a:r>
              <a:rPr lang="hr-HR" dirty="0"/>
              <a:t>zamjenu“, „miješanje“ i „prisvajanje“ komunikacije, medija i društvenih aktivnosti.</a:t>
            </a:r>
            <a:endParaRPr lang="hr-HR" altLang="zh-CN" dirty="0" smtClean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891" y="7937"/>
            <a:ext cx="645160" cy="806450"/>
          </a:xfrm>
          <a:prstGeom prst="rect">
            <a:avLst/>
          </a:prstGeom>
        </p:spPr>
      </p:pic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 smtClean="0"/>
              <a:t>Uvod u sociologiju medija</a:t>
            </a:r>
          </a:p>
        </p:txBody>
      </p:sp>
    </p:spTree>
    <p:extLst>
      <p:ext uri="{BB962C8B-B14F-4D97-AF65-F5344CB8AC3E}">
        <p14:creationId xmlns:p14="http://schemas.microsoft.com/office/powerpoint/2010/main" val="390805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Odnosi moći i </a:t>
            </a:r>
            <a:r>
              <a:rPr lang="hr-HR" dirty="0" err="1" smtClean="0"/>
              <a:t>medijatizacija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73891" y="1371600"/>
            <a:ext cx="800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 smtClean="0">
              <a:solidFill>
                <a:schemeClr val="tx2"/>
              </a:solidFill>
            </a:endParaRPr>
          </a:p>
          <a:p>
            <a:r>
              <a:rPr lang="hr-HR" dirty="0"/>
              <a:t>Bez obzira govorimo li o konstruktivističkom ili institucionalnom pristupu mediji i</a:t>
            </a:r>
          </a:p>
          <a:p>
            <a:r>
              <a:rPr lang="hr-HR" dirty="0"/>
              <a:t>društvo međusobno se prožimaju na različite načine i različitim dinamikama. Teorija</a:t>
            </a:r>
          </a:p>
          <a:p>
            <a:r>
              <a:rPr lang="hr-HR" dirty="0" err="1"/>
              <a:t>medijatizacije</a:t>
            </a:r>
            <a:r>
              <a:rPr lang="hr-HR" dirty="0"/>
              <a:t> pomaže u razumijevanju pojedinih procesa i njihovih složenih međuodnosa</a:t>
            </a:r>
            <a:r>
              <a:rPr lang="hr-HR" dirty="0" smtClean="0"/>
              <a:t>.</a:t>
            </a: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Širina promjena obuhvaćenih procesima </a:t>
            </a:r>
            <a:r>
              <a:rPr lang="hr-HR" altLang="zh-CN" dirty="0" err="1">
                <a:ea typeface="Times New Roman" pitchFamily="18" charset="0"/>
                <a:cs typeface="Arial" pitchFamily="34" charset="0"/>
              </a:rPr>
              <a:t>medijatizacije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 usporediva je s drugim 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suvremenim </a:t>
            </a:r>
            <a:r>
              <a:rPr lang="hr-HR" altLang="zh-CN" dirty="0" err="1" smtClean="0">
                <a:ea typeface="Times New Roman" pitchFamily="18" charset="0"/>
                <a:cs typeface="Arial" pitchFamily="34" charset="0"/>
              </a:rPr>
              <a:t>metaprocesima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poput globalizacije, individualizacije i komercijalizacije (</a:t>
            </a:r>
            <a:r>
              <a:rPr lang="hr-HR" altLang="zh-CN" dirty="0" err="1">
                <a:ea typeface="Times New Roman" pitchFamily="18" charset="0"/>
                <a:cs typeface="Arial" pitchFamily="34" charset="0"/>
              </a:rPr>
              <a:t>Krotz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, 2007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).</a:t>
            </a:r>
          </a:p>
          <a:p>
            <a:endParaRPr lang="hr-HR" altLang="zh-CN" dirty="0" smtClean="0">
              <a:ea typeface="Times New Roman" pitchFamily="18" charset="0"/>
              <a:cs typeface="Arial" pitchFamily="34" charset="0"/>
            </a:endParaRP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kada govorimo o procesima </a:t>
            </a:r>
            <a:r>
              <a:rPr lang="hr-HR" altLang="zh-CN" dirty="0" err="1">
                <a:ea typeface="Times New Roman" pitchFamily="18" charset="0"/>
                <a:cs typeface="Arial" pitchFamily="34" charset="0"/>
              </a:rPr>
              <a:t>medijatizacije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 kao o međusobnom konstituiranju i</a:t>
            </a: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interakciji između medijske i društvene promjene, neizbježno je uzeti u obzir i druge 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procese kao 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što su komercijalizacija i </a:t>
            </a:r>
            <a:r>
              <a:rPr lang="hr-HR" altLang="zh-CN" dirty="0" err="1">
                <a:ea typeface="Times New Roman" pitchFamily="18" charset="0"/>
                <a:cs typeface="Arial" pitchFamily="34" charset="0"/>
              </a:rPr>
              <a:t>komodifikacija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 komunikacije te demokratizacija 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komunikacijskih procesa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, što se očituje u sudjelovanju u procesima odlučivanja i oblikovanja javnih politika 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te promicanju 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demokratskih vrijednosti i ideala.</a:t>
            </a: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891" y="7937"/>
            <a:ext cx="645160" cy="806450"/>
          </a:xfrm>
          <a:prstGeom prst="rect">
            <a:avLst/>
          </a:prstGeom>
        </p:spPr>
      </p:pic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 smtClean="0"/>
              <a:t>Uvod u sociologiju medija</a:t>
            </a:r>
          </a:p>
        </p:txBody>
      </p:sp>
    </p:spTree>
    <p:extLst>
      <p:ext uri="{BB962C8B-B14F-4D97-AF65-F5344CB8AC3E}">
        <p14:creationId xmlns:p14="http://schemas.microsoft.com/office/powerpoint/2010/main" val="3392458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Odnosi moći i </a:t>
            </a:r>
            <a:r>
              <a:rPr lang="hr-HR" dirty="0" err="1" smtClean="0"/>
              <a:t>medijatizacija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73891" y="1371600"/>
            <a:ext cx="800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 smtClean="0">
              <a:solidFill>
                <a:schemeClr val="tx2"/>
              </a:solidFill>
            </a:endParaRPr>
          </a:p>
          <a:p>
            <a:r>
              <a:rPr lang="hr-HR" dirty="0" smtClean="0"/>
              <a:t>Komunikacija u </a:t>
            </a:r>
            <a:r>
              <a:rPr lang="hr-HR" dirty="0"/>
              <a:t>suvremenim društvima ovisio širim razvojnim tendencijama kapitalizma i demokracije jer </a:t>
            </a:r>
            <a:r>
              <a:rPr lang="hr-HR" dirty="0" smtClean="0"/>
              <a:t>se razvija </a:t>
            </a:r>
            <a:r>
              <a:rPr lang="hr-HR" dirty="0"/>
              <a:t>između komercijalnih interesa te pitanja društvene pravde i političkog </a:t>
            </a:r>
            <a:r>
              <a:rPr lang="hr-HR" dirty="0" smtClean="0"/>
              <a:t>upravljanja (</a:t>
            </a:r>
            <a:r>
              <a:rPr lang="hr-HR" dirty="0" err="1" smtClean="0"/>
              <a:t>McChesney</a:t>
            </a:r>
            <a:r>
              <a:rPr lang="hr-HR" dirty="0"/>
              <a:t>, 2000</a:t>
            </a:r>
            <a:r>
              <a:rPr lang="hr-HR" dirty="0" smtClean="0"/>
              <a:t>).</a:t>
            </a: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Ukorijenjenost medija i komunikacije u ekonomskim i 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političkim procesima 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vrijedi za masovnu komunikaciju (</a:t>
            </a:r>
            <a:r>
              <a:rPr lang="hr-HR" altLang="zh-CN" dirty="0" err="1">
                <a:ea typeface="Times New Roman" pitchFamily="18" charset="0"/>
                <a:cs typeface="Arial" pitchFamily="34" charset="0"/>
              </a:rPr>
              <a:t>Garnham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, 1986/2006) jednako kao i za internet 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i nove 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medije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.</a:t>
            </a: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digitalna sfera ne uspostavlja potpuno novu ekonomiju jer ona 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i dalje 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podrazumijeva osnovne sistemske prioritete stvaranja profita (</a:t>
            </a:r>
            <a:r>
              <a:rPr lang="hr-HR" altLang="zh-CN" dirty="0" err="1">
                <a:ea typeface="Times New Roman" pitchFamily="18" charset="0"/>
                <a:cs typeface="Arial" pitchFamily="34" charset="0"/>
              </a:rPr>
              <a:t>Freedman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, 2012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).</a:t>
            </a: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r>
              <a:rPr lang="hr-HR" dirty="0"/>
              <a:t>Digitalne tehnologije nisu neutralne, već njihov društveni utjecaj ovisi o akterima koji </a:t>
            </a:r>
            <a:r>
              <a:rPr lang="hr-HR" dirty="0" smtClean="0"/>
              <a:t>ih koriste </a:t>
            </a:r>
            <a:r>
              <a:rPr lang="hr-HR" dirty="0"/>
              <a:t>i načinima na koje akteri komuniciraju i sudjeluju u javnoj sferi.</a:t>
            </a: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891" y="7937"/>
            <a:ext cx="645160" cy="806450"/>
          </a:xfrm>
          <a:prstGeom prst="rect">
            <a:avLst/>
          </a:prstGeom>
        </p:spPr>
      </p:pic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 smtClean="0"/>
              <a:t>Uvod u sociologiju medija</a:t>
            </a:r>
          </a:p>
        </p:txBody>
      </p:sp>
    </p:spTree>
    <p:extLst>
      <p:ext uri="{BB962C8B-B14F-4D97-AF65-F5344CB8AC3E}">
        <p14:creationId xmlns:p14="http://schemas.microsoft.com/office/powerpoint/2010/main" val="1219522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491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Odnosi moći i </a:t>
            </a:r>
            <a:r>
              <a:rPr lang="hr-HR" dirty="0" err="1" smtClean="0"/>
              <a:t>medijatizacija</a:t>
            </a:r>
            <a:endParaRPr lang="hr-HR" dirty="0">
              <a:solidFill>
                <a:schemeClr val="tx2"/>
              </a:solidFill>
            </a:endParaRP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473891" y="1371600"/>
            <a:ext cx="800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hr-HR" dirty="0" smtClean="0">
              <a:solidFill>
                <a:schemeClr val="tx2"/>
              </a:solidFill>
            </a:endParaRPr>
          </a:p>
          <a:p>
            <a:r>
              <a:rPr lang="hr-HR" dirty="0" smtClean="0"/>
              <a:t>Komunikacija u </a:t>
            </a:r>
            <a:r>
              <a:rPr lang="hr-HR" dirty="0"/>
              <a:t>suvremenim društvima ovisio širim razvojnim tendencijama kapitalizma i demokracije jer </a:t>
            </a:r>
            <a:r>
              <a:rPr lang="hr-HR" dirty="0" smtClean="0"/>
              <a:t>se razvija </a:t>
            </a:r>
            <a:r>
              <a:rPr lang="hr-HR" dirty="0"/>
              <a:t>između komercijalnih interesa te pitanja društvene pravde i političkog </a:t>
            </a:r>
            <a:r>
              <a:rPr lang="hr-HR" dirty="0" smtClean="0"/>
              <a:t>upravljanja (</a:t>
            </a:r>
            <a:r>
              <a:rPr lang="hr-HR" dirty="0" err="1" smtClean="0"/>
              <a:t>McChesney</a:t>
            </a:r>
            <a:r>
              <a:rPr lang="hr-HR" dirty="0"/>
              <a:t>, 2000</a:t>
            </a:r>
            <a:r>
              <a:rPr lang="hr-HR" dirty="0" smtClean="0"/>
              <a:t>).</a:t>
            </a: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Ukorijenjenost medija i komunikacije u ekonomskim i 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političkim procesima 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vrijedi za masovnu komunikaciju (</a:t>
            </a:r>
            <a:r>
              <a:rPr lang="hr-HR" altLang="zh-CN" dirty="0" err="1">
                <a:ea typeface="Times New Roman" pitchFamily="18" charset="0"/>
                <a:cs typeface="Arial" pitchFamily="34" charset="0"/>
              </a:rPr>
              <a:t>Garnham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, 1986/2006) jednako kao i za internet 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i nove 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medije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.</a:t>
            </a: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r>
              <a:rPr lang="hr-HR" altLang="zh-CN" dirty="0">
                <a:ea typeface="Times New Roman" pitchFamily="18" charset="0"/>
                <a:cs typeface="Arial" pitchFamily="34" charset="0"/>
              </a:rPr>
              <a:t>digitalna sfera ne uspostavlja potpuno novu ekonomiju jer ona 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i dalje 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podrazumijeva osnovne sistemske prioritete stvaranja profita (</a:t>
            </a:r>
            <a:r>
              <a:rPr lang="hr-HR" altLang="zh-CN" dirty="0" err="1">
                <a:ea typeface="Times New Roman" pitchFamily="18" charset="0"/>
                <a:cs typeface="Arial" pitchFamily="34" charset="0"/>
              </a:rPr>
              <a:t>Freedman</a:t>
            </a:r>
            <a:r>
              <a:rPr lang="hr-HR" altLang="zh-CN" dirty="0">
                <a:ea typeface="Times New Roman" pitchFamily="18" charset="0"/>
                <a:cs typeface="Arial" pitchFamily="34" charset="0"/>
              </a:rPr>
              <a:t>, 2012</a:t>
            </a:r>
            <a:r>
              <a:rPr lang="hr-HR" altLang="zh-CN" dirty="0" smtClean="0">
                <a:ea typeface="Times New Roman" pitchFamily="18" charset="0"/>
                <a:cs typeface="Arial" pitchFamily="34" charset="0"/>
              </a:rPr>
              <a:t>).</a:t>
            </a:r>
          </a:p>
          <a:p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r>
              <a:rPr lang="hr-HR" dirty="0"/>
              <a:t>Digitalne tehnologije nisu neutralne, već njihov društveni utjecaj ovisi o akterima koji </a:t>
            </a:r>
            <a:r>
              <a:rPr lang="hr-HR" dirty="0" smtClean="0"/>
              <a:t>ih koriste </a:t>
            </a:r>
            <a:r>
              <a:rPr lang="hr-HR" dirty="0"/>
              <a:t>i načinima na koje akteri komuniciraju i sudjeluju u javnoj sferi.</a:t>
            </a: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4891" y="7937"/>
            <a:ext cx="645160" cy="806450"/>
          </a:xfrm>
          <a:prstGeom prst="rect">
            <a:avLst/>
          </a:prstGeom>
        </p:spPr>
      </p:pic>
      <p:sp>
        <p:nvSpPr>
          <p:cNvPr id="1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hr-HR" dirty="0" smtClean="0"/>
              <a:t>Uvod u sociologiju medija</a:t>
            </a:r>
          </a:p>
        </p:txBody>
      </p:sp>
    </p:spTree>
    <p:extLst>
      <p:ext uri="{BB962C8B-B14F-4D97-AF65-F5344CB8AC3E}">
        <p14:creationId xmlns:p14="http://schemas.microsoft.com/office/powerpoint/2010/main" val="1865422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1154</Words>
  <Application>Microsoft Office PowerPoint</Application>
  <PresentationFormat>On-screen Show (4:3)</PresentationFormat>
  <Paragraphs>126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Teorija medijatizacije</vt:lpstr>
      <vt:lpstr>Medijacija vs. Medijatizacija</vt:lpstr>
      <vt:lpstr>Medijatizacija</vt:lpstr>
      <vt:lpstr>Medijatizacija</vt:lpstr>
      <vt:lpstr>Glavne dimenzije uloge medija u procesu medijatizacije</vt:lpstr>
      <vt:lpstr>Medijatizacija intergirana definicija</vt:lpstr>
      <vt:lpstr>Odnosi moći i medijatizacija</vt:lpstr>
      <vt:lpstr>Odnosi moći i medijatizacija</vt:lpstr>
      <vt:lpstr>Odnosi moći i medijatizacija</vt:lpstr>
      <vt:lpstr>Odnosi moći i medijatizacija</vt:lpstr>
      <vt:lpstr>Medijska javna sfera i digitalizacija</vt:lpstr>
      <vt:lpstr>Medijska javna sfera i digitalizacija</vt:lpstr>
      <vt:lpstr>Hvala na pažnji!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76</cp:revision>
  <dcterms:created xsi:type="dcterms:W3CDTF">2006-08-16T00:00:00Z</dcterms:created>
  <dcterms:modified xsi:type="dcterms:W3CDTF">2016-02-24T10:17:05Z</dcterms:modified>
</cp:coreProperties>
</file>