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29"/>
  </p:notesMasterIdLst>
  <p:sldIdLst>
    <p:sldId id="314" r:id="rId5"/>
    <p:sldId id="344" r:id="rId6"/>
    <p:sldId id="349" r:id="rId7"/>
    <p:sldId id="342" r:id="rId8"/>
    <p:sldId id="343" r:id="rId9"/>
    <p:sldId id="318" r:id="rId10"/>
    <p:sldId id="313" r:id="rId11"/>
    <p:sldId id="317" r:id="rId12"/>
    <p:sldId id="319" r:id="rId13"/>
    <p:sldId id="320" r:id="rId14"/>
    <p:sldId id="321" r:id="rId15"/>
    <p:sldId id="336" r:id="rId16"/>
    <p:sldId id="259" r:id="rId17"/>
    <p:sldId id="324" r:id="rId18"/>
    <p:sldId id="325" r:id="rId19"/>
    <p:sldId id="326" r:id="rId20"/>
    <p:sldId id="337" r:id="rId21"/>
    <p:sldId id="328" r:id="rId22"/>
    <p:sldId id="329" r:id="rId23"/>
    <p:sldId id="333" r:id="rId24"/>
    <p:sldId id="334" r:id="rId25"/>
    <p:sldId id="335" r:id="rId26"/>
    <p:sldId id="348" r:id="rId27"/>
    <p:sldId id="346" r:id="rId28"/>
  </p:sldIdLst>
  <p:sldSz cx="9144000" cy="6858000" type="screen4x3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0088"/>
    <a:srgbClr val="2B3E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78" autoAdjust="0"/>
    <p:restoredTop sz="94715" autoAdjust="0"/>
  </p:normalViewPr>
  <p:slideViewPr>
    <p:cSldViewPr snapToGrid="0">
      <p:cViewPr>
        <p:scale>
          <a:sx n="107" d="100"/>
          <a:sy n="107" d="100"/>
        </p:scale>
        <p:origin x="1360" y="480"/>
      </p:cViewPr>
      <p:guideLst/>
    </p:cSldViewPr>
  </p:slideViewPr>
  <p:outlineViewPr>
    <p:cViewPr>
      <p:scale>
        <a:sx n="33" d="100"/>
        <a:sy n="33" d="100"/>
      </p:scale>
      <p:origin x="0" y="-69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30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EE5F20-F6A9-4EA2-837A-7450BAC9F49A}" type="doc">
      <dgm:prSet loTypeId="urn:microsoft.com/office/officeart/2005/8/layout/venn1" loCatId="relationship" qsTypeId="urn:microsoft.com/office/officeart/2005/8/quickstyle/3d3" qsCatId="3D" csTypeId="urn:microsoft.com/office/officeart/2005/8/colors/accent1_2" csCatId="accent1" phldr="1"/>
      <dgm:spPr/>
    </dgm:pt>
    <dgm:pt modelId="{9FC803B9-4218-4B88-B1DD-9600E2FC0697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effectLst>
          <a:glow rad="101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hr-HR" sz="1600" b="1" dirty="0" smtClean="0"/>
            <a:t>OSOBNI I SOCIJALNI RAZVOJ</a:t>
          </a:r>
        </a:p>
        <a:p>
          <a:r>
            <a:rPr lang="hr-HR" sz="1600" b="0" dirty="0" smtClean="0"/>
            <a:t>Upravljanje sobom</a:t>
          </a:r>
        </a:p>
        <a:p>
          <a:r>
            <a:rPr lang="hr-HR" sz="1600" b="0" dirty="0" smtClean="0"/>
            <a:t>Upravljanje osobnim i profesionalnim razvojem</a:t>
          </a:r>
        </a:p>
        <a:p>
          <a:r>
            <a:rPr lang="hr-HR" sz="1600" b="0" dirty="0" smtClean="0"/>
            <a:t>Povezivanje s drugima</a:t>
          </a:r>
        </a:p>
        <a:p>
          <a:r>
            <a:rPr lang="hr-HR" sz="1600" b="0" dirty="0" smtClean="0"/>
            <a:t>Aktivno građanstvo</a:t>
          </a:r>
          <a:endParaRPr lang="hr-HR" sz="1600" b="0" dirty="0"/>
        </a:p>
      </dgm:t>
    </dgm:pt>
    <dgm:pt modelId="{FA74360F-45C5-4A7B-95AE-A2D065B4366D}" type="parTrans" cxnId="{A53FB05B-5EC3-44DF-9968-81F0A83ED6C0}">
      <dgm:prSet/>
      <dgm:spPr/>
      <dgm:t>
        <a:bodyPr/>
        <a:lstStyle/>
        <a:p>
          <a:endParaRPr lang="hr-HR"/>
        </a:p>
      </dgm:t>
    </dgm:pt>
    <dgm:pt modelId="{E3594CC8-1C02-4189-9E7D-C1B84562EAD8}" type="sibTrans" cxnId="{A53FB05B-5EC3-44DF-9968-81F0A83ED6C0}">
      <dgm:prSet/>
      <dgm:spPr/>
      <dgm:t>
        <a:bodyPr/>
        <a:lstStyle/>
        <a:p>
          <a:endParaRPr lang="hr-HR"/>
        </a:p>
      </dgm:t>
    </dgm:pt>
    <dgm:pt modelId="{98420ECC-5389-4578-A35F-6AA045E2BD1C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effectLst>
          <a:glow rad="1016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pPr algn="ctr"/>
          <a:r>
            <a:rPr lang="hr-HR" sz="1600" b="1" dirty="0" smtClean="0"/>
            <a:t>OBLICI RADA I KORIŠTENJE ALATA</a:t>
          </a:r>
        </a:p>
        <a:p>
          <a:pPr algn="ctr"/>
          <a:r>
            <a:rPr lang="hr-HR" sz="1600" b="0" dirty="0" smtClean="0"/>
            <a:t>Komunikacija</a:t>
          </a:r>
        </a:p>
        <a:p>
          <a:pPr algn="ctr"/>
          <a:r>
            <a:rPr lang="hr-HR" sz="1600" b="0" dirty="0" smtClean="0"/>
            <a:t>Suradnja</a:t>
          </a:r>
        </a:p>
        <a:p>
          <a:pPr algn="ctr"/>
          <a:r>
            <a:rPr lang="hr-HR" sz="1600" b="0" dirty="0" smtClean="0"/>
            <a:t>Informacijska pismenost</a:t>
          </a:r>
        </a:p>
        <a:p>
          <a:pPr algn="ctr"/>
          <a:r>
            <a:rPr lang="hr-HR" sz="1600" b="0" dirty="0" smtClean="0"/>
            <a:t>Digitalna pismenost i korištenje tehnologija</a:t>
          </a:r>
          <a:endParaRPr lang="hr-HR" sz="1600" b="0" dirty="0"/>
        </a:p>
      </dgm:t>
    </dgm:pt>
    <dgm:pt modelId="{AF31446D-FD12-4DD3-9D1D-75989AC00D39}" type="parTrans" cxnId="{62A38073-FD97-4EE9-AF89-CB2F4171328E}">
      <dgm:prSet/>
      <dgm:spPr/>
      <dgm:t>
        <a:bodyPr/>
        <a:lstStyle/>
        <a:p>
          <a:endParaRPr lang="hr-HR"/>
        </a:p>
      </dgm:t>
    </dgm:pt>
    <dgm:pt modelId="{81F68F05-1C0B-43F5-8A08-34AD28968AB4}" type="sibTrans" cxnId="{62A38073-FD97-4EE9-AF89-CB2F4171328E}">
      <dgm:prSet/>
      <dgm:spPr/>
      <dgm:t>
        <a:bodyPr/>
        <a:lstStyle/>
        <a:p>
          <a:endParaRPr lang="hr-HR"/>
        </a:p>
      </dgm:t>
    </dgm:pt>
    <dgm:pt modelId="{8AAA9781-4C09-4B22-B968-43FA212E8F9F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effectLst>
          <a:glow rad="1397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pPr algn="ctr"/>
          <a:r>
            <a:rPr lang="hr-HR" sz="1600" b="1" dirty="0" smtClean="0"/>
            <a:t> OBLICI MIŠLJENJA</a:t>
          </a:r>
        </a:p>
        <a:p>
          <a:pPr algn="ctr"/>
          <a:r>
            <a:rPr lang="hr-HR" sz="1600" dirty="0" smtClean="0"/>
            <a:t>Rješavanje   problema i donošenje odluka</a:t>
          </a:r>
        </a:p>
        <a:p>
          <a:pPr algn="ctr"/>
          <a:r>
            <a:rPr lang="hr-HR" sz="1600" dirty="0" smtClean="0"/>
            <a:t>Metakognicija</a:t>
          </a:r>
        </a:p>
        <a:p>
          <a:pPr algn="ctr"/>
          <a:r>
            <a:rPr lang="hr-HR" sz="1600" dirty="0" smtClean="0"/>
            <a:t>Kritičko mišljenje</a:t>
          </a:r>
        </a:p>
        <a:p>
          <a:pPr algn="ctr"/>
          <a:r>
            <a:rPr lang="hr-HR" sz="1600" dirty="0" smtClean="0"/>
            <a:t>Kreativnost i</a:t>
          </a:r>
        </a:p>
        <a:p>
          <a:pPr algn="ctr"/>
          <a:r>
            <a:rPr lang="hr-HR" sz="1600" dirty="0" smtClean="0"/>
            <a:t>inovativnost</a:t>
          </a:r>
          <a:endParaRPr lang="hr-HR" sz="1600" dirty="0"/>
        </a:p>
      </dgm:t>
    </dgm:pt>
    <dgm:pt modelId="{5FDE19C8-21A0-4502-A7B3-F55E04187751}" type="parTrans" cxnId="{913ADDE9-FF8A-433F-A640-2B9653F32E1A}">
      <dgm:prSet/>
      <dgm:spPr/>
      <dgm:t>
        <a:bodyPr/>
        <a:lstStyle/>
        <a:p>
          <a:endParaRPr lang="hr-HR"/>
        </a:p>
      </dgm:t>
    </dgm:pt>
    <dgm:pt modelId="{87012DFB-B25C-422E-82D3-51424CCFC61C}" type="sibTrans" cxnId="{913ADDE9-FF8A-433F-A640-2B9653F32E1A}">
      <dgm:prSet/>
      <dgm:spPr/>
      <dgm:t>
        <a:bodyPr/>
        <a:lstStyle/>
        <a:p>
          <a:endParaRPr lang="hr-HR"/>
        </a:p>
      </dgm:t>
    </dgm:pt>
    <dgm:pt modelId="{5B613DE2-DFB2-44D5-90FD-977630E618F4}" type="pres">
      <dgm:prSet presAssocID="{40EE5F20-F6A9-4EA2-837A-7450BAC9F49A}" presName="compositeShape" presStyleCnt="0">
        <dgm:presLayoutVars>
          <dgm:chMax val="7"/>
          <dgm:dir/>
          <dgm:resizeHandles val="exact"/>
        </dgm:presLayoutVars>
      </dgm:prSet>
      <dgm:spPr/>
    </dgm:pt>
    <dgm:pt modelId="{4C73F5C9-9C0B-4EA2-B884-45D2DADC39D7}" type="pres">
      <dgm:prSet presAssocID="{9FC803B9-4218-4B88-B1DD-9600E2FC0697}" presName="circ1" presStyleLbl="vennNode1" presStyleIdx="0" presStyleCnt="3" custScaleX="94784" custScaleY="86814" custLinFactNeighborX="-6668" custLinFactNeighborY="-23271"/>
      <dgm:spPr/>
      <dgm:t>
        <a:bodyPr/>
        <a:lstStyle/>
        <a:p>
          <a:endParaRPr lang="hr-HR"/>
        </a:p>
      </dgm:t>
    </dgm:pt>
    <dgm:pt modelId="{A3A325CD-BCAC-4989-BF73-7B31A830EBEF}" type="pres">
      <dgm:prSet presAssocID="{9FC803B9-4218-4B88-B1DD-9600E2FC069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5E47D64-892F-463B-83DA-62ABAE9E5CCF}" type="pres">
      <dgm:prSet presAssocID="{98420ECC-5389-4578-A35F-6AA045E2BD1C}" presName="circ2" presStyleLbl="vennNode1" presStyleIdx="1" presStyleCnt="3" custScaleX="100004" custScaleY="96500" custLinFactNeighborX="5583" custLinFactNeighborY="-11087"/>
      <dgm:spPr/>
      <dgm:t>
        <a:bodyPr/>
        <a:lstStyle/>
        <a:p>
          <a:endParaRPr lang="hr-HR"/>
        </a:p>
      </dgm:t>
    </dgm:pt>
    <dgm:pt modelId="{E18E5AD7-E773-485A-8F2D-E4969A1FEB68}" type="pres">
      <dgm:prSet presAssocID="{98420ECC-5389-4578-A35F-6AA045E2BD1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B21F4DC-6285-4679-8334-86F21A332352}" type="pres">
      <dgm:prSet presAssocID="{8AAA9781-4C09-4B22-B968-43FA212E8F9F}" presName="circ3" presStyleLbl="vennNode1" presStyleIdx="2" presStyleCnt="3" custScaleX="95106" custScaleY="87475" custLinFactNeighborX="-4730" custLinFactNeighborY="-10750"/>
      <dgm:spPr/>
      <dgm:t>
        <a:bodyPr/>
        <a:lstStyle/>
        <a:p>
          <a:endParaRPr lang="hr-HR"/>
        </a:p>
      </dgm:t>
    </dgm:pt>
    <dgm:pt modelId="{5ACC9611-50D9-4474-AC7B-E88290CA596B}" type="pres">
      <dgm:prSet presAssocID="{8AAA9781-4C09-4B22-B968-43FA212E8F9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62A38073-FD97-4EE9-AF89-CB2F4171328E}" srcId="{40EE5F20-F6A9-4EA2-837A-7450BAC9F49A}" destId="{98420ECC-5389-4578-A35F-6AA045E2BD1C}" srcOrd="1" destOrd="0" parTransId="{AF31446D-FD12-4DD3-9D1D-75989AC00D39}" sibTransId="{81F68F05-1C0B-43F5-8A08-34AD28968AB4}"/>
    <dgm:cxn modelId="{9F31C163-C56B-4A99-9826-CF63AAD9FAC3}" type="presOf" srcId="{9FC803B9-4218-4B88-B1DD-9600E2FC0697}" destId="{4C73F5C9-9C0B-4EA2-B884-45D2DADC39D7}" srcOrd="0" destOrd="0" presId="urn:microsoft.com/office/officeart/2005/8/layout/venn1"/>
    <dgm:cxn modelId="{09FC3C98-0182-4D71-96D2-A288E2E83A87}" type="presOf" srcId="{40EE5F20-F6A9-4EA2-837A-7450BAC9F49A}" destId="{5B613DE2-DFB2-44D5-90FD-977630E618F4}" srcOrd="0" destOrd="0" presId="urn:microsoft.com/office/officeart/2005/8/layout/venn1"/>
    <dgm:cxn modelId="{0F6ABC75-04D3-4904-AD16-A0016C57EBB3}" type="presOf" srcId="{9FC803B9-4218-4B88-B1DD-9600E2FC0697}" destId="{A3A325CD-BCAC-4989-BF73-7B31A830EBEF}" srcOrd="1" destOrd="0" presId="urn:microsoft.com/office/officeart/2005/8/layout/venn1"/>
    <dgm:cxn modelId="{AFFB6ED5-DC25-47EA-999B-DA5D2848B12F}" type="presOf" srcId="{98420ECC-5389-4578-A35F-6AA045E2BD1C}" destId="{E18E5AD7-E773-485A-8F2D-E4969A1FEB68}" srcOrd="1" destOrd="0" presId="urn:microsoft.com/office/officeart/2005/8/layout/venn1"/>
    <dgm:cxn modelId="{4BF26D39-02AF-4052-A1B6-DA2DAAA22E31}" type="presOf" srcId="{98420ECC-5389-4578-A35F-6AA045E2BD1C}" destId="{E5E47D64-892F-463B-83DA-62ABAE9E5CCF}" srcOrd="0" destOrd="0" presId="urn:microsoft.com/office/officeart/2005/8/layout/venn1"/>
    <dgm:cxn modelId="{A53FB05B-5EC3-44DF-9968-81F0A83ED6C0}" srcId="{40EE5F20-F6A9-4EA2-837A-7450BAC9F49A}" destId="{9FC803B9-4218-4B88-B1DD-9600E2FC0697}" srcOrd="0" destOrd="0" parTransId="{FA74360F-45C5-4A7B-95AE-A2D065B4366D}" sibTransId="{E3594CC8-1C02-4189-9E7D-C1B84562EAD8}"/>
    <dgm:cxn modelId="{8C276609-D747-4154-B04E-80459961356A}" type="presOf" srcId="{8AAA9781-4C09-4B22-B968-43FA212E8F9F}" destId="{5B21F4DC-6285-4679-8334-86F21A332352}" srcOrd="0" destOrd="0" presId="urn:microsoft.com/office/officeart/2005/8/layout/venn1"/>
    <dgm:cxn modelId="{913ADDE9-FF8A-433F-A640-2B9653F32E1A}" srcId="{40EE5F20-F6A9-4EA2-837A-7450BAC9F49A}" destId="{8AAA9781-4C09-4B22-B968-43FA212E8F9F}" srcOrd="2" destOrd="0" parTransId="{5FDE19C8-21A0-4502-A7B3-F55E04187751}" sibTransId="{87012DFB-B25C-422E-82D3-51424CCFC61C}"/>
    <dgm:cxn modelId="{2A40808E-D909-4F52-B583-1E2F42614930}" type="presOf" srcId="{8AAA9781-4C09-4B22-B968-43FA212E8F9F}" destId="{5ACC9611-50D9-4474-AC7B-E88290CA596B}" srcOrd="1" destOrd="0" presId="urn:microsoft.com/office/officeart/2005/8/layout/venn1"/>
    <dgm:cxn modelId="{3DCFE727-49DC-49DC-8736-2460EEDAF4B9}" type="presParOf" srcId="{5B613DE2-DFB2-44D5-90FD-977630E618F4}" destId="{4C73F5C9-9C0B-4EA2-B884-45D2DADC39D7}" srcOrd="0" destOrd="0" presId="urn:microsoft.com/office/officeart/2005/8/layout/venn1"/>
    <dgm:cxn modelId="{2B054B6A-4823-4D80-8AAA-78FF193E182F}" type="presParOf" srcId="{5B613DE2-DFB2-44D5-90FD-977630E618F4}" destId="{A3A325CD-BCAC-4989-BF73-7B31A830EBEF}" srcOrd="1" destOrd="0" presId="urn:microsoft.com/office/officeart/2005/8/layout/venn1"/>
    <dgm:cxn modelId="{8F890C8F-37BF-4CDC-B5F8-CD4A1E06316F}" type="presParOf" srcId="{5B613DE2-DFB2-44D5-90FD-977630E618F4}" destId="{E5E47D64-892F-463B-83DA-62ABAE9E5CCF}" srcOrd="2" destOrd="0" presId="urn:microsoft.com/office/officeart/2005/8/layout/venn1"/>
    <dgm:cxn modelId="{EE39B954-603D-4410-AE16-D62D6C435F32}" type="presParOf" srcId="{5B613DE2-DFB2-44D5-90FD-977630E618F4}" destId="{E18E5AD7-E773-485A-8F2D-E4969A1FEB68}" srcOrd="3" destOrd="0" presId="urn:microsoft.com/office/officeart/2005/8/layout/venn1"/>
    <dgm:cxn modelId="{0CCB35B8-130B-4200-8206-CBAB15F03946}" type="presParOf" srcId="{5B613DE2-DFB2-44D5-90FD-977630E618F4}" destId="{5B21F4DC-6285-4679-8334-86F21A332352}" srcOrd="4" destOrd="0" presId="urn:microsoft.com/office/officeart/2005/8/layout/venn1"/>
    <dgm:cxn modelId="{6D7F2FF5-513F-4C30-8193-E3BF5546276F}" type="presParOf" srcId="{5B613DE2-DFB2-44D5-90FD-977630E618F4}" destId="{5ACC9611-50D9-4474-AC7B-E88290CA596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73F5C9-9C0B-4EA2-B884-45D2DADC39D7}">
      <dsp:nvSpPr>
        <dsp:cNvPr id="0" name=""/>
        <dsp:cNvSpPr/>
      </dsp:nvSpPr>
      <dsp:spPr>
        <a:xfrm>
          <a:off x="1772326" y="0"/>
          <a:ext cx="3677982" cy="3368715"/>
        </a:xfrm>
        <a:prstGeom prst="ellipse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glow rad="101600">
            <a:schemeClr val="accent4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/>
            <a:t>OSOBNI I SOCIJALNI RAZVOJ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0" kern="1200" dirty="0" smtClean="0"/>
            <a:t>Upravljanje sobom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0" kern="1200" dirty="0" smtClean="0"/>
            <a:t>Upravljanje osobnim i profesionalnim razvojem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0" kern="1200" dirty="0" smtClean="0"/>
            <a:t>Povezivanje s drugima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0" kern="1200" dirty="0" smtClean="0"/>
            <a:t>Aktivno građanstvo</a:t>
          </a:r>
          <a:endParaRPr lang="hr-HR" sz="1600" b="0" kern="1200" dirty="0"/>
        </a:p>
      </dsp:txBody>
      <dsp:txXfrm>
        <a:off x="2262723" y="589525"/>
        <a:ext cx="2697186" cy="1515922"/>
      </dsp:txXfrm>
    </dsp:sp>
    <dsp:sp modelId="{E5E47D64-892F-463B-83DA-62ABAE9E5CCF}">
      <dsp:nvSpPr>
        <dsp:cNvPr id="0" name=""/>
        <dsp:cNvSpPr/>
      </dsp:nvSpPr>
      <dsp:spPr>
        <a:xfrm>
          <a:off x="3546605" y="2156516"/>
          <a:ext cx="3880538" cy="3744569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glow rad="101600">
            <a:schemeClr val="accent6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/>
            <a:t>OBLICI RADA I KORIŠTENJE ALATA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0" kern="1200" dirty="0" smtClean="0"/>
            <a:t>Komunikacija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0" kern="1200" dirty="0" smtClean="0"/>
            <a:t>Suradnja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0" kern="1200" dirty="0" smtClean="0"/>
            <a:t>Informacijska pismenost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0" kern="1200" dirty="0" smtClean="0"/>
            <a:t>Digitalna pismenost i korištenje tehnologija</a:t>
          </a:r>
          <a:endParaRPr lang="hr-HR" sz="1600" b="0" kern="1200" dirty="0"/>
        </a:p>
      </dsp:txBody>
      <dsp:txXfrm>
        <a:off x="4733403" y="3123863"/>
        <a:ext cx="2328322" cy="2059513"/>
      </dsp:txXfrm>
    </dsp:sp>
    <dsp:sp modelId="{5B21F4DC-6285-4679-8334-86F21A332352}">
      <dsp:nvSpPr>
        <dsp:cNvPr id="0" name=""/>
        <dsp:cNvSpPr/>
      </dsp:nvSpPr>
      <dsp:spPr>
        <a:xfrm>
          <a:off x="441109" y="2344695"/>
          <a:ext cx="3690477" cy="3394364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glow rad="139700">
            <a:schemeClr val="accent2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/>
            <a:t> OBLICI MIŠLJENJA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Rješavanje   problema i donošenje odluka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Metakognicija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Kritičko mišljenje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Kreativnost 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inovativnost</a:t>
          </a:r>
          <a:endParaRPr lang="hr-HR" sz="1600" kern="1200" dirty="0"/>
        </a:p>
      </dsp:txBody>
      <dsp:txXfrm>
        <a:off x="788628" y="3221573"/>
        <a:ext cx="2214286" cy="18669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8191A-54B9-402D-AEC7-502F123040C6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8A842-322B-4A4C-8700-A5BBFC5173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3051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5253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2B3E8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FF0E-2803-498C-9418-21BB8789979C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70BC-F1E4-4871-8C15-21D0B323DC1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231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FF0E-2803-498C-9418-21BB8789979C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70BC-F1E4-4871-8C15-21D0B323DC1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230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FF0E-2803-498C-9418-21BB8789979C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70BC-F1E4-4871-8C15-21D0B323DC1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7546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hr-H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hr-H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1252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D90088"/>
              </a:buClr>
              <a:buFont typeface="Arial"/>
              <a:buNone/>
              <a:defRPr sz="4400" b="0" i="0" u="none" strike="noStrike" cap="none">
                <a:solidFill>
                  <a:srgbClr val="D900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hr-H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hr-H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1248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ctrTitle"/>
          </p:nvPr>
        </p:nvSpPr>
        <p:spPr>
          <a:xfrm>
            <a:off x="685800" y="1122362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D90088"/>
              </a:buClr>
              <a:buFont typeface="Arial"/>
              <a:buNone/>
              <a:defRPr sz="6000" b="0" i="0" u="none" strike="noStrike" cap="none">
                <a:solidFill>
                  <a:srgbClr val="D900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Font typeface="Arial"/>
              <a:buNone/>
              <a:defRPr sz="2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6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6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hr-H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hr-H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48323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623887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D90088"/>
              </a:buClr>
              <a:buFont typeface="Arial"/>
              <a:buNone/>
              <a:defRPr sz="6000" b="0" i="0" u="none" strike="noStrike" cap="none">
                <a:solidFill>
                  <a:srgbClr val="D900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Font typeface="Arial"/>
              <a:buNone/>
              <a:defRPr sz="2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hr-H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hr-H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77064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D90088"/>
              </a:buClr>
              <a:buFont typeface="Arial"/>
              <a:buNone/>
              <a:defRPr sz="4400" b="0" i="0" u="none" strike="noStrike" cap="none">
                <a:solidFill>
                  <a:srgbClr val="D900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hr-H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hr-H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29712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D90088"/>
              </a:buClr>
              <a:buFont typeface="Arial"/>
              <a:buNone/>
              <a:defRPr sz="4400" b="0" i="0" u="none" strike="noStrike" cap="none">
                <a:solidFill>
                  <a:srgbClr val="D900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Font typeface="Arial"/>
              <a:buNone/>
              <a:defRPr sz="2400" b="1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2000" b="1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800" b="1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600" b="1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600" b="1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629841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0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Font typeface="Arial"/>
              <a:buNone/>
              <a:defRPr sz="2400" b="1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2000" b="1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800" b="1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600" b="1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600" b="1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0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hr-H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hr-H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6351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D90088"/>
              </a:buClr>
              <a:buFont typeface="Arial"/>
              <a:buNone/>
              <a:defRPr sz="4400" b="0" i="0" u="none" strike="noStrike" cap="none">
                <a:solidFill>
                  <a:srgbClr val="D900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hr-H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hr-H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62405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D90088"/>
              </a:buClr>
              <a:buFont typeface="Arial"/>
              <a:buNone/>
              <a:defRPr sz="3200" b="0" i="0" u="none" strike="noStrike" cap="none">
                <a:solidFill>
                  <a:srgbClr val="D900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887391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Font typeface="Arial"/>
              <a:buNone/>
              <a:defRPr sz="16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2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hr-H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hr-H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6639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D9008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2B3E8B"/>
                </a:solidFill>
              </a:defRPr>
            </a:lvl1pPr>
            <a:lvl2pPr>
              <a:defRPr>
                <a:solidFill>
                  <a:srgbClr val="2B3E8B"/>
                </a:solidFill>
              </a:defRPr>
            </a:lvl2pPr>
            <a:lvl3pPr>
              <a:defRPr>
                <a:solidFill>
                  <a:srgbClr val="2B3E8B"/>
                </a:solidFill>
              </a:defRPr>
            </a:lvl3pPr>
            <a:lvl4pPr>
              <a:defRPr>
                <a:solidFill>
                  <a:srgbClr val="2B3E8B"/>
                </a:solidFill>
              </a:defRPr>
            </a:lvl4pPr>
            <a:lvl5pPr>
              <a:defRPr>
                <a:solidFill>
                  <a:srgbClr val="2B3E8B"/>
                </a:solidFill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FF0E-2803-498C-9418-21BB8789979C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70BC-F1E4-4871-8C15-21D0B323DC1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0736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D90088"/>
              </a:buClr>
              <a:buFont typeface="Arial"/>
              <a:buNone/>
              <a:defRPr sz="3200" b="0" i="0" u="none" strike="noStrike" cap="none">
                <a:solidFill>
                  <a:srgbClr val="D900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3887391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Font typeface="Arial"/>
              <a:buNone/>
              <a:defRPr sz="32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2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2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Font typeface="Arial"/>
              <a:buNone/>
              <a:defRPr sz="16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2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hr-H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hr-H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95748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D90088"/>
              </a:buClr>
              <a:buFont typeface="Arial"/>
              <a:buNone/>
              <a:defRPr sz="4400" b="0" i="0" u="none" strike="noStrike" cap="none">
                <a:solidFill>
                  <a:srgbClr val="D900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96330" y="57943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hr-H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hr-H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76117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D90088"/>
              </a:buClr>
              <a:buFont typeface="Arial"/>
              <a:buNone/>
              <a:defRPr sz="4400" b="0" i="0" u="none" strike="noStrike" cap="none">
                <a:solidFill>
                  <a:srgbClr val="D900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hr-H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hr-H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00362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EFF48-542F-4B22-B919-D4805FFCF7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749C-A167-4A9F-B0DA-2C1383022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2301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EFF48-542F-4B22-B919-D4805FFCF7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749C-A167-4A9F-B0DA-2C1383022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9451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EFF48-542F-4B22-B919-D4805FFCF7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749C-A167-4A9F-B0DA-2C1383022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289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EFF48-542F-4B22-B919-D4805FFCF7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749C-A167-4A9F-B0DA-2C1383022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9617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EFF48-542F-4B22-B919-D4805FFCF7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749C-A167-4A9F-B0DA-2C1383022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3372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EFF48-542F-4B22-B919-D4805FFCF7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749C-A167-4A9F-B0DA-2C1383022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1749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EFF48-542F-4B22-B919-D4805FFCF7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749C-A167-4A9F-B0DA-2C1383022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2B3E8B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FF0E-2803-498C-9418-21BB8789979C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70BC-F1E4-4871-8C15-21D0B323DC1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08522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EFF48-542F-4B22-B919-D4805FFCF7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749C-A167-4A9F-B0DA-2C1383022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6353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EFF48-542F-4B22-B919-D4805FFCF7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749C-A167-4A9F-B0DA-2C1383022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7483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EFF48-542F-4B22-B919-D4805FFCF7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749C-A167-4A9F-B0DA-2C1383022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9142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EFF48-542F-4B22-B919-D4805FFCF7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749C-A167-4A9F-B0DA-2C1383022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5052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3" name="Shape 9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4" name="Shape 10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0CEA54-5775-4DF8-B195-BA3A4B8D38D9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50492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D90088"/>
              </a:buClr>
              <a:buFont typeface="Arial"/>
              <a:buNone/>
              <a:defRPr sz="4400" b="0" i="0" u="none" strike="noStrike" cap="none">
                <a:solidFill>
                  <a:srgbClr val="D900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Shape 9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hape 10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F87011-68FB-4312-8342-6907248308C4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35408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ctrTitle"/>
          </p:nvPr>
        </p:nvSpPr>
        <p:spPr>
          <a:xfrm>
            <a:off x="685800" y="1122362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D90088"/>
              </a:buClr>
              <a:buFont typeface="Arial"/>
              <a:buNone/>
              <a:defRPr sz="6000" b="0" i="0" u="none" strike="noStrike" cap="none">
                <a:solidFill>
                  <a:srgbClr val="D900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Font typeface="Arial"/>
              <a:buNone/>
              <a:defRPr sz="2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6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6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Shape 9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hape 10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606169-D24B-4C72-ABB3-DA7A8DE6A6E0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902789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623887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D90088"/>
              </a:buClr>
              <a:buFont typeface="Arial"/>
              <a:buNone/>
              <a:defRPr sz="6000" b="0" i="0" u="none" strike="noStrike" cap="none">
                <a:solidFill>
                  <a:srgbClr val="D900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Font typeface="Arial"/>
              <a:buNone/>
              <a:defRPr sz="2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Shape 9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hape 10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81550E-60ED-43DF-9AB8-F70BF5F93E0F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9947866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D90088"/>
              </a:buClr>
              <a:buFont typeface="Arial"/>
              <a:buNone/>
              <a:defRPr sz="4400" b="0" i="0" u="none" strike="noStrike" cap="none">
                <a:solidFill>
                  <a:srgbClr val="D900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hape 9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hape 10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13CA2F-A6E3-4B7C-B87B-C0149D6CDC1A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84718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D90088"/>
              </a:buClr>
              <a:buFont typeface="Arial"/>
              <a:buNone/>
              <a:defRPr sz="4400" b="0" i="0" u="none" strike="noStrike" cap="none">
                <a:solidFill>
                  <a:srgbClr val="D900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Font typeface="Arial"/>
              <a:buNone/>
              <a:defRPr sz="2400" b="1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2000" b="1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800" b="1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600" b="1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600" b="1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629841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0" cy="823912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Font typeface="Arial"/>
              <a:buNone/>
              <a:defRPr sz="2400" b="1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2000" b="1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800" b="1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600" b="1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600" b="1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0" cy="36845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8" name="Shape 9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9" name="Shape 10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DDC091-7583-4CA3-B5F0-03413DA9E4CB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7198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FF0E-2803-498C-9418-21BB8789979C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70BC-F1E4-4871-8C15-21D0B323DC1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16780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D90088"/>
              </a:buClr>
              <a:buFont typeface="Arial"/>
              <a:buNone/>
              <a:defRPr sz="4400" b="0" i="0" u="none" strike="noStrike" cap="none">
                <a:solidFill>
                  <a:srgbClr val="D900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" name="Shape 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4" name="Shape 9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Shape 10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0B4270-07DA-4BF2-AF9A-13F34AD3D4D9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7056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199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D90088"/>
              </a:buClr>
              <a:buFont typeface="Arial"/>
              <a:buNone/>
              <a:defRPr sz="3200" b="0" i="0" u="none" strike="noStrike" cap="none">
                <a:solidFill>
                  <a:srgbClr val="D900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887391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Font typeface="Arial"/>
              <a:buNone/>
              <a:defRPr sz="16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2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hape 9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hape 10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6D46F9-08B4-4081-9FCC-DD2A2BBB7D20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0071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199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D90088"/>
              </a:buClr>
              <a:buFont typeface="Arial"/>
              <a:buNone/>
              <a:defRPr sz="3200" b="0" i="0" u="none" strike="noStrike" cap="none">
                <a:solidFill>
                  <a:srgbClr val="D900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3887391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Font typeface="Arial"/>
              <a:buNone/>
              <a:defRPr sz="32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2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2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endParaRPr noProof="0">
              <a:sym typeface="Arial"/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Font typeface="Arial"/>
              <a:buNone/>
              <a:defRPr sz="16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2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Font typeface="Arial"/>
              <a:buNone/>
              <a:defRPr sz="1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hape 9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hape 10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3A8BF4-E089-43B1-924C-F4F3B4ECAB05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25175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D90088"/>
              </a:buClr>
              <a:buFont typeface="Arial"/>
              <a:buNone/>
              <a:defRPr sz="4400" b="0" i="0" u="none" strike="noStrike" cap="none">
                <a:solidFill>
                  <a:srgbClr val="D900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96330" y="57943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Shape 9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hape 10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DB4D05-C1A0-4C91-9A2D-4C05099408A6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1538890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D90088"/>
              </a:buClr>
              <a:buFont typeface="Arial"/>
              <a:buNone/>
              <a:defRPr sz="4400" b="0" i="0" u="none" strike="noStrike" cap="none">
                <a:solidFill>
                  <a:srgbClr val="D900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Shape 9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hape 10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A3A13D-51FA-4E3E-87A2-95780318CF3C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324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FF0E-2803-498C-9418-21BB8789979C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70BC-F1E4-4871-8C15-21D0B323DC1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2202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FF0E-2803-498C-9418-21BB8789979C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70BC-F1E4-4871-8C15-21D0B323DC1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5995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FF0E-2803-498C-9418-21BB8789979C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70BC-F1E4-4871-8C15-21D0B323DC1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3893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FF0E-2803-498C-9418-21BB8789979C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70BC-F1E4-4871-8C15-21D0B323DC1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2093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FF0E-2803-498C-9418-21BB8789979C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70BC-F1E4-4871-8C15-21D0B323DC1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4612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8FF0E-2803-498C-9418-21BB8789979C}" type="datetimeFigureOut">
              <a:rPr lang="hr-HR" smtClean="0"/>
              <a:t>20.03.2024.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A70BC-F1E4-4871-8C15-21D0B323DC1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6798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D90088"/>
          </a:solidFill>
          <a:latin typeface="VladaRHSans Bld" panose="02000000000000000000" pitchFamily="50" charset="-18"/>
          <a:ea typeface="VladaRHSans Bld" panose="02000000000000000000" pitchFamily="50" charset="-1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B3E8B"/>
          </a:solidFill>
          <a:latin typeface="VladaRHSans Lt" panose="02000000000000000000" pitchFamily="50" charset="-18"/>
          <a:ea typeface="VladaRHSans Lt" panose="02000000000000000000" pitchFamily="50" charset="-1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B3E8B"/>
          </a:solidFill>
          <a:latin typeface="VladaRHSans Lt" panose="02000000000000000000" pitchFamily="50" charset="-18"/>
          <a:ea typeface="VladaRHSans Lt" panose="02000000000000000000" pitchFamily="50" charset="-1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B3E8B"/>
          </a:solidFill>
          <a:latin typeface="VladaRHSans Lt" panose="02000000000000000000" pitchFamily="50" charset="-18"/>
          <a:ea typeface="VladaRHSans Lt" panose="02000000000000000000" pitchFamily="50" charset="-1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B3E8B"/>
          </a:solidFill>
          <a:latin typeface="VladaRHSans Lt" panose="02000000000000000000" pitchFamily="50" charset="-18"/>
          <a:ea typeface="VladaRHSans Lt" panose="02000000000000000000" pitchFamily="50" charset="-1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B3E8B"/>
          </a:solidFill>
          <a:latin typeface="VladaRHSans Lt" panose="02000000000000000000" pitchFamily="50" charset="-18"/>
          <a:ea typeface="VladaRHSans Lt" panose="02000000000000000000" pitchFamily="50" charset="-1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D90088"/>
              </a:buClr>
              <a:buFont typeface="Arial"/>
              <a:buNone/>
              <a:defRPr sz="4400" b="0" i="0" u="none" strike="noStrike" cap="none">
                <a:solidFill>
                  <a:srgbClr val="D900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rgbClr val="2B3E8B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rgbClr val="2B3E8B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2B3E8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kern="0"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kern="0"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hr-HR" sz="1200" ker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hr-HR" sz="1200" kern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642315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EFF48-542F-4B22-B919-D4805FFCF7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F749C-A167-4A9F-B0DA-2C1383022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341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6"/>
          <p:cNvSpPr txBox="1"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sr-Latn-CS" smtClean="0">
              <a:sym typeface="Arial" charset="0"/>
            </a:endParaRPr>
          </a:p>
        </p:txBody>
      </p:sp>
      <p:sp>
        <p:nvSpPr>
          <p:cNvPr id="1027" name="Shape 7"/>
          <p:cNvSpPr txBox="1"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sr-Latn-CS" smtClean="0">
              <a:sym typeface="Arial" charset="0"/>
            </a:endParaRPr>
          </a:p>
        </p:txBody>
      </p:sp>
      <p:sp>
        <p:nvSpPr>
          <p:cNvPr id="1028" name="Shape 8"/>
          <p:cNvSpPr txBox="1">
            <a:spLocks noGrp="1"/>
          </p:cNvSpPr>
          <p:nvPr>
            <p:ph type="dt" idx="10"/>
          </p:nvPr>
        </p:nvSpPr>
        <p:spPr bwMode="auto">
          <a:xfrm>
            <a:off x="628650" y="6356350"/>
            <a:ext cx="2057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88888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r-Latn-CS">
              <a:cs typeface="Arial" charset="0"/>
            </a:endParaRPr>
          </a:p>
        </p:txBody>
      </p:sp>
      <p:sp>
        <p:nvSpPr>
          <p:cNvPr id="1029" name="Shape 9"/>
          <p:cNvSpPr txBox="1">
            <a:spLocks noGrp="1"/>
          </p:cNvSpPr>
          <p:nvPr>
            <p:ph type="ftr" idx="11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88888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r-Latn-CS">
              <a:cs typeface="Arial" charset="0"/>
            </a:endParaRPr>
          </a:p>
        </p:txBody>
      </p:sp>
      <p:sp>
        <p:nvSpPr>
          <p:cNvPr id="1030" name="Shape 10"/>
          <p:cNvSpPr txBox="1">
            <a:spLocks noGrp="1"/>
          </p:cNvSpPr>
          <p:nvPr>
            <p:ph type="sldNum" idx="12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r">
              <a:buSzPct val="25000"/>
              <a:defRPr sz="1200">
                <a:solidFill>
                  <a:srgbClr val="888888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2562BD6-23DD-4998-9290-19763AB61547}" type="slidenum">
              <a:rPr lang="hr-H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hr-HR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03397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34.xml"/><Relationship Id="rId2" Type="http://schemas.openxmlformats.org/officeDocument/2006/relationships/diagramData" Target="../diagrams/data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/>
        </p:nvSpPr>
        <p:spPr>
          <a:xfrm>
            <a:off x="3024553" y="2347546"/>
            <a:ext cx="4440114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26275" y="1257301"/>
            <a:ext cx="6681025" cy="22467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STRATEGIJA ZNANOSTI, OBRAZOVANJA I TEHNOLOGIJE</a:t>
            </a:r>
          </a:p>
          <a:p>
            <a:endParaRPr lang="en-US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OKVIR NACIONALNOGA KURIKULUMA</a:t>
            </a:r>
            <a:endParaRPr lang="en-US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521018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8032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3.2. </a:t>
            </a:r>
            <a:r>
              <a:rPr lang="en-GB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Vrijednosti</a:t>
            </a:r>
            <a:endParaRPr lang="hr-H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03159"/>
            <a:ext cx="7886700" cy="4351338"/>
          </a:xfrm>
        </p:spPr>
        <p:txBody>
          <a:bodyPr/>
          <a:lstStyle/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Znanje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Solidarnost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Identitet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Odgovornost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Integritet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Poštivanje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Zdravlje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Poduzetnost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91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77874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3.3. </a:t>
            </a:r>
            <a:r>
              <a:rPr lang="en-GB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Generičke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kompetencije</a:t>
            </a:r>
            <a:endParaRPr lang="hr-H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43001"/>
            <a:ext cx="7886700" cy="5033962"/>
          </a:xfrm>
        </p:spPr>
        <p:txBody>
          <a:bodyPr/>
          <a:lstStyle/>
          <a:p>
            <a:pPr marL="0" indent="0">
              <a:buNone/>
            </a:pP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Kombinacija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znanja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vještina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stavova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preduvjet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uspješnog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učenja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rada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života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osoba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u 21.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stoljeću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Oblici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mišljenja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Osobni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socijalni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razvoj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Oblici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rada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korištenje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alata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50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47914162"/>
              </p:ext>
            </p:extLst>
          </p:nvPr>
        </p:nvGraphicFramePr>
        <p:xfrm>
          <a:off x="1082842" y="264695"/>
          <a:ext cx="7835153" cy="668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328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358" y="533568"/>
            <a:ext cx="8279628" cy="1325563"/>
          </a:xfrm>
        </p:spPr>
        <p:txBody>
          <a:bodyPr>
            <a:no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STRUKTURA DOVISOKOŠKOLSKOG SUSTAVA ODGOJA I OBRAZOVANJA</a:t>
            </a:r>
            <a:b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Odgojno-obrazovni ciklusi</a:t>
            </a:r>
            <a:endParaRPr lang="hr-H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733" y="2731168"/>
            <a:ext cx="8745253" cy="181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01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437" y="389189"/>
            <a:ext cx="7886700" cy="1090695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3.5.Načela </a:t>
            </a:r>
            <a:r>
              <a:rPr lang="en-GB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organizacije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odgojno-obrazovnog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procesa</a:t>
            </a:r>
            <a:endParaRPr lang="hr-H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Autonomija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individualnost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izbornost</a:t>
            </a:r>
            <a:endParaRPr lang="en-GB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Osiguranje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višeg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stupnja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autonomije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učitelja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lvl="1"/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Osiguranje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individualiziranih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fleksibilnih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odgojnoobrazovnih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pristupa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aktivnosti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sadržaja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lvl="1"/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Omogućavanje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djeci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mladim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osobama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veće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mogućnosti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izbora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aktivnosti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sadržaja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pristupa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učenju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…;</a:t>
            </a:r>
          </a:p>
          <a:p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Usmjerenost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prema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suradnji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otvorenost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prema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zajednici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Poticajno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sigurno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okruženje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33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260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3.6. </a:t>
            </a:r>
            <a:r>
              <a:rPr lang="en-GB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Načela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učenja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poučavanja</a:t>
            </a:r>
            <a:endParaRPr lang="hr-H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902" y="1392488"/>
            <a:ext cx="7886700" cy="4351338"/>
          </a:xfrm>
        </p:spPr>
        <p:txBody>
          <a:bodyPr>
            <a:normAutofit fontScale="92500"/>
          </a:bodyPr>
          <a:lstStyle/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Uvažavanje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individualnih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razlika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Aktivna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uloga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djece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mladih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osoba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Svrhovitost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povezanost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životni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iskustvima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Poticanje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složenijih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oblika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mišljenja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Poticanje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suradnje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Međusobna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povezanost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iskustava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učenja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povezanost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prethodnim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znanjima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iskustvima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Motivirajuća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iskustva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Izazovna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iskustva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20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4442"/>
          </a:xfrm>
        </p:spPr>
        <p:txBody>
          <a:bodyPr>
            <a:noAutofit/>
          </a:bodyPr>
          <a:lstStyle/>
          <a:p>
            <a:r>
              <a:rPr lang="en-GB" sz="3200" dirty="0" smtClean="0"/>
              <a:t>NACIONALNI KURIKULUM ZA OSNOVNOŠKOLSKI ODGOJ I OBRAZOVANJE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6700"/>
            <a:ext cx="8362950" cy="44718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mtClean="0"/>
              <a:t>1. UVOD</a:t>
            </a:r>
          </a:p>
          <a:p>
            <a:pPr marL="0" indent="0">
              <a:buNone/>
            </a:pPr>
            <a:r>
              <a:rPr lang="en-GB" smtClean="0"/>
              <a:t>2. </a:t>
            </a:r>
            <a:r>
              <a:rPr lang="hr-HR" smtClean="0"/>
              <a:t>SVRHA</a:t>
            </a:r>
            <a:r>
              <a:rPr lang="hr-HR" dirty="0"/>
              <a:t>, VRIJEDNOSTI, CILJEVI I </a:t>
            </a:r>
            <a:r>
              <a:rPr lang="hr-HR" dirty="0" smtClean="0"/>
              <a:t>KOMPETENCIJE</a:t>
            </a:r>
            <a:endParaRPr lang="en-GB" dirty="0" smtClean="0"/>
          </a:p>
          <a:p>
            <a:pPr marL="0" indent="0">
              <a:buNone/>
            </a:pPr>
            <a:r>
              <a:rPr lang="en-GB" smtClean="0"/>
              <a:t>3. </a:t>
            </a:r>
            <a:r>
              <a:rPr lang="hr-HR" smtClean="0"/>
              <a:t>UČENJE </a:t>
            </a:r>
            <a:r>
              <a:rPr lang="hr-HR" dirty="0"/>
              <a:t>I </a:t>
            </a:r>
            <a:r>
              <a:rPr lang="hr-HR" dirty="0" smtClean="0"/>
              <a:t>POUČAVANJE</a:t>
            </a:r>
            <a:endParaRPr lang="en-GB" dirty="0" smtClean="0"/>
          </a:p>
          <a:p>
            <a:pPr marL="0" indent="0">
              <a:buNone/>
            </a:pPr>
            <a:r>
              <a:rPr lang="en-GB" smtClean="0"/>
              <a:t>4. </a:t>
            </a:r>
            <a:r>
              <a:rPr lang="hr-HR" smtClean="0"/>
              <a:t>ODGOJNO-OBRAZOVNI </a:t>
            </a:r>
            <a:r>
              <a:rPr lang="hr-HR" dirty="0"/>
              <a:t>CIKLUSI</a:t>
            </a:r>
            <a:r>
              <a:rPr lang="hr-HR" dirty="0" smtClean="0"/>
              <a:t>,</a:t>
            </a:r>
            <a:endParaRPr lang="en-GB" dirty="0" smtClean="0"/>
          </a:p>
          <a:p>
            <a:pPr marL="0" indent="0">
              <a:buNone/>
            </a:pPr>
            <a:r>
              <a:rPr lang="en-GB" smtClean="0"/>
              <a:t>5. </a:t>
            </a:r>
            <a:r>
              <a:rPr lang="hr-HR" smtClean="0"/>
              <a:t>SADRŽAJI </a:t>
            </a:r>
            <a:r>
              <a:rPr lang="hr-HR" dirty="0"/>
              <a:t>UČENJA I </a:t>
            </a:r>
            <a:r>
              <a:rPr lang="hr-HR" dirty="0" smtClean="0"/>
              <a:t>POUČAVANJA</a:t>
            </a:r>
            <a:endParaRPr lang="en-GB" dirty="0" smtClean="0"/>
          </a:p>
          <a:p>
            <a:pPr marL="0" indent="0">
              <a:buNone/>
            </a:pPr>
            <a:r>
              <a:rPr lang="en-GB" smtClean="0"/>
              <a:t>6. </a:t>
            </a:r>
            <a:r>
              <a:rPr lang="hr-HR" smtClean="0"/>
              <a:t>ORGANIZACIJA </a:t>
            </a:r>
            <a:r>
              <a:rPr lang="hr-HR" dirty="0"/>
              <a:t>ODGOJNO-OBRAZOVNOGA </a:t>
            </a:r>
            <a:r>
              <a:rPr lang="hr-HR" dirty="0" smtClean="0"/>
              <a:t>PROCESA</a:t>
            </a:r>
            <a:endParaRPr lang="en-GB" dirty="0" smtClean="0"/>
          </a:p>
          <a:p>
            <a:pPr marL="0" indent="0">
              <a:buNone/>
            </a:pPr>
            <a:r>
              <a:rPr lang="en-GB" smtClean="0"/>
              <a:t>7. </a:t>
            </a:r>
            <a:r>
              <a:rPr lang="hr-HR" smtClean="0"/>
              <a:t>VREDNOVANJE</a:t>
            </a:r>
            <a:r>
              <a:rPr lang="hr-HR" dirty="0"/>
              <a:t>, (PR)OCJENJIVANJE I IZVJEŠĆIVANJE O USVOJENOSTI </a:t>
            </a:r>
            <a:r>
              <a:rPr lang="hr-HR"/>
              <a:t>ODGOJNO-OBRAZOVNIH </a:t>
            </a:r>
            <a:r>
              <a:rPr lang="hr-HR" smtClean="0"/>
              <a:t>ISHODA</a:t>
            </a:r>
            <a:endParaRPr lang="en-GB" smtClean="0"/>
          </a:p>
          <a:p>
            <a:pPr marL="0" indent="0">
              <a:buNone/>
            </a:pPr>
            <a:r>
              <a:rPr lang="en-GB" smtClean="0"/>
              <a:t>Dodatak A – Područja kurikuluma</a:t>
            </a:r>
          </a:p>
          <a:p>
            <a:pPr marL="0" indent="0">
              <a:buNone/>
            </a:pPr>
            <a:r>
              <a:rPr lang="en-GB" smtClean="0"/>
              <a:t>Dodatak B – Međupredmetne teme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1413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53811"/>
          </a:xfrm>
        </p:spPr>
        <p:txBody>
          <a:bodyPr/>
          <a:lstStyle/>
          <a:p>
            <a:r>
              <a:rPr lang="en-GB" sz="3200" dirty="0"/>
              <a:t>3.3. </a:t>
            </a:r>
            <a:r>
              <a:rPr lang="en-GB" sz="3200" dirty="0" err="1" smtClean="0"/>
              <a:t>Načela</a:t>
            </a:r>
            <a:r>
              <a:rPr lang="en-GB" sz="3200" dirty="0" smtClean="0"/>
              <a:t> </a:t>
            </a:r>
            <a:r>
              <a:rPr lang="en-GB" sz="3200" dirty="0" err="1"/>
              <a:t>učenja</a:t>
            </a:r>
            <a:r>
              <a:rPr lang="en-GB" sz="3200" dirty="0"/>
              <a:t> </a:t>
            </a:r>
            <a:r>
              <a:rPr lang="en-GB" sz="3200" dirty="0" err="1"/>
              <a:t>i</a:t>
            </a:r>
            <a:r>
              <a:rPr lang="en-GB" sz="3200" dirty="0"/>
              <a:t> </a:t>
            </a:r>
            <a:r>
              <a:rPr lang="en-GB" sz="3200" dirty="0" err="1"/>
              <a:t>poučavanja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18937"/>
            <a:ext cx="7886700" cy="4889584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dirty="0" err="1" smtClean="0"/>
              <a:t>Cjelovit</a:t>
            </a:r>
            <a:r>
              <a:rPr lang="en-GB" dirty="0" smtClean="0"/>
              <a:t> </a:t>
            </a:r>
            <a:r>
              <a:rPr lang="en-GB" dirty="0" err="1" smtClean="0"/>
              <a:t>razvoj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dobrobit</a:t>
            </a:r>
            <a:r>
              <a:rPr lang="en-GB" dirty="0" smtClean="0"/>
              <a:t> </a:t>
            </a:r>
            <a:r>
              <a:rPr lang="en-GB" dirty="0" err="1" smtClean="0"/>
              <a:t>učenika</a:t>
            </a:r>
            <a:r>
              <a:rPr lang="en-GB" dirty="0" smtClean="0"/>
              <a:t>;</a:t>
            </a:r>
          </a:p>
          <a:p>
            <a:pPr marL="514350" indent="-514350">
              <a:buAutoNum type="arabicPeriod"/>
            </a:pPr>
            <a:r>
              <a:rPr lang="en-GB" dirty="0" err="1" smtClean="0"/>
              <a:t>Aktivna</a:t>
            </a:r>
            <a:r>
              <a:rPr lang="en-GB" dirty="0" smtClean="0"/>
              <a:t> </a:t>
            </a:r>
            <a:r>
              <a:rPr lang="en-GB" dirty="0" err="1" smtClean="0"/>
              <a:t>uloga</a:t>
            </a:r>
            <a:r>
              <a:rPr lang="en-GB" dirty="0" smtClean="0"/>
              <a:t> </a:t>
            </a:r>
            <a:r>
              <a:rPr lang="en-GB" dirty="0" err="1" smtClean="0"/>
              <a:t>učenika</a:t>
            </a:r>
            <a:r>
              <a:rPr lang="en-GB" dirty="0" smtClean="0"/>
              <a:t> u </a:t>
            </a:r>
            <a:r>
              <a:rPr lang="en-GB" dirty="0" err="1" smtClean="0"/>
              <a:t>učenju</a:t>
            </a:r>
            <a:r>
              <a:rPr lang="en-GB" dirty="0" smtClean="0"/>
              <a:t>;</a:t>
            </a:r>
          </a:p>
          <a:p>
            <a:pPr marL="514350" indent="-514350">
              <a:buAutoNum type="arabicPeriod"/>
            </a:pPr>
            <a:r>
              <a:rPr lang="en-GB" dirty="0" err="1" smtClean="0"/>
              <a:t>Povezanost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životnim</a:t>
            </a:r>
            <a:r>
              <a:rPr lang="en-GB" dirty="0" smtClean="0"/>
              <a:t> </a:t>
            </a:r>
            <a:r>
              <a:rPr lang="en-GB" dirty="0" err="1" smtClean="0"/>
              <a:t>iskustvima</a:t>
            </a:r>
            <a:r>
              <a:rPr lang="en-GB" dirty="0" smtClean="0"/>
              <a:t>, </a:t>
            </a:r>
            <a:r>
              <a:rPr lang="en-GB" dirty="0" err="1" smtClean="0"/>
              <a:t>interesima</a:t>
            </a:r>
            <a:r>
              <a:rPr lang="en-GB" dirty="0" smtClean="0"/>
              <a:t>, </a:t>
            </a:r>
            <a:r>
              <a:rPr lang="en-GB" dirty="0" err="1" smtClean="0"/>
              <a:t>vrijednostima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znanjima</a:t>
            </a:r>
            <a:r>
              <a:rPr lang="en-GB" dirty="0" smtClean="0"/>
              <a:t>;</a:t>
            </a:r>
          </a:p>
          <a:p>
            <a:pPr marL="514350" indent="-514350">
              <a:buAutoNum type="arabicPeriod"/>
            </a:pPr>
            <a:r>
              <a:rPr lang="en-GB" dirty="0" err="1" smtClean="0"/>
              <a:t>Poticanje</a:t>
            </a:r>
            <a:r>
              <a:rPr lang="en-GB" dirty="0" smtClean="0"/>
              <a:t> </a:t>
            </a:r>
            <a:r>
              <a:rPr lang="en-GB" dirty="0" err="1" smtClean="0"/>
              <a:t>složenijih</a:t>
            </a:r>
            <a:r>
              <a:rPr lang="en-GB" dirty="0" smtClean="0"/>
              <a:t> </a:t>
            </a:r>
            <a:r>
              <a:rPr lang="en-GB" dirty="0" err="1" smtClean="0"/>
              <a:t>oblika</a:t>
            </a:r>
            <a:r>
              <a:rPr lang="en-GB" dirty="0" smtClean="0"/>
              <a:t> </a:t>
            </a:r>
            <a:r>
              <a:rPr lang="en-GB" dirty="0" err="1" smtClean="0"/>
              <a:t>mišljenja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primjena</a:t>
            </a:r>
            <a:r>
              <a:rPr lang="en-GB" dirty="0" smtClean="0"/>
              <a:t> </a:t>
            </a:r>
            <a:r>
              <a:rPr lang="en-GB" dirty="0" err="1" smtClean="0"/>
              <a:t>naučenoga</a:t>
            </a:r>
            <a:r>
              <a:rPr lang="en-GB" dirty="0" smtClean="0"/>
              <a:t>;</a:t>
            </a:r>
          </a:p>
          <a:p>
            <a:pPr marL="514350" indent="-514350">
              <a:buAutoNum type="arabicPeriod"/>
            </a:pPr>
            <a:r>
              <a:rPr lang="en-GB" dirty="0" err="1" smtClean="0"/>
              <a:t>Usmjerenost</a:t>
            </a:r>
            <a:r>
              <a:rPr lang="en-GB" dirty="0" smtClean="0"/>
              <a:t> </a:t>
            </a:r>
            <a:r>
              <a:rPr lang="en-GB" dirty="0" err="1" smtClean="0"/>
              <a:t>prema</a:t>
            </a:r>
            <a:r>
              <a:rPr lang="en-GB" dirty="0" smtClean="0"/>
              <a:t> </a:t>
            </a:r>
            <a:r>
              <a:rPr lang="en-GB" dirty="0" err="1" smtClean="0"/>
              <a:t>suradnji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otvorenost</a:t>
            </a:r>
            <a:r>
              <a:rPr lang="en-GB" dirty="0" smtClean="0"/>
              <a:t> </a:t>
            </a:r>
            <a:r>
              <a:rPr lang="en-GB" dirty="0" err="1" smtClean="0"/>
              <a:t>prema</a:t>
            </a:r>
            <a:r>
              <a:rPr lang="en-GB" dirty="0" smtClean="0"/>
              <a:t> </a:t>
            </a:r>
            <a:r>
              <a:rPr lang="en-GB" dirty="0" err="1" smtClean="0"/>
              <a:t>zajednici</a:t>
            </a:r>
            <a:r>
              <a:rPr lang="en-GB" dirty="0" smtClean="0"/>
              <a:t>;</a:t>
            </a:r>
          </a:p>
          <a:p>
            <a:pPr marL="514350" indent="-514350">
              <a:buAutoNum type="arabicPeriod"/>
            </a:pPr>
            <a:r>
              <a:rPr lang="en-GB" dirty="0" err="1" smtClean="0"/>
              <a:t>Jasna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visoka</a:t>
            </a:r>
            <a:r>
              <a:rPr lang="en-GB" dirty="0" smtClean="0"/>
              <a:t> </a:t>
            </a:r>
            <a:r>
              <a:rPr lang="en-GB" dirty="0" err="1" smtClean="0"/>
              <a:t>očekivanja</a:t>
            </a:r>
            <a:r>
              <a:rPr lang="en-GB" dirty="0" smtClean="0"/>
              <a:t>;</a:t>
            </a:r>
          </a:p>
          <a:p>
            <a:pPr marL="514350" indent="-514350">
              <a:buAutoNum type="arabicPeriod"/>
            </a:pPr>
            <a:r>
              <a:rPr lang="en-GB" dirty="0" err="1" smtClean="0"/>
              <a:t>Individualizacija</a:t>
            </a:r>
            <a:r>
              <a:rPr lang="en-GB" dirty="0" smtClean="0"/>
              <a:t>;</a:t>
            </a:r>
          </a:p>
          <a:p>
            <a:pPr marL="514350" indent="-514350">
              <a:buAutoNum type="arabicPeriod"/>
            </a:pPr>
            <a:r>
              <a:rPr lang="en-GB" dirty="0" err="1" smtClean="0"/>
              <a:t>Poticajno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sigurno</a:t>
            </a:r>
            <a:r>
              <a:rPr lang="en-GB" dirty="0" smtClean="0"/>
              <a:t> </a:t>
            </a:r>
            <a:r>
              <a:rPr lang="en-GB" dirty="0" err="1" smtClean="0"/>
              <a:t>okruženje</a:t>
            </a:r>
            <a:r>
              <a:rPr lang="en-GB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5438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7574"/>
          </a:xfrm>
        </p:spPr>
        <p:txBody>
          <a:bodyPr>
            <a:normAutofit fontScale="90000"/>
          </a:bodyPr>
          <a:lstStyle/>
          <a:p>
            <a:r>
              <a:rPr lang="en-GB" sz="3200" dirty="0" smtClean="0"/>
              <a:t>NACIONALNI KURIKULUM ZA GIMNAZIJSKO OBRAZOVANJE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97025"/>
            <a:ext cx="828675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mtClean="0"/>
              <a:t>1. UVOD</a:t>
            </a:r>
          </a:p>
          <a:p>
            <a:pPr marL="0" indent="0">
              <a:buNone/>
            </a:pPr>
            <a:r>
              <a:rPr lang="en-GB" smtClean="0"/>
              <a:t>2. </a:t>
            </a:r>
            <a:r>
              <a:rPr lang="hr-HR" smtClean="0"/>
              <a:t>SVRHA</a:t>
            </a:r>
            <a:r>
              <a:rPr lang="hr-HR" dirty="0"/>
              <a:t>, VRIJEDNOSTI, CILJEVI, NAČELA I </a:t>
            </a:r>
            <a:r>
              <a:rPr lang="hr-HR" dirty="0" smtClean="0"/>
              <a:t>KOMPETENCIJE</a:t>
            </a:r>
            <a:endParaRPr lang="en-GB" dirty="0" smtClean="0"/>
          </a:p>
          <a:p>
            <a:pPr marL="0" indent="0">
              <a:buNone/>
            </a:pPr>
            <a:r>
              <a:rPr lang="en-GB" smtClean="0"/>
              <a:t>3. </a:t>
            </a:r>
            <a:r>
              <a:rPr lang="hr-HR" smtClean="0"/>
              <a:t>UČENJE </a:t>
            </a:r>
            <a:r>
              <a:rPr lang="hr-HR" dirty="0"/>
              <a:t>I POUČAVANJE U GIMNAZIJSKOM </a:t>
            </a:r>
            <a:r>
              <a:rPr lang="hr-HR" dirty="0" smtClean="0"/>
              <a:t>OBRAZOVANJU</a:t>
            </a:r>
            <a:endParaRPr lang="en-GB" dirty="0" smtClean="0"/>
          </a:p>
          <a:p>
            <a:pPr marL="0" indent="0">
              <a:buNone/>
            </a:pPr>
            <a:r>
              <a:rPr lang="en-GB" smtClean="0"/>
              <a:t>4. </a:t>
            </a:r>
            <a:r>
              <a:rPr lang="hr-HR" smtClean="0"/>
              <a:t>PODRŠKA </a:t>
            </a:r>
            <a:r>
              <a:rPr lang="hr-HR" dirty="0"/>
              <a:t>UČENICIMA U GIMNAZIJSKOM </a:t>
            </a:r>
            <a:r>
              <a:rPr lang="hr-HR" dirty="0" smtClean="0"/>
              <a:t>OBRAZOVANJU</a:t>
            </a:r>
            <a:endParaRPr lang="en-GB" dirty="0" smtClean="0"/>
          </a:p>
          <a:p>
            <a:pPr marL="0" indent="0">
              <a:buNone/>
            </a:pPr>
            <a:r>
              <a:rPr lang="en-GB" smtClean="0"/>
              <a:t>5. O</a:t>
            </a:r>
            <a:r>
              <a:rPr lang="hr-HR" dirty="0" smtClean="0"/>
              <a:t>RGANIZACIJA </a:t>
            </a:r>
            <a:r>
              <a:rPr lang="hr-HR" dirty="0"/>
              <a:t>ODGOJNO-OBRAZOVNOG PROCESA U GIMNAZIJSKOM </a:t>
            </a:r>
            <a:r>
              <a:rPr lang="hr-HR" dirty="0" smtClean="0"/>
              <a:t>OBRAZOVANJU</a:t>
            </a:r>
            <a:endParaRPr lang="en-GB" dirty="0" smtClean="0"/>
          </a:p>
          <a:p>
            <a:pPr marL="0" indent="0">
              <a:buNone/>
            </a:pPr>
            <a:r>
              <a:rPr lang="en-GB" smtClean="0"/>
              <a:t>6. </a:t>
            </a:r>
            <a:r>
              <a:rPr lang="hr-HR" smtClean="0"/>
              <a:t>VREDNOVANJE</a:t>
            </a:r>
            <a:r>
              <a:rPr lang="hr-HR" dirty="0"/>
              <a:t>, OCJENJIVANJE </a:t>
            </a:r>
            <a:r>
              <a:rPr lang="hr-HR"/>
              <a:t>I </a:t>
            </a:r>
            <a:r>
              <a:rPr lang="hr-HR" smtClean="0"/>
              <a:t>IZVJEŠĆIVANJE</a:t>
            </a:r>
            <a:endParaRPr lang="en-GB" smtClean="0"/>
          </a:p>
          <a:p>
            <a:pPr marL="0" lvl="0" indent="0">
              <a:buNone/>
            </a:pPr>
            <a:r>
              <a:rPr lang="en-GB" sz="2600"/>
              <a:t>Dodatak A – Područja kurikuluma</a:t>
            </a:r>
          </a:p>
          <a:p>
            <a:pPr marL="0" lvl="0" indent="0">
              <a:buNone/>
            </a:pPr>
            <a:r>
              <a:rPr lang="en-GB" sz="2600"/>
              <a:t>Dodatak B – Međupredmetne teme</a:t>
            </a:r>
            <a:endParaRPr lang="hr-HR" sz="260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7245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4442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3.1. </a:t>
            </a:r>
            <a:r>
              <a:rPr lang="en-GB" sz="3600" dirty="0" err="1" smtClean="0"/>
              <a:t>Načela</a:t>
            </a:r>
            <a:r>
              <a:rPr lang="en-GB" sz="3600" dirty="0" smtClean="0"/>
              <a:t> </a:t>
            </a:r>
            <a:r>
              <a:rPr lang="en-GB" sz="3600" dirty="0" err="1" smtClean="0"/>
              <a:t>učenja</a:t>
            </a:r>
            <a:r>
              <a:rPr lang="en-GB" sz="3600" dirty="0" smtClean="0"/>
              <a:t> </a:t>
            </a:r>
            <a:r>
              <a:rPr lang="en-GB" sz="3600" dirty="0" err="1" smtClean="0"/>
              <a:t>i</a:t>
            </a:r>
            <a:r>
              <a:rPr lang="en-GB" sz="3600" dirty="0" smtClean="0"/>
              <a:t> </a:t>
            </a:r>
            <a:r>
              <a:rPr lang="en-GB" sz="3600" dirty="0" err="1" smtClean="0"/>
              <a:t>poučavanja</a:t>
            </a:r>
            <a:r>
              <a:rPr lang="en-GB" sz="3600" dirty="0" smtClean="0"/>
              <a:t> u </a:t>
            </a:r>
            <a:r>
              <a:rPr lang="en-GB" sz="3600" dirty="0" err="1" smtClean="0"/>
              <a:t>gimnazijskom</a:t>
            </a:r>
            <a:r>
              <a:rPr lang="en-GB" sz="3600" dirty="0" smtClean="0"/>
              <a:t> </a:t>
            </a:r>
            <a:r>
              <a:rPr lang="en-GB" sz="3600" dirty="0" err="1" smtClean="0"/>
              <a:t>obrazovanju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522" y="1626269"/>
            <a:ext cx="8130339" cy="48173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2000" dirty="0" smtClean="0"/>
              <a:t>1.</a:t>
            </a:r>
            <a:r>
              <a:rPr lang="en-GB" sz="2000" dirty="0" smtClean="0"/>
              <a:t> </a:t>
            </a:r>
            <a:r>
              <a:rPr lang="hr-HR" sz="2000" dirty="0" smtClean="0"/>
              <a:t>Proces </a:t>
            </a:r>
            <a:r>
              <a:rPr lang="hr-HR" sz="2000" dirty="0"/>
              <a:t>učenja i poučavanja usmjeren je na kvalitetu znanja koje su učenici usvojili, a ne na njegov opseg. 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2. </a:t>
            </a:r>
            <a:r>
              <a:rPr lang="hr-HR" sz="2000" dirty="0" smtClean="0"/>
              <a:t>Ciljevi </a:t>
            </a:r>
            <a:r>
              <a:rPr lang="hr-HR" sz="2000" dirty="0"/>
              <a:t>i ishodi  procesa učenja i poučavanja jasno su iskazani. 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3. </a:t>
            </a:r>
            <a:r>
              <a:rPr lang="pl-PL" sz="2000" dirty="0" smtClean="0"/>
              <a:t>Učenje </a:t>
            </a:r>
            <a:r>
              <a:rPr lang="pl-PL" sz="2000" dirty="0"/>
              <a:t>je proces koji se najkvalitetnije odvija u suradnji s drugima. 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4. </a:t>
            </a:r>
            <a:r>
              <a:rPr lang="hr-HR" sz="2000" dirty="0" smtClean="0"/>
              <a:t>Očekivanja </a:t>
            </a:r>
            <a:r>
              <a:rPr lang="hr-HR" sz="2000" dirty="0"/>
              <a:t>i izazovi koji se postavljaju pred svakog učenika omogućuju mu da postiže trajni napredak u učenju</a:t>
            </a:r>
            <a:r>
              <a:rPr lang="hr-HR" sz="2000" dirty="0" smtClean="0"/>
              <a:t>.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5. </a:t>
            </a:r>
            <a:r>
              <a:rPr lang="hr-HR" sz="2000" dirty="0" smtClean="0"/>
              <a:t>Okružje </a:t>
            </a:r>
            <a:r>
              <a:rPr lang="hr-HR" sz="2000" dirty="0"/>
              <a:t>za učenje uzima u obzir razlike među učenicima, uključujući i razlike u prethodnom znanju. 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6. </a:t>
            </a:r>
            <a:r>
              <a:rPr lang="hr-HR" sz="2000" dirty="0" smtClean="0"/>
              <a:t>Prepoznaje </a:t>
            </a:r>
            <a:r>
              <a:rPr lang="hr-HR" sz="2000" dirty="0"/>
              <a:t>se  važnost učeničkih interesa, motivacije i emocija u učenju. 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7. </a:t>
            </a:r>
            <a:r>
              <a:rPr lang="hr-HR" sz="2000" dirty="0" smtClean="0"/>
              <a:t>Učenje </a:t>
            </a:r>
            <a:r>
              <a:rPr lang="hr-HR" sz="2000" dirty="0"/>
              <a:t>i poučavanje usmjereno je na razvoj kompetencija za cjeloživotno učenje. 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8. </a:t>
            </a:r>
            <a:r>
              <a:rPr lang="hr-HR" sz="2000" dirty="0" smtClean="0"/>
              <a:t>Učenje </a:t>
            </a:r>
            <a:r>
              <a:rPr lang="hr-HR" sz="2000" dirty="0"/>
              <a:t>i poučavanje potiče horizontalnu povezanost  područja i predmeta te povezanosti onoga što se uči sa širom zajednicom i društvom u cjelini. 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9. </a:t>
            </a:r>
            <a:r>
              <a:rPr lang="hr-HR" sz="2000" dirty="0" smtClean="0"/>
              <a:t>Učenje </a:t>
            </a:r>
            <a:r>
              <a:rPr lang="hr-HR" sz="2000" dirty="0"/>
              <a:t>i poučavanje organizirano je tako da učenicima pruža raznolika iskustva učenja.</a:t>
            </a:r>
          </a:p>
        </p:txBody>
      </p:sp>
    </p:spTree>
    <p:extLst>
      <p:ext uri="{BB962C8B-B14F-4D97-AF65-F5344CB8AC3E}">
        <p14:creationId xmlns:p14="http://schemas.microsoft.com/office/powerpoint/2010/main" val="202933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37506"/>
            <a:ext cx="7886700" cy="5939457"/>
          </a:xfrm>
        </p:spPr>
        <p:txBody>
          <a:bodyPr/>
          <a:lstStyle/>
          <a:p>
            <a:pPr marL="177800" indent="0">
              <a:buNone/>
            </a:pPr>
            <a:r>
              <a:rPr lang="hr-HR" sz="18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Sustav ranoga i </a:t>
            </a:r>
            <a:r>
              <a:rPr lang="hr-HR" sz="1800" dirty="0" err="1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predškolskoga</a:t>
            </a:r>
            <a:r>
              <a:rPr lang="hr-HR" sz="18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, </a:t>
            </a:r>
            <a:r>
              <a:rPr lang="hr-HR" sz="1800" dirty="0" err="1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osnovnoškolskoga</a:t>
            </a:r>
            <a:r>
              <a:rPr lang="hr-HR" sz="18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, </a:t>
            </a:r>
            <a:r>
              <a:rPr lang="hr-HR" sz="1800" dirty="0" err="1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srednjoškolskoga</a:t>
            </a:r>
            <a:r>
              <a:rPr lang="hr-HR" sz="18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odgoja i obrazovanja do sredine 2000-ih godina bio je određen </a:t>
            </a:r>
            <a:r>
              <a:rPr lang="hr-HR" sz="1800" dirty="0" err="1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sadržajima</a:t>
            </a:r>
            <a:r>
              <a:rPr lang="hr-HR" sz="18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nastavnoga procesa koji su bili propisani nastavnim planovima i programima. </a:t>
            </a:r>
          </a:p>
          <a:p>
            <a:pPr lvl="1">
              <a:buFont typeface="Wingdings" charset="2"/>
              <a:buChar char="Ø"/>
            </a:pPr>
            <a:r>
              <a:rPr lang="hr-HR" sz="1400" b="1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Hrvatski nacionalni obrazovni standard (HNOS). </a:t>
            </a:r>
          </a:p>
          <a:p>
            <a:pPr lvl="1">
              <a:buFont typeface="Wingdings" charset="2"/>
              <a:buChar char="Ø"/>
            </a:pPr>
            <a:r>
              <a:rPr lang="hr-HR" sz="1400" b="1" dirty="0" err="1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Državni</a:t>
            </a:r>
            <a:r>
              <a:rPr lang="hr-HR" sz="1400" b="1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hr-HR" sz="1400" b="1" dirty="0" err="1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pedagoški</a:t>
            </a:r>
            <a:r>
              <a:rPr lang="hr-HR" sz="1400" b="1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standard 2008. </a:t>
            </a:r>
            <a:r>
              <a:rPr lang="hr-HR" sz="14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na razini </a:t>
            </a:r>
            <a:r>
              <a:rPr lang="hr-HR" sz="1400" dirty="0" err="1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predškolskog</a:t>
            </a:r>
            <a:r>
              <a:rPr lang="hr-HR" sz="14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, </a:t>
            </a:r>
            <a:r>
              <a:rPr lang="hr-HR" sz="1400" dirty="0" err="1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osnovnoškolskog</a:t>
            </a:r>
            <a:r>
              <a:rPr lang="hr-HR" sz="14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i </a:t>
            </a:r>
            <a:r>
              <a:rPr lang="hr-HR" sz="1400" dirty="0" err="1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srednjoškolskog</a:t>
            </a:r>
            <a:r>
              <a:rPr lang="hr-HR" sz="14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sustava odgoja i obrazovanja, dodatno se uređuju mjerila i uvjeti za rad </a:t>
            </a:r>
            <a:r>
              <a:rPr lang="hr-HR" sz="1400" dirty="0" err="1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predškolskih</a:t>
            </a:r>
            <a:r>
              <a:rPr lang="hr-HR" sz="14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i </a:t>
            </a:r>
            <a:r>
              <a:rPr lang="hr-HR" sz="1400" dirty="0" err="1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školskih</a:t>
            </a:r>
            <a:r>
              <a:rPr lang="hr-HR" sz="14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ustanova. </a:t>
            </a:r>
          </a:p>
          <a:p>
            <a:pPr lvl="1">
              <a:buFont typeface="Wingdings" charset="2"/>
              <a:buChar char="Ø"/>
            </a:pPr>
            <a:r>
              <a:rPr lang="hr-HR" sz="1400" b="1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Strategija za izradbu i razvoj nacionalnoga kurikuluma za </a:t>
            </a:r>
            <a:r>
              <a:rPr lang="hr-HR" sz="1400" b="1" dirty="0" err="1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predškolski</a:t>
            </a:r>
            <a:r>
              <a:rPr lang="hr-HR" sz="1400" b="1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odgoj, </a:t>
            </a:r>
            <a:r>
              <a:rPr lang="hr-HR" sz="1400" b="1" dirty="0" err="1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opće</a:t>
            </a:r>
            <a:r>
              <a:rPr lang="hr-HR" sz="1400" b="1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obvezno i </a:t>
            </a:r>
            <a:r>
              <a:rPr lang="hr-HR" sz="1400" b="1" dirty="0" err="1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srednjoškolsko</a:t>
            </a:r>
            <a:r>
              <a:rPr lang="hr-HR" sz="1400" b="1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obrazovanje </a:t>
            </a:r>
            <a:r>
              <a:rPr lang="hr-HR" sz="14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iz 2007. - prostor za dublje zahvate u odgojno- obrazovnom sustavu. Na temelju Strategije, </a:t>
            </a:r>
          </a:p>
          <a:p>
            <a:pPr lvl="1">
              <a:buFont typeface="Wingdings" charset="2"/>
              <a:buChar char="Ø"/>
            </a:pPr>
            <a:r>
              <a:rPr lang="hr-HR" sz="1400" b="1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2011. donesen je Nacionalni okvirni kurikulum za </a:t>
            </a:r>
            <a:r>
              <a:rPr lang="hr-HR" sz="1400" b="1" dirty="0" err="1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predškolski</a:t>
            </a:r>
            <a:r>
              <a:rPr lang="hr-HR" sz="1400" b="1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odgoj i obrazovanje te </a:t>
            </a:r>
            <a:r>
              <a:rPr lang="hr-HR" sz="1400" b="1" dirty="0" err="1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opće</a:t>
            </a:r>
            <a:r>
              <a:rPr lang="hr-HR" sz="1400" b="1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obvezno i </a:t>
            </a:r>
            <a:r>
              <a:rPr lang="hr-HR" sz="1400" b="1" dirty="0" err="1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srednjoškolsko</a:t>
            </a:r>
            <a:r>
              <a:rPr lang="hr-HR" sz="1400" b="1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obrazovanje (NOK).</a:t>
            </a:r>
            <a:endParaRPr lang="hr-HR" sz="1200" dirty="0" smtClean="0">
              <a:solidFill>
                <a:schemeClr val="tx1"/>
              </a:solidFill>
              <a:latin typeface="Century" charset="0"/>
              <a:ea typeface="Century" charset="0"/>
              <a:cs typeface="Century" charset="0"/>
            </a:endParaRPr>
          </a:p>
          <a:p>
            <a:endParaRPr lang="en-US" sz="1200" dirty="0">
              <a:solidFill>
                <a:schemeClr val="tx1"/>
              </a:solidFill>
              <a:latin typeface="Century" charset="0"/>
              <a:ea typeface="Century" charset="0"/>
              <a:cs typeface="Centur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48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33495"/>
          </a:xfrm>
        </p:spPr>
        <p:txBody>
          <a:bodyPr>
            <a:normAutofit/>
          </a:bodyPr>
          <a:lstStyle/>
          <a:p>
            <a:r>
              <a:rPr lang="en-GB" sz="3600" dirty="0" err="1" smtClean="0"/>
              <a:t>Predmetni</a:t>
            </a:r>
            <a:r>
              <a:rPr lang="en-GB" sz="3600" dirty="0" smtClean="0"/>
              <a:t> </a:t>
            </a:r>
            <a:r>
              <a:rPr lang="en-GB" sz="3600" dirty="0" err="1" smtClean="0"/>
              <a:t>kurikulumi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00772"/>
            <a:ext cx="7886700" cy="4351338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OPIS PREDMETA</a:t>
            </a:r>
          </a:p>
          <a:p>
            <a:r>
              <a:rPr lang="en-GB" dirty="0" smtClean="0"/>
              <a:t>ODGOJNO-OBRAZOVNI CILJEVI UČENJA I POUČAVANJA PREDMETA</a:t>
            </a:r>
          </a:p>
          <a:p>
            <a:r>
              <a:rPr lang="en-GB" dirty="0" smtClean="0"/>
              <a:t>DOMENE/KONCEPTI U ORGANIZACIJI PREDMETNOG KURIKULUMA</a:t>
            </a:r>
          </a:p>
          <a:p>
            <a:r>
              <a:rPr lang="en-GB" dirty="0" smtClean="0"/>
              <a:t>ODGOJNO/OBRAZOVNI ISHODI PO RAZREDIMA I DOMENAMA/KONCEPTIMA</a:t>
            </a:r>
          </a:p>
          <a:p>
            <a:r>
              <a:rPr lang="en-GB" dirty="0" smtClean="0"/>
              <a:t>POVEZANOST S ODGONJO-OBRAZOVNIM PODRUČJIMA, MEĐUPREDMETNIM TEMAMA I OSTALIM PREDMETIMA</a:t>
            </a:r>
          </a:p>
          <a:p>
            <a:r>
              <a:rPr lang="en-GB" dirty="0" smtClean="0"/>
              <a:t>UČENJE I POUČAVANJE PREDMETA</a:t>
            </a:r>
          </a:p>
          <a:p>
            <a:r>
              <a:rPr lang="en-GB" dirty="0" smtClean="0"/>
              <a:t>VREDNOVANJE ODGOJNO-OBRAZOVNIH ISHODA U PREDMETU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4281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493295"/>
            <a:ext cx="7886700" cy="5683668"/>
          </a:xfrm>
        </p:spPr>
        <p:txBody>
          <a:bodyPr>
            <a:normAutofit/>
          </a:bodyPr>
          <a:lstStyle/>
          <a:p>
            <a:r>
              <a:rPr lang="hr-HR" sz="2400" b="1" dirty="0" smtClean="0"/>
              <a:t>Domene/koncepti</a:t>
            </a:r>
            <a:r>
              <a:rPr lang="hr-HR" sz="2400" dirty="0" smtClean="0"/>
              <a:t> </a:t>
            </a:r>
            <a:r>
              <a:rPr lang="hr-HR" sz="2400" dirty="0"/>
              <a:t>u organizaciji predmetnog kurikuluma čine </a:t>
            </a:r>
            <a:r>
              <a:rPr lang="hr-HR" sz="2400" dirty="0" err="1"/>
              <a:t>gradivnu</a:t>
            </a:r>
            <a:r>
              <a:rPr lang="hr-HR" sz="2400" dirty="0"/>
              <a:t> strukturu određenog predmeta i protežu se kroz cijeli period poučavanja predmeta. Unutar svake domene/koncepta određeni su odgojno-obrazovni ishodi</a:t>
            </a:r>
            <a:r>
              <a:rPr lang="hr-HR" sz="2400" dirty="0" smtClean="0"/>
              <a:t>.</a:t>
            </a:r>
            <a:endParaRPr lang="en-GB" sz="2400" dirty="0" smtClean="0"/>
          </a:p>
          <a:p>
            <a:pPr lvl="0"/>
            <a:r>
              <a:rPr lang="hr-HR" sz="2400" b="1" dirty="0"/>
              <a:t>Odgojni-obrazovni ishodi </a:t>
            </a:r>
            <a:r>
              <a:rPr lang="hr-HR" sz="2400" dirty="0"/>
              <a:t>predstavljaju jasne i nedvosmislene iskaze o tome što očekujemo od učenika u određenoj domeni/konceptu predmeta na kraju određene godine učenja. Određeni su kao poželjna znanja, vještine i stavovi koji se napredovanjem u odgojno-obrazovnom sustavu usložnjavaju. </a:t>
            </a:r>
            <a:r>
              <a:rPr lang="hr-HR" sz="2400" b="1" dirty="0"/>
              <a:t>Kroz godine učenja ishodi čine zaokruženu, logičnu cjelinu </a:t>
            </a:r>
            <a:r>
              <a:rPr lang="hr-HR" sz="2400" dirty="0"/>
              <a:t>učenja i poučavanja u određenoj predmetnoj domeni/konceptu. Kao cjelina kroz sve godine učenja i poučavanja određuju ukupna iskustva učenja u određenom predmetu.</a:t>
            </a:r>
          </a:p>
          <a:p>
            <a:endParaRPr lang="hr-HR" sz="2400" dirty="0"/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96320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577516"/>
            <a:ext cx="7886700" cy="5599447"/>
          </a:xfrm>
        </p:spPr>
        <p:txBody>
          <a:bodyPr>
            <a:normAutofit/>
          </a:bodyPr>
          <a:lstStyle/>
          <a:p>
            <a:pPr lvl="0"/>
            <a:r>
              <a:rPr lang="hr-HR" sz="2400" dirty="0" smtClean="0"/>
              <a:t>Svaki </a:t>
            </a:r>
            <a:r>
              <a:rPr lang="hr-HR" sz="2400" dirty="0"/>
              <a:t>je ishod oblikovan kao cjelina koja, uz formulaciju ishoda, uključuje i razradu ishoda, preporuke za njegovo ostvarivanje i opis </a:t>
            </a:r>
            <a:r>
              <a:rPr lang="hr-HR" sz="2400" dirty="0" smtClean="0"/>
              <a:t>razine usvojenosti dobar. </a:t>
            </a:r>
            <a:endParaRPr lang="en-GB" sz="2400" dirty="0" smtClean="0"/>
          </a:p>
          <a:p>
            <a:pPr lvl="0"/>
            <a:r>
              <a:rPr lang="hr-HR" sz="2400" dirty="0" smtClean="0"/>
              <a:t>Razrada </a:t>
            </a:r>
            <a:r>
              <a:rPr lang="hr-HR" sz="2400" dirty="0"/>
              <a:t>ishoda uključuje preciznije određenje aktivnosti i sadržaja u okviru pojedinog ishoda ili skupine ishoda. </a:t>
            </a:r>
          </a:p>
          <a:p>
            <a:pPr lvl="0"/>
            <a:r>
              <a:rPr lang="hr-HR" sz="2400" dirty="0"/>
              <a:t>Za veliku većinu ishoda određene su razine njihove usvojenosti. Opisi razina usvojenosti preciznije određuju dubinu i širinu svakog </a:t>
            </a:r>
            <a:r>
              <a:rPr lang="hr-HR" sz="2400" dirty="0" smtClean="0"/>
              <a:t>ishoda</a:t>
            </a:r>
            <a:r>
              <a:rPr lang="en-GB" sz="2400" dirty="0" smtClean="0"/>
              <a:t>..</a:t>
            </a:r>
            <a:r>
              <a:rPr lang="hr-HR" sz="2400" dirty="0" smtClean="0"/>
              <a:t>. </a:t>
            </a:r>
            <a:r>
              <a:rPr lang="hr-HR" sz="2400" dirty="0"/>
              <a:t>Osim razrade samih odgojno-obrazovnih ishoda, u većini kurikuluma nastavnih predmeta navode se i preporuke za njihovo ostvarivanje.</a:t>
            </a:r>
          </a:p>
          <a:p>
            <a:pPr lvl="0"/>
            <a:r>
              <a:rPr lang="hr-HR" sz="2400" dirty="0"/>
              <a:t>Od učenika se očekuju ostvarivanje svih odgojno-obrazovnih ishoda.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89367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130" y="344384"/>
            <a:ext cx="8276112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Kurikulumi</a:t>
            </a:r>
            <a:r>
              <a:rPr lang="en-US" sz="1600" dirty="0" smtClean="0"/>
              <a:t> </a:t>
            </a:r>
            <a:r>
              <a:rPr lang="en-US" sz="1600" dirty="0" err="1" smtClean="0"/>
              <a:t>međupredmetnih</a:t>
            </a:r>
            <a:r>
              <a:rPr lang="en-US" sz="1600" dirty="0" smtClean="0"/>
              <a:t> </a:t>
            </a:r>
            <a:r>
              <a:rPr lang="en-US" sz="1600" dirty="0" err="1" smtClean="0"/>
              <a:t>tema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OSOBNI I SOCIJALNI RAZVOJ</a:t>
            </a:r>
          </a:p>
          <a:p>
            <a:r>
              <a:rPr lang="en-US" sz="1600" dirty="0" err="1" smtClean="0"/>
              <a:t>Međupredmetna</a:t>
            </a:r>
            <a:r>
              <a:rPr lang="en-US" sz="1600" dirty="0" smtClean="0"/>
              <a:t> </a:t>
            </a:r>
            <a:r>
              <a:rPr lang="en-US" sz="1600" dirty="0" err="1" smtClean="0"/>
              <a:t>tema</a:t>
            </a:r>
            <a:r>
              <a:rPr lang="en-US" sz="1600" dirty="0" smtClean="0"/>
              <a:t> </a:t>
            </a:r>
            <a:r>
              <a:rPr lang="en-US" sz="1600" dirty="0" err="1" smtClean="0"/>
              <a:t>Osobni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socijalni</a:t>
            </a:r>
            <a:r>
              <a:rPr lang="en-US" sz="1600" dirty="0" smtClean="0"/>
              <a:t> </a:t>
            </a:r>
            <a:r>
              <a:rPr lang="en-US" sz="1600" dirty="0" err="1" smtClean="0"/>
              <a:t>razvoj</a:t>
            </a:r>
            <a:r>
              <a:rPr lang="en-US" sz="1600" dirty="0" smtClean="0"/>
              <a:t> </a:t>
            </a:r>
            <a:r>
              <a:rPr lang="en-US" sz="1600" dirty="0" err="1" smtClean="0"/>
              <a:t>potiče</a:t>
            </a:r>
            <a:r>
              <a:rPr lang="en-US" sz="1600" dirty="0" smtClean="0"/>
              <a:t> </a:t>
            </a:r>
            <a:r>
              <a:rPr lang="en-US" sz="1600" dirty="0" err="1" smtClean="0"/>
              <a:t>cjelovit</a:t>
            </a:r>
            <a:r>
              <a:rPr lang="en-US" sz="1600" dirty="0" smtClean="0"/>
              <a:t> </a:t>
            </a:r>
            <a:r>
              <a:rPr lang="en-US" sz="1600" dirty="0" err="1" smtClean="0"/>
              <a:t>razvoj</a:t>
            </a:r>
            <a:r>
              <a:rPr lang="en-US" sz="1600" dirty="0" smtClean="0"/>
              <a:t> </a:t>
            </a:r>
            <a:r>
              <a:rPr lang="en-US" sz="1600" dirty="0" err="1" smtClean="0"/>
              <a:t>djece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mladih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u </a:t>
            </a:r>
            <a:r>
              <a:rPr lang="en-US" sz="1600" dirty="0" err="1" smtClean="0"/>
              <a:t>zdrave</a:t>
            </a:r>
            <a:r>
              <a:rPr lang="en-US" sz="1600" dirty="0" smtClean="0"/>
              <a:t>, </a:t>
            </a:r>
            <a:r>
              <a:rPr lang="en-US" sz="1600" dirty="0" err="1" smtClean="0"/>
              <a:t>kreativne</a:t>
            </a:r>
            <a:r>
              <a:rPr lang="en-US" sz="1600" dirty="0" smtClean="0"/>
              <a:t>, </a:t>
            </a:r>
            <a:r>
              <a:rPr lang="en-US" sz="1600" dirty="0" err="1" smtClean="0"/>
              <a:t>samopouzdane</a:t>
            </a:r>
            <a:r>
              <a:rPr lang="en-US" sz="1600" dirty="0" smtClean="0"/>
              <a:t>, </a:t>
            </a:r>
            <a:r>
              <a:rPr lang="en-US" sz="1600" dirty="0" err="1" smtClean="0"/>
              <a:t>produktivne</a:t>
            </a:r>
            <a:r>
              <a:rPr lang="en-US" sz="1600" dirty="0" smtClean="0"/>
              <a:t>, </a:t>
            </a:r>
            <a:r>
              <a:rPr lang="en-US" sz="1600" dirty="0" err="1" smtClean="0"/>
              <a:t>zadovoljne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odgovorne</a:t>
            </a:r>
            <a:r>
              <a:rPr lang="en-US" sz="1600" dirty="0" smtClean="0"/>
              <a:t> </a:t>
            </a:r>
            <a:r>
              <a:rPr lang="en-US" sz="1600" dirty="0" err="1" smtClean="0"/>
              <a:t>osobe</a:t>
            </a:r>
            <a:r>
              <a:rPr lang="en-US" sz="1600" dirty="0" smtClean="0"/>
              <a:t> </a:t>
            </a:r>
            <a:r>
              <a:rPr lang="en-US" sz="1600" dirty="0" err="1" smtClean="0"/>
              <a:t>koje</a:t>
            </a:r>
            <a:r>
              <a:rPr lang="en-US" sz="1600" dirty="0" smtClean="0"/>
              <a:t> </a:t>
            </a:r>
          </a:p>
          <a:p>
            <a:r>
              <a:rPr lang="en-US" sz="1600" dirty="0" err="1" smtClean="0"/>
              <a:t>međusobnom</a:t>
            </a:r>
            <a:r>
              <a:rPr lang="en-US" sz="1600" dirty="0" smtClean="0"/>
              <a:t> </a:t>
            </a:r>
            <a:r>
              <a:rPr lang="en-US" sz="1600" dirty="0" err="1" smtClean="0"/>
              <a:t>suradnjom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djelovanjem</a:t>
            </a:r>
            <a:r>
              <a:rPr lang="en-US" sz="1600" dirty="0" smtClean="0"/>
              <a:t> </a:t>
            </a:r>
            <a:r>
              <a:rPr lang="en-US" sz="1600" dirty="0" err="1" smtClean="0"/>
              <a:t>doprinose</a:t>
            </a:r>
            <a:r>
              <a:rPr lang="en-US" sz="1600" dirty="0" smtClean="0"/>
              <a:t> </a:t>
            </a:r>
            <a:r>
              <a:rPr lang="en-US" sz="1600" dirty="0" err="1" smtClean="0"/>
              <a:t>društvenoj</a:t>
            </a:r>
            <a:r>
              <a:rPr lang="en-US" sz="1600" dirty="0" smtClean="0"/>
              <a:t> </a:t>
            </a:r>
            <a:r>
              <a:rPr lang="en-US" sz="1600" dirty="0" err="1" smtClean="0"/>
              <a:t>zajednici</a:t>
            </a:r>
            <a:r>
              <a:rPr lang="en-US" sz="1600" dirty="0" smtClean="0"/>
              <a:t>.</a:t>
            </a:r>
          </a:p>
          <a:p>
            <a:endParaRPr lang="en-US" sz="1600" dirty="0" smtClean="0"/>
          </a:p>
          <a:p>
            <a:r>
              <a:rPr lang="en-US" sz="1600" dirty="0" smtClean="0"/>
              <a:t>UČITI KAKO UČITI</a:t>
            </a:r>
          </a:p>
          <a:p>
            <a:r>
              <a:rPr lang="en-US" sz="1600" dirty="0" err="1" smtClean="0"/>
              <a:t>Kompetencija</a:t>
            </a:r>
            <a:r>
              <a:rPr lang="en-US" sz="1600" dirty="0" smtClean="0"/>
              <a:t> </a:t>
            </a:r>
            <a:r>
              <a:rPr lang="en-US" sz="1600" dirty="0" err="1"/>
              <a:t>Učiti</a:t>
            </a:r>
            <a:r>
              <a:rPr lang="en-US" sz="1600" dirty="0"/>
              <a:t> </a:t>
            </a:r>
            <a:r>
              <a:rPr lang="en-US" sz="1600" dirty="0" err="1"/>
              <a:t>kako</a:t>
            </a:r>
            <a:r>
              <a:rPr lang="en-US" sz="1600" dirty="0"/>
              <a:t> </a:t>
            </a:r>
            <a:r>
              <a:rPr lang="en-US" sz="1600" dirty="0" err="1"/>
              <a:t>učiti</a:t>
            </a:r>
            <a:r>
              <a:rPr lang="en-US" sz="1600" dirty="0"/>
              <a:t> </a:t>
            </a:r>
            <a:r>
              <a:rPr lang="en-US" sz="1600" dirty="0" err="1"/>
              <a:t>podrazumijeva</a:t>
            </a:r>
            <a:r>
              <a:rPr lang="en-US" sz="1600" dirty="0"/>
              <a:t> </a:t>
            </a:r>
            <a:r>
              <a:rPr lang="en-US" sz="1600" dirty="0" err="1"/>
              <a:t>sposobnost</a:t>
            </a:r>
            <a:r>
              <a:rPr lang="en-US" sz="1600" dirty="0"/>
              <a:t> </a:t>
            </a:r>
            <a:r>
              <a:rPr lang="en-US" sz="1600" dirty="0" err="1"/>
              <a:t>organiziranja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reguliranja</a:t>
            </a:r>
            <a:r>
              <a:rPr lang="en-US" sz="1600" dirty="0"/>
              <a:t> </a:t>
            </a:r>
            <a:r>
              <a:rPr lang="en-US" sz="1600" dirty="0" err="1"/>
              <a:t>svojeg</a:t>
            </a:r>
            <a:r>
              <a:rPr lang="en-US" sz="1600" dirty="0"/>
              <a:t> </a:t>
            </a:r>
            <a:r>
              <a:rPr lang="en-US" sz="1600" dirty="0" err="1"/>
              <a:t>učenja</a:t>
            </a:r>
            <a:r>
              <a:rPr lang="en-US" sz="1600" dirty="0"/>
              <a:t>, </a:t>
            </a:r>
            <a:endParaRPr lang="en-US" sz="1600" dirty="0" smtClean="0"/>
          </a:p>
          <a:p>
            <a:r>
              <a:rPr lang="en-US" sz="1600" dirty="0" err="1" smtClean="0"/>
              <a:t>sposobnost</a:t>
            </a:r>
            <a:r>
              <a:rPr lang="en-US" sz="1600" dirty="0" smtClean="0"/>
              <a:t> </a:t>
            </a:r>
            <a:r>
              <a:rPr lang="en-US" sz="1600" dirty="0" err="1"/>
              <a:t>učinkovitog</a:t>
            </a:r>
            <a:r>
              <a:rPr lang="en-US" sz="1600" dirty="0"/>
              <a:t> </a:t>
            </a:r>
            <a:r>
              <a:rPr lang="en-US" sz="1600" dirty="0" err="1"/>
              <a:t>upravljanja</a:t>
            </a:r>
            <a:r>
              <a:rPr lang="en-US" sz="1600" dirty="0"/>
              <a:t> </a:t>
            </a:r>
            <a:r>
              <a:rPr lang="en-US" sz="1600" dirty="0" err="1"/>
              <a:t>svojim</a:t>
            </a:r>
            <a:r>
              <a:rPr lang="en-US" sz="1600" dirty="0"/>
              <a:t> </a:t>
            </a:r>
            <a:r>
              <a:rPr lang="en-US" sz="1600" dirty="0" err="1"/>
              <a:t>učenjem</a:t>
            </a:r>
            <a:r>
              <a:rPr lang="en-US" sz="1600" dirty="0"/>
              <a:t>, </a:t>
            </a:r>
            <a:r>
              <a:rPr lang="en-US" sz="1600" dirty="0" err="1"/>
              <a:t>sposobnost</a:t>
            </a:r>
            <a:r>
              <a:rPr lang="en-US" sz="1600" dirty="0"/>
              <a:t> </a:t>
            </a:r>
            <a:r>
              <a:rPr lang="en-US" sz="1600" dirty="0" err="1"/>
              <a:t>rješavanja</a:t>
            </a:r>
            <a:r>
              <a:rPr lang="en-US" sz="1600" dirty="0"/>
              <a:t> </a:t>
            </a:r>
            <a:r>
              <a:rPr lang="en-US" sz="1600" dirty="0" err="1"/>
              <a:t>problema</a:t>
            </a:r>
            <a:r>
              <a:rPr lang="en-US" sz="1600" dirty="0"/>
              <a:t> </a:t>
            </a:r>
            <a:r>
              <a:rPr lang="en-US" sz="1600" dirty="0" err="1"/>
              <a:t>kao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dirty="0" err="1" smtClean="0"/>
              <a:t>usvajanja</a:t>
            </a:r>
            <a:r>
              <a:rPr lang="en-US" sz="1600" dirty="0"/>
              <a:t>, </a:t>
            </a:r>
            <a:r>
              <a:rPr lang="en-US" sz="1600" dirty="0" err="1"/>
              <a:t>razumijevanja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 smtClean="0"/>
              <a:t>vrednovanja</a:t>
            </a:r>
            <a:r>
              <a:rPr lang="en-US" sz="1600" dirty="0" smtClean="0"/>
              <a:t> </a:t>
            </a:r>
            <a:r>
              <a:rPr lang="en-US" sz="1600" dirty="0" err="1" smtClean="0"/>
              <a:t>informacija</a:t>
            </a:r>
            <a:r>
              <a:rPr lang="en-US" sz="1600" dirty="0" smtClean="0"/>
              <a:t>…</a:t>
            </a:r>
          </a:p>
          <a:p>
            <a:endParaRPr lang="en-US" sz="1600" dirty="0"/>
          </a:p>
          <a:p>
            <a:r>
              <a:rPr lang="en-US" sz="1600" dirty="0" smtClean="0"/>
              <a:t>GRAĐANSKI ODGOJ I OBRAZOAVNJE</a:t>
            </a:r>
          </a:p>
          <a:p>
            <a:r>
              <a:rPr lang="en-US" sz="1600" dirty="0" err="1"/>
              <a:t>Građanski</a:t>
            </a:r>
            <a:r>
              <a:rPr lang="en-US" sz="1600" dirty="0"/>
              <a:t> </a:t>
            </a:r>
            <a:r>
              <a:rPr lang="en-US" sz="1600" dirty="0" err="1"/>
              <a:t>odgoj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obrazovanje</a:t>
            </a:r>
            <a:r>
              <a:rPr lang="en-US" sz="1600" dirty="0"/>
              <a:t> </a:t>
            </a:r>
            <a:r>
              <a:rPr lang="en-US" sz="1600" dirty="0" err="1"/>
              <a:t>obuhvaća</a:t>
            </a:r>
            <a:r>
              <a:rPr lang="en-US" sz="1600" dirty="0"/>
              <a:t> </a:t>
            </a:r>
            <a:r>
              <a:rPr lang="en-US" sz="1600" dirty="0" err="1"/>
              <a:t>znanja</a:t>
            </a:r>
            <a:r>
              <a:rPr lang="en-US" sz="1600" dirty="0"/>
              <a:t> o </a:t>
            </a:r>
            <a:r>
              <a:rPr lang="en-US" sz="1600" dirty="0" err="1"/>
              <a:t>pravima</a:t>
            </a:r>
            <a:r>
              <a:rPr lang="en-US" sz="1600" dirty="0"/>
              <a:t> </a:t>
            </a:r>
            <a:r>
              <a:rPr lang="en-US" sz="1600" dirty="0" err="1"/>
              <a:t>pojedinca</a:t>
            </a:r>
            <a:r>
              <a:rPr lang="en-US" sz="1600" dirty="0"/>
              <a:t>, </a:t>
            </a:r>
            <a:r>
              <a:rPr lang="en-US" sz="1600" dirty="0" err="1"/>
              <a:t>obilježjima</a:t>
            </a:r>
            <a:r>
              <a:rPr lang="en-US" sz="1600" dirty="0"/>
              <a:t> </a:t>
            </a:r>
            <a:r>
              <a:rPr lang="en-US" sz="1600" dirty="0" err="1"/>
              <a:t>demokratske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dirty="0" err="1" smtClean="0"/>
              <a:t>zajednice</a:t>
            </a:r>
            <a:r>
              <a:rPr lang="en-US" sz="1600" dirty="0" smtClean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političkim</a:t>
            </a:r>
            <a:r>
              <a:rPr lang="en-US" sz="1600" dirty="0"/>
              <a:t> </a:t>
            </a:r>
            <a:r>
              <a:rPr lang="en-US" sz="1600" dirty="0" err="1"/>
              <a:t>sustavima</a:t>
            </a:r>
            <a:r>
              <a:rPr lang="en-US" sz="1600" dirty="0"/>
              <a:t>. </a:t>
            </a:r>
            <a:r>
              <a:rPr lang="en-US" sz="1600" dirty="0" err="1"/>
              <a:t>Učenik</a:t>
            </a:r>
            <a:r>
              <a:rPr lang="en-US" sz="1600" dirty="0"/>
              <a:t> </a:t>
            </a:r>
            <a:r>
              <a:rPr lang="en-US" sz="1600" dirty="0" err="1"/>
              <a:t>razvija</a:t>
            </a:r>
            <a:r>
              <a:rPr lang="en-US" sz="1600" dirty="0"/>
              <a:t> </a:t>
            </a:r>
            <a:r>
              <a:rPr lang="en-US" sz="1600" dirty="0" err="1"/>
              <a:t>kritičko</a:t>
            </a:r>
            <a:r>
              <a:rPr lang="en-US" sz="1600" dirty="0"/>
              <a:t> </a:t>
            </a:r>
            <a:r>
              <a:rPr lang="en-US" sz="1600" dirty="0" err="1"/>
              <a:t>mišljenje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 smtClean="0"/>
              <a:t>komunikacijske</a:t>
            </a:r>
            <a:r>
              <a:rPr lang="en-US" sz="1600" dirty="0" smtClean="0"/>
              <a:t> </a:t>
            </a:r>
            <a:r>
              <a:rPr lang="en-US" sz="1600" dirty="0" err="1"/>
              <a:t>vještine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dirty="0" err="1" smtClean="0"/>
              <a:t>potrebne</a:t>
            </a:r>
            <a:r>
              <a:rPr lang="en-US" sz="1600" dirty="0" smtClean="0"/>
              <a:t> </a:t>
            </a:r>
            <a:r>
              <a:rPr lang="en-US" sz="1600" dirty="0" err="1"/>
              <a:t>za</a:t>
            </a:r>
            <a:r>
              <a:rPr lang="en-US" sz="1600" dirty="0"/>
              <a:t> </a:t>
            </a:r>
            <a:r>
              <a:rPr lang="en-US" sz="1600" dirty="0" err="1"/>
              <a:t>društveno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političko</a:t>
            </a:r>
            <a:r>
              <a:rPr lang="en-US" sz="1600" dirty="0"/>
              <a:t> </a:t>
            </a:r>
            <a:r>
              <a:rPr lang="en-US" sz="1600" dirty="0" err="1"/>
              <a:t>djelovanje</a:t>
            </a:r>
            <a:r>
              <a:rPr lang="en-US" sz="1600" dirty="0"/>
              <a:t> u </a:t>
            </a:r>
            <a:r>
              <a:rPr lang="en-US" sz="1600" dirty="0" err="1"/>
              <a:t>svakidašnjem</a:t>
            </a:r>
            <a:r>
              <a:rPr lang="en-US" sz="1600" dirty="0"/>
              <a:t> </a:t>
            </a:r>
            <a:r>
              <a:rPr lang="en-US" sz="1600" dirty="0" err="1"/>
              <a:t>životu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r>
              <a:rPr lang="en-US" sz="1600" dirty="0" smtClean="0"/>
              <a:t>ZDRAVLJE</a:t>
            </a:r>
          </a:p>
          <a:p>
            <a:endParaRPr lang="en-US" sz="1600" dirty="0"/>
          </a:p>
          <a:p>
            <a:r>
              <a:rPr lang="en-US" sz="1600" dirty="0" smtClean="0"/>
              <a:t>PODUZETNIŠTVO</a:t>
            </a:r>
          </a:p>
          <a:p>
            <a:endParaRPr lang="en-US" sz="1600" dirty="0"/>
          </a:p>
          <a:p>
            <a:r>
              <a:rPr lang="en-US" sz="1600" dirty="0" smtClean="0"/>
              <a:t>UPOTREBA INFORMACIJSKE I KOMUNIKACIJSKE TEHNOLOGIJE</a:t>
            </a:r>
          </a:p>
          <a:p>
            <a:endParaRPr lang="en-US" sz="1600" dirty="0" smtClean="0"/>
          </a:p>
          <a:p>
            <a:r>
              <a:rPr lang="en-US" sz="1600" dirty="0" smtClean="0"/>
              <a:t>ODRŽIVI RAZVOJ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99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3132" y="451262"/>
            <a:ext cx="8372103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Calibri" charset="0"/>
                <a:ea typeface="Calibri" charset="0"/>
                <a:cs typeface="Calibri" charset="0"/>
              </a:rPr>
              <a:t>Školski </a:t>
            </a:r>
            <a:r>
              <a:rPr lang="en-US" altLang="en-US" dirty="0" err="1">
                <a:latin typeface="Calibri" charset="0"/>
                <a:ea typeface="Calibri" charset="0"/>
                <a:cs typeface="Calibri" charset="0"/>
              </a:rPr>
              <a:t>kurikulum</a:t>
            </a:r>
            <a:r>
              <a:rPr lang="en-US" alt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dirty="0" err="1">
                <a:latin typeface="Calibri" charset="0"/>
                <a:ea typeface="Calibri" charset="0"/>
                <a:cs typeface="Calibri" charset="0"/>
              </a:rPr>
              <a:t>jedinstven</a:t>
            </a:r>
            <a:r>
              <a:rPr lang="en-US" altLang="en-US" dirty="0">
                <a:latin typeface="Calibri" charset="0"/>
                <a:ea typeface="Calibri" charset="0"/>
                <a:cs typeface="Calibri" charset="0"/>
              </a:rPr>
              <a:t> je </a:t>
            </a:r>
            <a:r>
              <a:rPr lang="en-US" altLang="en-US" dirty="0" err="1">
                <a:latin typeface="Calibri" charset="0"/>
                <a:ea typeface="Calibri" charset="0"/>
                <a:cs typeface="Calibri" charset="0"/>
              </a:rPr>
              <a:t>strateški</a:t>
            </a:r>
            <a:r>
              <a:rPr lang="en-US" alt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dirty="0" err="1">
                <a:latin typeface="Calibri" charset="0"/>
                <a:ea typeface="Calibri" charset="0"/>
                <a:cs typeface="Calibri" charset="0"/>
              </a:rPr>
              <a:t>dokument</a:t>
            </a:r>
            <a:r>
              <a:rPr lang="en-US" alt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dirty="0" err="1">
                <a:latin typeface="Calibri" charset="0"/>
                <a:ea typeface="Calibri" charset="0"/>
                <a:cs typeface="Calibri" charset="0"/>
              </a:rPr>
              <a:t>škole</a:t>
            </a:r>
            <a:r>
              <a:rPr lang="en-US" altLang="en-US" dirty="0" smtClean="0">
                <a:latin typeface="Calibri" charset="0"/>
                <a:ea typeface="Calibri" charset="0"/>
                <a:cs typeface="Calibri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latin typeface="Calibri" charset="0"/>
              <a:ea typeface="Calibri" charset="0"/>
              <a:cs typeface="Calibri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smtClean="0">
                <a:latin typeface="Calibri" charset="0"/>
                <a:ea typeface="Calibri" charset="0"/>
                <a:cs typeface="Calibri" charset="0"/>
              </a:rPr>
              <a:t>Školski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kurikulum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određuje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nastavni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plan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izbornih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fakultativnih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predmeta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izvannastavne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izvanškolske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aktivnosti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izborni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dio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međupredmetnih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ili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interdisciplinarnih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tema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ili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modula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druge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odgojno-obrazovne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aktivnosti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programe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projekte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te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njihove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 smtClean="0">
                <a:latin typeface="Calibri" charset="0"/>
                <a:ea typeface="Calibri" charset="0"/>
                <a:cs typeface="Calibri" charset="0"/>
              </a:rPr>
              <a:t>kurikulume</a:t>
            </a:r>
            <a:r>
              <a:rPr lang="en-US" altLang="en-US" sz="1600" dirty="0" smtClean="0">
                <a:latin typeface="Calibri" charset="0"/>
                <a:ea typeface="Calibri" charset="0"/>
                <a:cs typeface="Calibri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 smtClean="0">
              <a:latin typeface="Calibri" charset="0"/>
              <a:ea typeface="Calibri" charset="0"/>
              <a:cs typeface="Calibri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err="1" smtClean="0">
                <a:latin typeface="Calibri" charset="0"/>
                <a:ea typeface="Calibri" charset="0"/>
                <a:cs typeface="Calibri" charset="0"/>
              </a:rPr>
              <a:t>Školskim</a:t>
            </a:r>
            <a:r>
              <a:rPr lang="en-US" altLang="en-US" sz="16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kurikulumom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se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utvrđuje</a:t>
            </a:r>
            <a:r>
              <a:rPr lang="en-US" altLang="en-US" sz="1600" dirty="0" smtClean="0">
                <a:latin typeface="Calibri" charset="0"/>
                <a:ea typeface="Calibri" charset="0"/>
                <a:cs typeface="Calibri" charset="0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latin typeface="Calibri" charset="0"/>
              <a:ea typeface="Calibri" charset="0"/>
              <a:cs typeface="Calibri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strategija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razvoja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škole</a:t>
            </a:r>
            <a:endParaRPr lang="en-US" altLang="en-US" sz="1600" dirty="0">
              <a:latin typeface="Calibri" charset="0"/>
              <a:ea typeface="Calibri" charset="0"/>
              <a:cs typeface="Calibri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aktivnost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, program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ili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projekt</a:t>
            </a:r>
            <a:endParaRPr lang="en-US" altLang="en-US" sz="1600" dirty="0">
              <a:latin typeface="Calibri" charset="0"/>
              <a:ea typeface="Calibri" charset="0"/>
              <a:cs typeface="Calibri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ciljevi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aktivnosti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programa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ili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projekta</a:t>
            </a:r>
            <a:endParaRPr lang="en-US" altLang="en-US" sz="1600" dirty="0">
              <a:latin typeface="Calibri" charset="0"/>
              <a:ea typeface="Calibri" charset="0"/>
              <a:cs typeface="Calibri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namjena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aktivnosti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programa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ili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projekta</a:t>
            </a:r>
            <a:endParaRPr lang="en-US" altLang="en-US" sz="1600" dirty="0">
              <a:latin typeface="Calibri" charset="0"/>
              <a:ea typeface="Calibri" charset="0"/>
              <a:cs typeface="Calibri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nositelji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aktivnosti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programa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ili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projekta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njihova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odgovornost</a:t>
            </a:r>
            <a:endParaRPr lang="en-US" altLang="en-US" sz="1600" dirty="0">
              <a:latin typeface="Calibri" charset="0"/>
              <a:ea typeface="Calibri" charset="0"/>
              <a:cs typeface="Calibri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način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realizacije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aktivnosti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programa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ili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projekta</a:t>
            </a:r>
            <a:endParaRPr lang="en-US" altLang="en-US" sz="1600" dirty="0">
              <a:latin typeface="Calibri" charset="0"/>
              <a:ea typeface="Calibri" charset="0"/>
              <a:cs typeface="Calibri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vremenik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aktivnosti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programa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ili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projekta</a:t>
            </a:r>
            <a:endParaRPr lang="en-US" altLang="en-US" sz="1600" dirty="0">
              <a:latin typeface="Calibri" charset="0"/>
              <a:ea typeface="Calibri" charset="0"/>
              <a:cs typeface="Calibri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detaljan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troškovnik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aktivnosti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programa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ili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projekta</a:t>
            </a:r>
            <a:endParaRPr lang="en-US" altLang="en-US" sz="1600" dirty="0">
              <a:latin typeface="Calibri" charset="0"/>
              <a:ea typeface="Calibri" charset="0"/>
              <a:cs typeface="Calibri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način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vrednovanja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način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korištenja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>
                <a:latin typeface="Calibri" charset="0"/>
                <a:ea typeface="Calibri" charset="0"/>
                <a:cs typeface="Calibri" charset="0"/>
              </a:rPr>
              <a:t>rezultata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600" dirty="0" err="1" smtClean="0">
                <a:latin typeface="Calibri" charset="0"/>
                <a:ea typeface="Calibri" charset="0"/>
                <a:cs typeface="Calibri" charset="0"/>
              </a:rPr>
              <a:t>vrednovanja</a:t>
            </a:r>
            <a:r>
              <a:rPr lang="en-US" altLang="en-US" sz="1600" dirty="0">
                <a:latin typeface="Calibri" charset="0"/>
                <a:ea typeface="Calibri" charset="0"/>
                <a:cs typeface="Calibri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 dirty="0"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izvor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: Ministarstvo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znanosti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obrazovanja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športa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Republike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Hrvatske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(2008).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Zakon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o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odgoju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obrazovanju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u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osnovnoj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srednjoj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školi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; Ministarstvo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znanosti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obrazovanja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(2018).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Zakon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o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izmjenama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dopunama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Zakona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o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odgoju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obrazovanju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u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osnovnoj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srednjoj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altLang="en-US" sz="1100" i="1" dirty="0" err="1">
                <a:latin typeface="Calibri" charset="0"/>
                <a:ea typeface="Calibri" charset="0"/>
                <a:cs typeface="Calibri" charset="0"/>
              </a:rPr>
              <a:t>školi</a:t>
            </a:r>
            <a:r>
              <a:rPr lang="en-US" altLang="en-US" sz="1100" i="1" dirty="0">
                <a:latin typeface="Calibri" charset="0"/>
                <a:ea typeface="Calibri" charset="0"/>
                <a:cs typeface="Calibri" charset="0"/>
              </a:rPr>
              <a:t>.)</a:t>
            </a:r>
            <a:endParaRPr lang="en-US" altLang="en-US" sz="1100" dirty="0">
              <a:latin typeface="Calibri" charset="0"/>
              <a:ea typeface="Calibri" charset="0"/>
              <a:cs typeface="Calibri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b="1" dirty="0">
              <a:latin typeface="Calibri" charset="0"/>
              <a:ea typeface="Calibri" charset="0"/>
              <a:cs typeface="Calibri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2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444500"/>
            <a:ext cx="7886700" cy="5732463"/>
          </a:xfrm>
        </p:spPr>
        <p:txBody>
          <a:bodyPr/>
          <a:lstStyle/>
          <a:p>
            <a:pPr lvl="1" algn="just">
              <a:buFont typeface="Wingdings" charset="2"/>
              <a:buChar char="Ø"/>
            </a:pPr>
            <a:r>
              <a:rPr lang="hr-HR" sz="14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Ministarstvo je 2012., u suradnji s Hrvatskom akademijom znanosti i umjetnosti, izradilo </a:t>
            </a:r>
            <a:r>
              <a:rPr lang="hr-HR" sz="1400" b="1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Smjernice za strategiju </a:t>
            </a:r>
            <a:r>
              <a:rPr lang="hr-HR" sz="14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odgoja, obrazovanja, znanosti i tehnologije kojom se </a:t>
            </a:r>
            <a:r>
              <a:rPr lang="hr-HR" sz="14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teži</a:t>
            </a:r>
            <a:r>
              <a:rPr lang="hr-HR" sz="14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cjelovitom, fleksibilnom i </a:t>
            </a:r>
            <a:r>
              <a:rPr lang="hr-HR" sz="14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učinkovitom</a:t>
            </a:r>
            <a:r>
              <a:rPr lang="hr-HR" sz="14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sustavu odgoja i obrazovanja koji povezuje sve razine i vrste obrazovanja </a:t>
            </a:r>
            <a:endParaRPr lang="hr-HR" sz="1400" dirty="0" smtClean="0">
              <a:solidFill>
                <a:schemeClr val="tx1"/>
              </a:solidFill>
              <a:latin typeface="Century" charset="0"/>
              <a:ea typeface="Century" charset="0"/>
              <a:cs typeface="Century" charset="0"/>
            </a:endParaRPr>
          </a:p>
          <a:p>
            <a:pPr lvl="1" algn="just">
              <a:buFont typeface="Wingdings" charset="2"/>
              <a:buChar char="Ø"/>
            </a:pPr>
            <a:r>
              <a:rPr lang="hr-HR" sz="14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Godine </a:t>
            </a:r>
            <a:r>
              <a:rPr lang="hr-HR" sz="14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2014. Hrvatski je sabor donio </a:t>
            </a:r>
            <a:r>
              <a:rPr lang="hr-HR" sz="1400" b="1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Strategiju obrazovanja, znanosti i tehnologije </a:t>
            </a:r>
            <a:r>
              <a:rPr lang="hr-HR" sz="14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(Narodne novine, br. 124/2014) koja je u dijelu ranoga i </a:t>
            </a:r>
            <a:r>
              <a:rPr lang="hr-HR" sz="14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predškolskoga</a:t>
            </a:r>
            <a:r>
              <a:rPr lang="hr-HR" sz="14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, </a:t>
            </a:r>
            <a:r>
              <a:rPr lang="hr-HR" sz="14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osnovnoškolskoga</a:t>
            </a:r>
            <a:r>
              <a:rPr lang="hr-HR" sz="14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i </a:t>
            </a:r>
            <a:r>
              <a:rPr lang="hr-HR" sz="14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srednjoškolskoga</a:t>
            </a:r>
            <a:r>
              <a:rPr lang="hr-HR" sz="14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sustava odgoja i obrazovanja usmjerena na osam razvojnih ciljeva. </a:t>
            </a:r>
            <a:endParaRPr lang="hr-HR" sz="1400" dirty="0" smtClean="0">
              <a:solidFill>
                <a:schemeClr val="tx1"/>
              </a:solidFill>
              <a:latin typeface="Century" charset="0"/>
              <a:ea typeface="Century" charset="0"/>
              <a:cs typeface="Century" charset="0"/>
            </a:endParaRPr>
          </a:p>
          <a:p>
            <a:pPr lvl="1" algn="just">
              <a:buFont typeface="Wingdings" charset="2"/>
              <a:buChar char="Ø"/>
            </a:pPr>
            <a:r>
              <a:rPr lang="hr-HR" sz="14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U </a:t>
            </a:r>
            <a:r>
              <a:rPr lang="hr-HR" sz="14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rujnu 2015. Vlada RH donijela je Akcijski plan provedbe Strategije obrazovanja, znanosti i tehnologije. </a:t>
            </a:r>
          </a:p>
          <a:p>
            <a:pPr lvl="1" algn="just">
              <a:buFont typeface="Wingdings" charset="2"/>
              <a:buChar char="Ø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94696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81000"/>
            <a:ext cx="7886700" cy="5795963"/>
          </a:xfrm>
        </p:spPr>
        <p:txBody>
          <a:bodyPr/>
          <a:lstStyle/>
          <a:p>
            <a:pPr marL="177800" indent="0">
              <a:buNone/>
            </a:pP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U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području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ranog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predškolskog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osnovnoškolskog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srednjoškolskog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odgoja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obrazovanja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Strategija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postavlja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osam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ciljeva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: </a:t>
            </a:r>
            <a:endParaRPr lang="en-US" sz="1600" dirty="0" smtClean="0">
              <a:solidFill>
                <a:schemeClr val="tx1"/>
              </a:solidFill>
              <a:latin typeface="Century" charset="0"/>
              <a:ea typeface="Century" charset="0"/>
              <a:cs typeface="Century" charset="0"/>
            </a:endParaRPr>
          </a:p>
          <a:p>
            <a:pPr marL="177800" indent="0">
              <a:buNone/>
            </a:pPr>
            <a:endParaRPr lang="en-US" sz="1600" dirty="0">
              <a:solidFill>
                <a:schemeClr val="tx1"/>
              </a:solidFill>
              <a:latin typeface="Century" charset="0"/>
              <a:ea typeface="Century" charset="0"/>
              <a:cs typeface="Century" charset="0"/>
            </a:endParaRPr>
          </a:p>
          <a:p>
            <a:pPr marL="520700" indent="-342900">
              <a:buFont typeface="+mj-lt"/>
              <a:buAutoNum type="arabicParenR"/>
            </a:pP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Unaprijediti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razvojni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potencijal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odgojno-obrazovnih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ustanova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</a:p>
          <a:p>
            <a:pPr marL="520700" indent="-342900">
              <a:buFont typeface="+mj-lt"/>
              <a:buAutoNum type="arabicParenR"/>
            </a:pP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Provesti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cjelovitu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kurikularnu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reformu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</a:p>
          <a:p>
            <a:pPr marL="520700" indent="-342900">
              <a:buFont typeface="+mj-lt"/>
              <a:buAutoNum type="arabicParenR"/>
            </a:pP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Izmijeniti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strukturu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osnovnog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obrazovanja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</a:p>
          <a:p>
            <a:pPr marL="520700" indent="-342900">
              <a:buFont typeface="+mj-lt"/>
              <a:buAutoNum type="arabicParenR"/>
            </a:pP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Podići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kvalitetu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rada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društveni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ugled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učitelja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</a:p>
          <a:p>
            <a:pPr marL="520700" indent="-342900">
              <a:buFont typeface="+mj-lt"/>
              <a:buAutoNum type="arabicParenR"/>
            </a:pP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Unaprijediti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kvalitetu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rukovođenja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odgojno-obrazovnim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ustanovama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</a:p>
          <a:p>
            <a:pPr marL="520700" indent="-342900">
              <a:buFont typeface="+mj-lt"/>
              <a:buAutoNum type="arabicParenR"/>
            </a:pP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Razviti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cjelovit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sustav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podrške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učenicima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</a:p>
          <a:p>
            <a:pPr marL="520700" indent="-342900">
              <a:buFont typeface="+mj-lt"/>
              <a:buAutoNum type="arabicParenR"/>
            </a:pP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Osigurati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optimalne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uvjete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rada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odgojno-obrazovnih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ustanova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</a:p>
          <a:p>
            <a:pPr marL="520700" indent="-342900">
              <a:buFont typeface="+mj-lt"/>
              <a:buAutoNum type="arabicParenR"/>
            </a:pP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Ustrojiti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sustav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osiguravanja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kvalitete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odgoja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obrazovanja</a:t>
            </a:r>
            <a:r>
              <a:rPr lang="en-US" sz="1600" dirty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</a:t>
            </a:r>
          </a:p>
          <a:p>
            <a:pPr marL="520700" indent="-342900">
              <a:buFont typeface="+mj-lt"/>
              <a:buAutoNum type="arabicParenR"/>
            </a:pPr>
            <a:endParaRPr lang="en-US" sz="1600" dirty="0">
              <a:solidFill>
                <a:schemeClr val="tx1"/>
              </a:solidFill>
              <a:latin typeface="Century" charset="0"/>
              <a:ea typeface="Century" charset="0"/>
              <a:cs typeface="Centur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99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439387"/>
            <a:ext cx="7886700" cy="5737576"/>
          </a:xfrm>
        </p:spPr>
        <p:txBody>
          <a:bodyPr/>
          <a:lstStyle/>
          <a:p>
            <a:pPr marL="177800" indent="0" fontAlgn="base">
              <a:buNone/>
            </a:pPr>
            <a:r>
              <a:rPr lang="hr-HR" sz="16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4.1. Profesionalizacija učiteljskog zanimanja</a:t>
            </a:r>
          </a:p>
          <a:p>
            <a:pPr marL="177800" indent="0" fontAlgn="base">
              <a:buNone/>
            </a:pPr>
            <a:r>
              <a:rPr lang="hr-HR" sz="16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Profesionalizacija učiteljskog zanimanja uključuje više uvjeta koji čine okosnicu učiteljstva kao profesije:</a:t>
            </a:r>
          </a:p>
          <a:p>
            <a:pPr marL="635000" lvl="1" indent="0" fontAlgn="base">
              <a:buNone/>
            </a:pPr>
            <a:r>
              <a:rPr lang="hr-HR" sz="14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• </a:t>
            </a:r>
            <a:r>
              <a:rPr lang="hr-HR" sz="1400" b="1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Svijest o učiteljskom poslu kao društveno vrijednom</a:t>
            </a:r>
            <a:r>
              <a:rPr lang="hr-HR" sz="14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, </a:t>
            </a:r>
          </a:p>
          <a:p>
            <a:pPr marL="635000" lvl="1" indent="0" fontAlgn="base">
              <a:buNone/>
            </a:pPr>
            <a:r>
              <a:rPr lang="hr-HR" sz="14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• </a:t>
            </a:r>
            <a:r>
              <a:rPr lang="hr-HR" sz="1400" b="1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Ovladanost visokom razinom specifičnih znanja i vještina </a:t>
            </a:r>
            <a:r>
              <a:rPr lang="hr-HR" sz="14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koje omogućuju učitelju autonomno djelovanje u složenim problemskim situacijama.</a:t>
            </a:r>
          </a:p>
          <a:p>
            <a:pPr marL="635000" lvl="1" indent="0" fontAlgn="base">
              <a:buNone/>
            </a:pPr>
            <a:r>
              <a:rPr lang="hr-HR" sz="14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• </a:t>
            </a:r>
            <a:r>
              <a:rPr lang="hr-HR" sz="1400" b="1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Stjecanje profesionalnih kompetencija koje zahtijeva dugo razdoblje inicijalnog sveučilišnog obrazovanja te formalno uvođenje u posao koje u pravilu završava stjecanjem prve licence.</a:t>
            </a:r>
          </a:p>
          <a:p>
            <a:pPr marL="635000" lvl="1" indent="0" fontAlgn="base">
              <a:buNone/>
            </a:pPr>
            <a:r>
              <a:rPr lang="hr-HR" sz="14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• </a:t>
            </a:r>
            <a:r>
              <a:rPr lang="hr-HR" sz="1400" b="1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Cjeloživotni razvoj kompetencija</a:t>
            </a:r>
            <a:r>
              <a:rPr lang="hr-HR" sz="14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 koji se temelji na formalnom trajnom profesionalnom razvoju, neformalnom samostalnom učenju i periodičnoj provjeri stečenih kompetencija (</a:t>
            </a:r>
            <a:r>
              <a:rPr lang="hr-HR" sz="1400" dirty="0" err="1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relicenciranju</a:t>
            </a:r>
            <a:r>
              <a:rPr lang="hr-HR" sz="14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).</a:t>
            </a:r>
          </a:p>
          <a:p>
            <a:pPr marL="635000" lvl="1" indent="0" fontAlgn="base">
              <a:buNone/>
            </a:pPr>
            <a:r>
              <a:rPr lang="hr-HR" sz="14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• </a:t>
            </a:r>
            <a:r>
              <a:rPr lang="hr-HR" sz="1400" b="1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Programi inicijalnog formalnog obrazovanja s uravnoteženom teorijskom i praktičnom sastavnicom</a:t>
            </a:r>
            <a:r>
              <a:rPr lang="hr-HR" sz="14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, </a:t>
            </a:r>
          </a:p>
          <a:p>
            <a:pPr marL="635000" lvl="1" indent="0" fontAlgn="base">
              <a:buNone/>
            </a:pPr>
            <a:r>
              <a:rPr lang="hr-HR" sz="14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• </a:t>
            </a:r>
            <a:r>
              <a:rPr lang="hr-HR" sz="1400" b="1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Postojanje profesionalnih udruženja </a:t>
            </a:r>
            <a:r>
              <a:rPr lang="hr-HR" sz="1400" dirty="0" smtClean="0">
                <a:solidFill>
                  <a:schemeClr val="tx1"/>
                </a:solidFill>
                <a:latin typeface="Century" charset="0"/>
                <a:ea typeface="Century" charset="0"/>
                <a:cs typeface="Century" charset="0"/>
              </a:rPr>
              <a:t>koja svojim etičkim kodeksom i drugim aktima definiraju profesionalne vrijednosti, reguliraju kriterije ulaska u profesiju i profesionalnu praksu, predviđaju načine nagrađivanja izvrsnosti kao i sankcije za neprofesionalno ponašanje.</a:t>
            </a:r>
          </a:p>
          <a:p>
            <a:pPr marL="177800" indent="0">
              <a:buNone/>
            </a:pPr>
            <a:endParaRPr lang="hr-HR" sz="1400" dirty="0">
              <a:latin typeface="Century" charset="0"/>
              <a:ea typeface="Century" charset="0"/>
              <a:cs typeface="Centur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9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7274"/>
          </a:xfrm>
        </p:spPr>
        <p:txBody>
          <a:bodyPr/>
          <a:lstStyle/>
          <a:p>
            <a:r>
              <a:rPr lang="en-GB" sz="3600" dirty="0" smtClean="0"/>
              <a:t>OKVIR NACIONALNOGA KURIKULUMA</a:t>
            </a:r>
            <a:endParaRPr lang="hr-HR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850" y="1600200"/>
            <a:ext cx="7886700" cy="4351338"/>
          </a:xfrm>
        </p:spPr>
        <p:txBody>
          <a:bodyPr/>
          <a:lstStyle/>
          <a:p>
            <a:pPr marL="177800" indent="0">
              <a:buNone/>
            </a:pPr>
            <a:r>
              <a:rPr lang="en-GB" dirty="0" err="1" smtClean="0"/>
              <a:t>Kurikulum</a:t>
            </a:r>
            <a:r>
              <a:rPr lang="en-GB" dirty="0" smtClean="0"/>
              <a:t> je </a:t>
            </a:r>
            <a:r>
              <a:rPr lang="en-GB" dirty="0" err="1" smtClean="0"/>
              <a:t>osmišljen,sustavan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skladno</a:t>
            </a:r>
            <a:r>
              <a:rPr lang="en-GB" dirty="0" smtClean="0"/>
              <a:t> </a:t>
            </a:r>
            <a:r>
              <a:rPr lang="en-GB" dirty="0" err="1" smtClean="0"/>
              <a:t>uređen</a:t>
            </a:r>
            <a:r>
              <a:rPr lang="en-GB" dirty="0" smtClean="0"/>
              <a:t> </a:t>
            </a:r>
            <a:r>
              <a:rPr lang="en-GB" dirty="0" err="1" smtClean="0"/>
              <a:t>način</a:t>
            </a:r>
            <a:r>
              <a:rPr lang="en-GB" dirty="0" smtClean="0"/>
              <a:t> </a:t>
            </a:r>
            <a:r>
              <a:rPr lang="en-GB" dirty="0" err="1" smtClean="0"/>
              <a:t>reguliranja</a:t>
            </a:r>
            <a:r>
              <a:rPr lang="en-GB" dirty="0" smtClean="0"/>
              <a:t>, </a:t>
            </a:r>
            <a:r>
              <a:rPr lang="en-GB" dirty="0" err="1" smtClean="0"/>
              <a:t>planiranja</a:t>
            </a:r>
            <a:r>
              <a:rPr lang="en-GB" dirty="0" smtClean="0"/>
              <a:t>, </a:t>
            </a:r>
            <a:r>
              <a:rPr lang="en-GB" dirty="0" err="1" smtClean="0"/>
              <a:t>izvedbe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vrednovanja</a:t>
            </a:r>
            <a:r>
              <a:rPr lang="en-GB" dirty="0" smtClean="0"/>
              <a:t> </a:t>
            </a:r>
            <a:r>
              <a:rPr lang="en-GB" dirty="0" err="1" smtClean="0"/>
              <a:t>odgojno-obrazovnog</a:t>
            </a:r>
            <a:r>
              <a:rPr lang="en-GB" dirty="0" smtClean="0"/>
              <a:t> </a:t>
            </a:r>
            <a:r>
              <a:rPr lang="en-GB" dirty="0" err="1" smtClean="0"/>
              <a:t>procesa</a:t>
            </a:r>
            <a:r>
              <a:rPr lang="en-GB" dirty="0" smtClean="0"/>
              <a:t>…</a:t>
            </a:r>
          </a:p>
          <a:p>
            <a:r>
              <a:rPr lang="en-GB" sz="2000" dirty="0" err="1" smtClean="0"/>
              <a:t>Cilj</a:t>
            </a:r>
            <a:endParaRPr lang="en-GB" sz="2000" dirty="0" smtClean="0"/>
          </a:p>
          <a:p>
            <a:r>
              <a:rPr lang="en-GB" sz="2000" dirty="0" err="1" smtClean="0"/>
              <a:t>Vrijednosti</a:t>
            </a:r>
            <a:endParaRPr lang="en-GB" sz="2000" dirty="0" smtClean="0"/>
          </a:p>
          <a:p>
            <a:r>
              <a:rPr lang="en-GB" sz="2000" dirty="0" err="1" smtClean="0"/>
              <a:t>Generičke</a:t>
            </a:r>
            <a:r>
              <a:rPr lang="en-GB" sz="2000" dirty="0" smtClean="0"/>
              <a:t> </a:t>
            </a:r>
            <a:r>
              <a:rPr lang="en-GB" sz="2000" dirty="0" err="1" smtClean="0"/>
              <a:t>kompetencije</a:t>
            </a:r>
            <a:endParaRPr lang="en-GB" sz="2000" dirty="0" smtClean="0"/>
          </a:p>
          <a:p>
            <a:r>
              <a:rPr lang="en-GB" sz="2000" dirty="0" err="1" smtClean="0"/>
              <a:t>Struktura</a:t>
            </a:r>
            <a:r>
              <a:rPr lang="en-GB" sz="2000" dirty="0" smtClean="0"/>
              <a:t> </a:t>
            </a:r>
            <a:r>
              <a:rPr lang="en-GB" sz="2000" dirty="0" err="1" smtClean="0"/>
              <a:t>sustava</a:t>
            </a:r>
            <a:r>
              <a:rPr lang="en-GB" sz="2000" dirty="0" smtClean="0"/>
              <a:t> </a:t>
            </a:r>
            <a:r>
              <a:rPr lang="en-GB" sz="2000" dirty="0" err="1" smtClean="0"/>
              <a:t>odgoja</a:t>
            </a:r>
            <a:r>
              <a:rPr lang="en-GB" sz="2000" dirty="0" smtClean="0"/>
              <a:t> </a:t>
            </a:r>
            <a:r>
              <a:rPr lang="en-GB" sz="2000" dirty="0" err="1" smtClean="0"/>
              <a:t>i</a:t>
            </a:r>
            <a:r>
              <a:rPr lang="en-GB" sz="2000" dirty="0" smtClean="0"/>
              <a:t> </a:t>
            </a:r>
            <a:r>
              <a:rPr lang="en-GB" sz="2000" dirty="0" err="1" smtClean="0"/>
              <a:t>obrazovanja</a:t>
            </a:r>
            <a:endParaRPr lang="en-GB" sz="2000" dirty="0" smtClean="0"/>
          </a:p>
          <a:p>
            <a:r>
              <a:rPr lang="en-GB" sz="2000" dirty="0" err="1" smtClean="0"/>
              <a:t>Načela</a:t>
            </a:r>
            <a:r>
              <a:rPr lang="en-GB" sz="2000" dirty="0" smtClean="0"/>
              <a:t> </a:t>
            </a:r>
            <a:r>
              <a:rPr lang="en-GB" sz="2000" dirty="0" err="1" smtClean="0"/>
              <a:t>organizacije</a:t>
            </a:r>
            <a:r>
              <a:rPr lang="en-GB" sz="2000" dirty="0" smtClean="0"/>
              <a:t> </a:t>
            </a:r>
            <a:r>
              <a:rPr lang="en-GB" sz="2000" dirty="0" err="1" smtClean="0"/>
              <a:t>odgojno-obrazovnog</a:t>
            </a:r>
            <a:r>
              <a:rPr lang="en-GB" sz="2000" dirty="0" smtClean="0"/>
              <a:t> </a:t>
            </a:r>
            <a:r>
              <a:rPr lang="en-GB" sz="2000" dirty="0" err="1" smtClean="0"/>
              <a:t>procesa</a:t>
            </a:r>
            <a:endParaRPr lang="en-GB" sz="2000" dirty="0" smtClean="0"/>
          </a:p>
          <a:p>
            <a:r>
              <a:rPr lang="en-GB" sz="2000" dirty="0" err="1" smtClean="0"/>
              <a:t>Načela</a:t>
            </a:r>
            <a:r>
              <a:rPr lang="en-GB" sz="2000" dirty="0" smtClean="0"/>
              <a:t> </a:t>
            </a:r>
            <a:r>
              <a:rPr lang="en-GB" sz="2000" dirty="0" err="1" smtClean="0"/>
              <a:t>učenja</a:t>
            </a:r>
            <a:r>
              <a:rPr lang="en-GB" sz="2000" dirty="0" smtClean="0"/>
              <a:t> </a:t>
            </a:r>
            <a:r>
              <a:rPr lang="en-GB" sz="2000" dirty="0" err="1" smtClean="0"/>
              <a:t>i</a:t>
            </a:r>
            <a:r>
              <a:rPr lang="en-GB" sz="2000" dirty="0" smtClean="0"/>
              <a:t> </a:t>
            </a:r>
            <a:r>
              <a:rPr lang="en-GB" sz="2000" dirty="0" err="1" smtClean="0"/>
              <a:t>poučavanja</a:t>
            </a:r>
            <a:endParaRPr lang="en-GB" sz="2000" dirty="0" smtClean="0"/>
          </a:p>
          <a:p>
            <a:r>
              <a:rPr lang="en-GB" sz="2000" dirty="0" err="1" smtClean="0"/>
              <a:t>Načela</a:t>
            </a:r>
            <a:r>
              <a:rPr lang="en-GB" sz="2000" dirty="0" smtClean="0"/>
              <a:t> </a:t>
            </a:r>
            <a:r>
              <a:rPr lang="en-GB" sz="2000" dirty="0" err="1" smtClean="0"/>
              <a:t>vrednovanja</a:t>
            </a:r>
            <a:endParaRPr lang="en-GB" sz="2000" dirty="0" smtClean="0"/>
          </a:p>
          <a:p>
            <a:endParaRPr lang="en-GB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007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4127"/>
          </a:xfrm>
        </p:spPr>
        <p:txBody>
          <a:bodyPr>
            <a:normAutofit fontScale="90000"/>
          </a:bodyPr>
          <a:lstStyle/>
          <a:p>
            <a:r>
              <a:rPr lang="hr-HR" sz="3600" dirty="0" smtClean="0"/>
              <a:t>Sustav nacionalnih kurikulumskih dokumenata</a:t>
            </a:r>
            <a:endParaRPr lang="hr-HR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624263"/>
            <a:ext cx="7886700" cy="436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39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roup 87"/>
          <p:cNvGrpSpPr/>
          <p:nvPr/>
        </p:nvGrpSpPr>
        <p:grpSpPr>
          <a:xfrm>
            <a:off x="628651" y="838200"/>
            <a:ext cx="8083549" cy="5532696"/>
            <a:chOff x="812798" y="1055732"/>
            <a:chExt cx="8991601" cy="4301505"/>
          </a:xfrm>
        </p:grpSpPr>
        <p:sp>
          <p:nvSpPr>
            <p:cNvPr id="7" name="TextBox 6"/>
            <p:cNvSpPr txBox="1"/>
            <p:nvPr/>
          </p:nvSpPr>
          <p:spPr>
            <a:xfrm>
              <a:off x="4588931" y="3335866"/>
              <a:ext cx="1659467" cy="1231107"/>
            </a:xfrm>
            <a:prstGeom prst="rect">
              <a:avLst/>
            </a:prstGeom>
            <a:solidFill>
              <a:srgbClr val="FFCC00"/>
            </a:solidFill>
            <a:ln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pPr algn="ctr"/>
              <a:endParaRPr lang="hr-HR" sz="1350" b="1" dirty="0">
                <a:solidFill>
                  <a:prstClr val="black"/>
                </a:solidFill>
              </a:endParaRPr>
            </a:p>
            <a:p>
              <a:pPr algn="ctr"/>
              <a:r>
                <a:rPr lang="hr-HR" sz="1350" b="1" dirty="0">
                  <a:solidFill>
                    <a:prstClr val="black"/>
                  </a:solidFill>
                </a:rPr>
                <a:t>KURIKULUM</a:t>
              </a:r>
            </a:p>
            <a:p>
              <a:pPr algn="ctr"/>
              <a:r>
                <a:rPr lang="hr-HR" sz="1350" b="1" dirty="0">
                  <a:solidFill>
                    <a:prstClr val="black"/>
                  </a:solidFill>
                </a:rPr>
                <a:t>PREDMETA</a:t>
              </a:r>
            </a:p>
            <a:p>
              <a:pPr algn="ctr"/>
              <a:endParaRPr lang="hr-HR" sz="1350" b="1" dirty="0">
                <a:solidFill>
                  <a:prstClr val="black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81095" y="3684426"/>
              <a:ext cx="2006601" cy="67710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350" dirty="0">
                  <a:solidFill>
                    <a:prstClr val="black"/>
                  </a:solidFill>
                </a:rPr>
                <a:t>PODRUČJE KURIKULUMA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181097" y="4677390"/>
              <a:ext cx="2006602" cy="39482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350" dirty="0" smtClean="0">
                  <a:solidFill>
                    <a:prstClr val="black"/>
                  </a:solidFill>
                </a:rPr>
                <a:t>MEĐUPREDMETNE</a:t>
              </a:r>
              <a:endParaRPr lang="en-GB" sz="1350" dirty="0" smtClean="0">
                <a:solidFill>
                  <a:prstClr val="black"/>
                </a:solidFill>
              </a:endParaRPr>
            </a:p>
            <a:p>
              <a:pPr algn="ctr"/>
              <a:r>
                <a:rPr lang="hr-HR" sz="1350" dirty="0" smtClean="0">
                  <a:solidFill>
                    <a:prstClr val="black"/>
                  </a:solidFill>
                </a:rPr>
                <a:t>TEME</a:t>
              </a:r>
              <a:endParaRPr lang="hr-HR" sz="1350" dirty="0">
                <a:solidFill>
                  <a:prstClr val="black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12798" y="1055732"/>
              <a:ext cx="8991601" cy="49244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hr-HR" b="1" dirty="0">
                  <a:solidFill>
                    <a:srgbClr val="C00000"/>
                  </a:solidFill>
                </a:rPr>
                <a:t>OKVIR NACIONALNOG KURIKULUMA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619999" y="1922900"/>
              <a:ext cx="1778003" cy="67710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350" dirty="0">
                  <a:solidFill>
                    <a:prstClr val="black"/>
                  </a:solidFill>
                </a:rPr>
                <a:t>OKVIR ZA VREDNOVANJE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181097" y="2070667"/>
              <a:ext cx="2006601" cy="123110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350" dirty="0">
                  <a:solidFill>
                    <a:prstClr val="black"/>
                  </a:solidFill>
                </a:rPr>
                <a:t>NACIONALNI KURIKULUM</a:t>
              </a:r>
            </a:p>
            <a:p>
              <a:pPr algn="ctr"/>
              <a:r>
                <a:rPr lang="hr-HR" sz="1350" dirty="0">
                  <a:solidFill>
                    <a:prstClr val="black"/>
                  </a:solidFill>
                </a:rPr>
                <a:t>RIPOO, OŠ, GIM, SO, UO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619999" y="2781868"/>
              <a:ext cx="1778003" cy="123110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350" dirty="0">
                  <a:solidFill>
                    <a:prstClr val="black"/>
                  </a:solidFill>
                </a:rPr>
                <a:t>OKVIR ZA POUČAVANJE UČENIKA S TEŠKOĆAMA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619999" y="4126130"/>
              <a:ext cx="1778003" cy="12311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350" dirty="0">
                  <a:solidFill>
                    <a:prstClr val="black"/>
                  </a:solidFill>
                </a:rPr>
                <a:t>OKVIR ZA POUČAVANJE DAROVITIH UČENIKA</a:t>
              </a:r>
            </a:p>
          </p:txBody>
        </p:sp>
        <p:cxnSp>
          <p:nvCxnSpPr>
            <p:cNvPr id="21" name="Curved Connector 20"/>
            <p:cNvCxnSpPr/>
            <p:nvPr/>
          </p:nvCxnSpPr>
          <p:spPr>
            <a:xfrm rot="16200000" flipH="1">
              <a:off x="651750" y="1625416"/>
              <a:ext cx="1084100" cy="406400"/>
            </a:xfrm>
            <a:prstGeom prst="bentConnector3">
              <a:avLst/>
            </a:prstGeom>
            <a:ln w="28575">
              <a:solidFill>
                <a:schemeClr val="accent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urved Connector 20"/>
            <p:cNvCxnSpPr/>
            <p:nvPr/>
          </p:nvCxnSpPr>
          <p:spPr>
            <a:xfrm rot="16200000" flipH="1">
              <a:off x="-46324" y="2604587"/>
              <a:ext cx="2366672" cy="292824"/>
            </a:xfrm>
            <a:prstGeom prst="bentConnector3">
              <a:avLst>
                <a:gd name="adj1" fmla="val 75400"/>
              </a:avLst>
            </a:prstGeom>
            <a:ln w="28575">
              <a:solidFill>
                <a:schemeClr val="accent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urved Connector 20"/>
            <p:cNvCxnSpPr/>
            <p:nvPr/>
          </p:nvCxnSpPr>
          <p:spPr>
            <a:xfrm rot="16200000" flipH="1">
              <a:off x="386112" y="3746864"/>
              <a:ext cx="1615377" cy="406400"/>
            </a:xfrm>
            <a:prstGeom prst="bentConnector3">
              <a:avLst>
                <a:gd name="adj1" fmla="val 80924"/>
              </a:avLst>
            </a:prstGeom>
            <a:ln w="28575">
              <a:solidFill>
                <a:schemeClr val="accent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urved Connector 20"/>
            <p:cNvCxnSpPr/>
            <p:nvPr/>
          </p:nvCxnSpPr>
          <p:spPr>
            <a:xfrm>
              <a:off x="3094891" y="2781868"/>
              <a:ext cx="1612576" cy="902558"/>
            </a:xfrm>
            <a:prstGeom prst="straightConnector1">
              <a:avLst/>
            </a:prstGeom>
            <a:ln w="28575">
              <a:solidFill>
                <a:schemeClr val="accent1">
                  <a:lumMod val="75000"/>
                </a:schemeClr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urved Connector 20"/>
            <p:cNvCxnSpPr/>
            <p:nvPr/>
          </p:nvCxnSpPr>
          <p:spPr>
            <a:xfrm>
              <a:off x="2849359" y="3142376"/>
              <a:ext cx="0" cy="631623"/>
            </a:xfrm>
            <a:prstGeom prst="straightConnector1">
              <a:avLst/>
            </a:prstGeom>
            <a:ln w="28575">
              <a:solidFill>
                <a:schemeClr val="accent1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urved Connector 20"/>
            <p:cNvCxnSpPr/>
            <p:nvPr/>
          </p:nvCxnSpPr>
          <p:spPr>
            <a:xfrm>
              <a:off x="3094891" y="4126130"/>
              <a:ext cx="0" cy="631623"/>
            </a:xfrm>
            <a:prstGeom prst="straightConnector1">
              <a:avLst/>
            </a:prstGeom>
            <a:ln w="28575">
              <a:solidFill>
                <a:schemeClr val="accent1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urved Connector 20"/>
            <p:cNvCxnSpPr/>
            <p:nvPr/>
          </p:nvCxnSpPr>
          <p:spPr>
            <a:xfrm flipH="1">
              <a:off x="6087533" y="2142146"/>
              <a:ext cx="1647095" cy="1430787"/>
            </a:xfrm>
            <a:prstGeom prst="straightConnector1">
              <a:avLst/>
            </a:prstGeom>
            <a:ln w="28575">
              <a:solidFill>
                <a:schemeClr val="accent1">
                  <a:lumMod val="75000"/>
                </a:schemeClr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urved Connector 20"/>
            <p:cNvCxnSpPr/>
            <p:nvPr/>
          </p:nvCxnSpPr>
          <p:spPr>
            <a:xfrm rot="5400000">
              <a:off x="8897368" y="1562831"/>
              <a:ext cx="903901" cy="351368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accent1">
                  <a:lumMod val="75000"/>
                </a:schemeClr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urved Connector 20"/>
            <p:cNvCxnSpPr/>
            <p:nvPr/>
          </p:nvCxnSpPr>
          <p:spPr>
            <a:xfrm>
              <a:off x="3031067" y="3972298"/>
              <a:ext cx="1769533" cy="0"/>
            </a:xfrm>
            <a:prstGeom prst="straightConnector1">
              <a:avLst/>
            </a:prstGeom>
            <a:ln w="28575">
              <a:solidFill>
                <a:schemeClr val="accent1">
                  <a:lumMod val="75000"/>
                </a:schemeClr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urved Connector 20"/>
            <p:cNvCxnSpPr/>
            <p:nvPr/>
          </p:nvCxnSpPr>
          <p:spPr>
            <a:xfrm flipV="1">
              <a:off x="3094891" y="4330757"/>
              <a:ext cx="1705709" cy="662762"/>
            </a:xfrm>
            <a:prstGeom prst="straightConnector1">
              <a:avLst/>
            </a:prstGeom>
            <a:ln w="28575">
              <a:solidFill>
                <a:schemeClr val="accent1">
                  <a:lumMod val="75000"/>
                </a:schemeClr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urved Connector 20"/>
            <p:cNvCxnSpPr/>
            <p:nvPr/>
          </p:nvCxnSpPr>
          <p:spPr>
            <a:xfrm rot="5400000">
              <a:off x="8647389" y="2264761"/>
              <a:ext cx="1403864" cy="351371"/>
            </a:xfrm>
            <a:prstGeom prst="bentConnector3">
              <a:avLst>
                <a:gd name="adj1" fmla="val 65077"/>
              </a:avLst>
            </a:prstGeom>
            <a:ln w="28575">
              <a:solidFill>
                <a:schemeClr val="accent1">
                  <a:lumMod val="75000"/>
                </a:schemeClr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urved Connector 20"/>
            <p:cNvCxnSpPr/>
            <p:nvPr/>
          </p:nvCxnSpPr>
          <p:spPr>
            <a:xfrm rot="5400000">
              <a:off x="8414086" y="3215810"/>
              <a:ext cx="1874498" cy="355401"/>
            </a:xfrm>
            <a:prstGeom prst="bentConnector3">
              <a:avLst>
                <a:gd name="adj1" fmla="val 84779"/>
              </a:avLst>
            </a:prstGeom>
            <a:ln w="28575">
              <a:solidFill>
                <a:schemeClr val="accent1">
                  <a:lumMod val="75000"/>
                </a:schemeClr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urved Connector 20"/>
            <p:cNvCxnSpPr/>
            <p:nvPr/>
          </p:nvCxnSpPr>
          <p:spPr>
            <a:xfrm>
              <a:off x="7734626" y="2343920"/>
              <a:ext cx="0" cy="631623"/>
            </a:xfrm>
            <a:prstGeom prst="straightConnector1">
              <a:avLst/>
            </a:prstGeom>
            <a:ln w="28575">
              <a:solidFill>
                <a:schemeClr val="accent1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urved Connector 20"/>
            <p:cNvCxnSpPr/>
            <p:nvPr/>
          </p:nvCxnSpPr>
          <p:spPr>
            <a:xfrm>
              <a:off x="7802359" y="3699660"/>
              <a:ext cx="0" cy="631623"/>
            </a:xfrm>
            <a:prstGeom prst="straightConnector1">
              <a:avLst/>
            </a:prstGeom>
            <a:ln w="28575">
              <a:solidFill>
                <a:schemeClr val="accent1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urved Connector 20"/>
            <p:cNvCxnSpPr/>
            <p:nvPr/>
          </p:nvCxnSpPr>
          <p:spPr>
            <a:xfrm flipH="1" flipV="1">
              <a:off x="6087533" y="4331283"/>
              <a:ext cx="1714826" cy="601363"/>
            </a:xfrm>
            <a:prstGeom prst="straightConnector1">
              <a:avLst/>
            </a:prstGeom>
            <a:ln w="28575">
              <a:solidFill>
                <a:schemeClr val="accent1">
                  <a:lumMod val="75000"/>
                </a:schemeClr>
              </a:solidFill>
              <a:prstDash val="lgDash"/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urved Connector 20"/>
            <p:cNvCxnSpPr/>
            <p:nvPr/>
          </p:nvCxnSpPr>
          <p:spPr>
            <a:xfrm flipH="1">
              <a:off x="6087533" y="3572933"/>
              <a:ext cx="1714827" cy="361402"/>
            </a:xfrm>
            <a:prstGeom prst="straightConnector1">
              <a:avLst/>
            </a:prstGeom>
            <a:ln w="28575">
              <a:solidFill>
                <a:schemeClr val="accent1">
                  <a:lumMod val="75000"/>
                </a:schemeClr>
              </a:solidFill>
              <a:prstDash val="dash"/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1768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09432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3.1. </a:t>
            </a:r>
            <a:r>
              <a:rPr lang="en-GB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Vizija</a:t>
            </a:r>
            <a:endParaRPr lang="hr-H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39825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Sustavom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odgoja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obrazovanja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osigurava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okruženje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djeci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mladima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omogućuje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pruža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priliku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da se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razviju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u:</a:t>
            </a:r>
          </a:p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Osobe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punoj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mjeri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ostvaruju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svoje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potencijale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Osobe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osposobljene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nastavak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obrazovanja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, rad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cjeloživotno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učenje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Osobe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čiji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odnos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prema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drugima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počiva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uvažavanju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dobrobiti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drugih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Osobe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aktivno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dgovorno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sudjeluju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zajednici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270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30305</TotalTime>
  <Words>1554</Words>
  <Application>Microsoft Macintosh PowerPoint</Application>
  <PresentationFormat>On-screen Show (4:3)</PresentationFormat>
  <Paragraphs>198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Calibri</vt:lpstr>
      <vt:lpstr>Calibri Light</vt:lpstr>
      <vt:lpstr>Century</vt:lpstr>
      <vt:lpstr>VladaRHSans Bld</vt:lpstr>
      <vt:lpstr>VladaRHSans Lt</vt:lpstr>
      <vt:lpstr>Wingdings</vt:lpstr>
      <vt:lpstr>Arial</vt:lpstr>
      <vt:lpstr>Office Theme</vt:lpstr>
      <vt:lpstr>1_Office Theme</vt:lpstr>
      <vt:lpstr>3_Office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OKVIR NACIONALNOGA KURIKULUMA</vt:lpstr>
      <vt:lpstr>Sustav nacionalnih kurikulumskih dokumenata</vt:lpstr>
      <vt:lpstr>PowerPoint Presentation</vt:lpstr>
      <vt:lpstr>3.1. Vizija</vt:lpstr>
      <vt:lpstr>3.2. Vrijednosti</vt:lpstr>
      <vt:lpstr>3.3. Generičke kompetencije</vt:lpstr>
      <vt:lpstr>PowerPoint Presentation</vt:lpstr>
      <vt:lpstr>STRUKTURA DOVISOKOŠKOLSKOG SUSTAVA ODGOJA I OBRAZOVANJA Odgojno-obrazovni ciklusi</vt:lpstr>
      <vt:lpstr>3.5.Načela organizacije odgojno-obrazovnog procesa</vt:lpstr>
      <vt:lpstr>3.6. Načela učenja i poučavanja</vt:lpstr>
      <vt:lpstr>NACIONALNI KURIKULUM ZA OSNOVNOŠKOLSKI ODGOJ I OBRAZOVANJE</vt:lpstr>
      <vt:lpstr>3.3. Načela učenja i poučavanja</vt:lpstr>
      <vt:lpstr>NACIONALNI KURIKULUM ZA GIMNAZIJSKO OBRAZOVANJE</vt:lpstr>
      <vt:lpstr>3.1. Načela učenja i poučavanja u gimnazijskom obrazovanju</vt:lpstr>
      <vt:lpstr>Predmetni kurikulumi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Miljenko Hajdarovic</dc:creator>
  <cp:lastModifiedBy>Rona Bušljeta</cp:lastModifiedBy>
  <cp:revision>151</cp:revision>
  <dcterms:created xsi:type="dcterms:W3CDTF">2016-02-16T10:36:58Z</dcterms:created>
  <dcterms:modified xsi:type="dcterms:W3CDTF">2024-03-20T10:24:07Z</dcterms:modified>
</cp:coreProperties>
</file>