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9" r:id="rId2"/>
    <p:sldId id="268" r:id="rId3"/>
    <p:sldId id="278" r:id="rId4"/>
    <p:sldId id="277" r:id="rId5"/>
    <p:sldId id="269" r:id="rId6"/>
    <p:sldId id="290" r:id="rId7"/>
    <p:sldId id="271" r:id="rId8"/>
    <p:sldId id="291" r:id="rId9"/>
    <p:sldId id="272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74" r:id="rId21"/>
    <p:sldId id="275" r:id="rId22"/>
    <p:sldId id="26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60819-0189-46CF-9C35-A3DC7AB7F4F6}" type="datetimeFigureOut">
              <a:rPr lang="hr-HR" smtClean="0"/>
              <a:pPr/>
              <a:t>13.3.2020.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EDB40-3BC0-433C-8955-C3F61C235C3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603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CD59-0C03-4774-B2E1-F7D660E75451}" type="datetime1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Metodologijska radionica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3A56-3E7E-413A-AE13-A61EBBCFAC1E}" type="datetime1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Metodologijska radionica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9BD7-141C-4A02-8F00-C5FB000A8041}" type="datetime1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Metodologijska radionica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51B9-01C7-4823-923D-919E17BE5B99}" type="datetime1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Metodologijska radionica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C960-3797-47C5-88D8-B56F8E15F23E}" type="datetime1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Metodologijska radionica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FB94-C30D-4ECC-B9BE-A8AC3FF78103}" type="datetime1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Metodologijska radionica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D9A27-ECBF-40DF-BC51-6C8E693CADF6}" type="datetime1">
              <a:rPr lang="en-US" smtClean="0"/>
              <a:pPr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Metodologijska radionica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0072-E14D-4989-8234-A9F6E58601CB}" type="datetime1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Metodologijska radionica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2534-87D1-4DED-91F6-9526442C0271}" type="datetime1">
              <a:rPr lang="en-US" smtClean="0"/>
              <a:pPr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Metodologijska radionica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9B58-5F03-4D30-8E66-1F9B1B670F97}" type="datetime1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Metodologijska radionica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8E82-E3C8-46C7-BE38-3BEB991A9183}" type="datetime1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Metodologijska radionica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2F0CA-A454-47D7-B20C-30B93F0BB98E}" type="datetime1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Metodologijska radionica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924800" cy="289560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Uvod u statističko zaključivanje, uzorak i zaključivanje o parametrima populacije na temelju uzorka </a:t>
            </a:r>
            <a:endParaRPr lang="hr-HR" dirty="0">
              <a:solidFill>
                <a:schemeClr val="bg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026" name="AutoShape 2" descr="data:image/jpeg;base64,/9j/4AAQSkZJRgABAQAAAQABAAD/2wCEAAkGBxQTEhQUEBAUFhQVFxwaFRgYFRcXHxocFhwXGhwYFRUZHyggGhsmHBcYITEhJSksLi4wFx8zODMsNygtLisBCgoKDg0OGxAQGzckICQsLC8tLC83LCwsLyw3LCwsLDAsLCwtLCwsLS0sLCwsLCwsLCwsLCwsLCwsLCwsLCwsLP/AABEIAPkAygMBIgACEQEDEQH/xAAcAAEAAgMBAQEAAAAAAAAAAAAABQYDBAcCCAH/xABMEAABAwIBBQwHBgMGBAcAAAABAAIDBBEFEiExQVEGExQyYXFykZKhsdEHIkJSU1SBFiNigrLTNcHCFSUzc5OiQ2Th8CREY4PS4vH/xAAZAQADAQEBAAAAAAAAAAAAAAAAAgMBBAX/xAAxEQACAQEHAgUCBgMBAAAAAAAAAQIRAxIUITFBUZHBBGFxgaEiQhMygrHh8DNi8VL/2gAMAwEAAhEDEQA/AIepkOW/1jxjr5SsW+H3j1r1U8d/Sd4lY17SPIZ63w+8etN8PvHrXlFph63w+8etN8PvHrXlEAet8PvHrTfD7x615RAHrfD7x603w+8eteUQB63w+8etN8PvHrXlEAet8PvHrTfD7x61a8AwyN+GV0rh67XDJOzew1wtz5RB5FUksZJtrgaUWknyet8PvHrTfD7x615RMKet8PvHrTfD7x615RAHrfD7x603w+8eteUQB63w+8etN8PvHrXlEAet8PvHrTfD7x615RAHrfD7x61YqR5yGZzxRr5Aq2rFScRnRHgEkx4EDU8d/Sd4lY1kqeO/pO8SsadaCvUIiIMCIiACIiACIiAC/WtuQALk5h9V+KxbgcN3+tiBHqx/eO/Ja3+4t70s5XYtjRjeaRO4HTmPC8SjOlkj2nnayMHvCpFdSGJwa7Wxjxyh7Q4eNvor9RG9Bi5/5ib+lRe7LDr0VBUtH/BZG8/lym+Dh9QueznSbru+xacaxXku5TURF1HOEREAEREAEREAEREAFYqTiM6I8Aq6rFScRnRHgEkx4EDU8d/Sd4lY1kqeO/pO8SsadaCvUIiIMM9BSOlkbGy2U82bc2BOoX0AnQL6yvyspHxPLJWOY8anC3VtHKFia4ggg2IzgjURoIXaMGkhxOjY6eNrzxXjW140lpGdt8xFtRUbW0dnR0yK2dmp5bnFkV53Uej10LXS0ry+NouWO44GvJIzOHUc2tUZPC0jNViJODi6MIiJxQuo+iShAhlm9p7wzmDBfvLu4Lly6n6Ipf8Aw8zdkt+0xo/pXP4r/GX8P/kRHYU6+HYqds0p7mKdFEJsFa11hama4HYYwHA9bfFV/AjfC8SO2R/6WKbjnycCv/yxb2rs/mueeuX/AKX7F4ae3c5KERF6BwhERABeo4y4hrWlzjoABJPMBpVk3Ibj31l3udvcINsq1y46wwaM209+ddMpMKpcPhfI2MNDGkvefWcbaso7dgsM657XxEYOizZezsHJVeSOM4nhclOWtmAa9zcrIvcgHRlAaCbHNpzalpraxSvdPNJNJxnuvbYNTRyAWH0WqrxrTMjKlcgiItMCsVJxGdEeAVdVipOIzojwCSY8CBqeO/pO8SsayVPHf0neJWNOtBXqEREGBWbcLulFHK7fL7zIAH2z5JGh9tekg2/lZVlEsoqSoxoycXVH0VT1DZGtcxwc1wu1wNwQdYK5b6RNye8uNTA37px+8aPYcdY/Ce48+aG3KbqpaN1hd8JPrR3/ANzDqd3HvXYMOr4auHKjIfG4EOB1X0te3Uc+hcDjOwlXY7b0baNNzhlBhkkwdvLctzBcsB9a3vNb7QHJc5xmWmRYkEWI0jZzq2bpMHlwypZNTk72XXids2xv25r845irjUYfTYrS79GxomLSA7Q5rwOI8jjC+3UbhdLt6UlsznVjWq3RzPBMJdUve1nsRPkP5BmH1cWj6q4+iCb1qpu1sbh9MsHxCweimoDKiaGRtnvbmvpvGTlM/wB1/wApTcDHvGI1MJzBscrew9tu6/WltpOSlHyQ1lGjjL1G5o3wnEDte79Ea28RntgEQvxshvVIXeDVo7lD/c9fzu/RGsGOT/3PQt2yOPY30f1BLSs/1dja0j+nuVqTDXCnZP7D5HRjnaGkdd3dlaav2PhsGDU0LgMuUteOS5MjndTg38y2dwG5uEQGrq2NOlzMvitY32yDmzkE3OoBU/GpFyfJP8Gsrq4KIcMlEW/OYWx3Aa52bLJ1MGl2a5uM2bSt/cnudfWTZIuI255X7B7o/EdXWt7FayXFaxrIQcgZowdDGDTI/ZfT1BdTwjDIqOAMaQGMF3vdYXOt7z/3ZLa27jGm7+B7OxUpeSN2kpWxMayNoaxos0DUAubekvdMyW1NA/Ka115XDQS3QwHXY5zygbCsG7Pd0ZsqGkcWxaHSaC/kbra3vPJroySw8O635DW1sqXYhERdpyBERABWKk4jOiPAKuqxUnEZ0R4BJMeBA1PHf0neJWNZKnjv6TvErGnWgr1CIiDAiIgDPQtYZGiUlrCbOcNLQc2VbXbTbkVgfDV4TOHjOx2hwuY5RsOw2+o1XCrC6VuP3UU8tO2kri24GSDIPVe32buOhw0Z9gz3UbZtKtKrdFbJJulaPZlgw3FKbFKd0ZGcj7yM8Zp1OadYvocP+ipGHzy4RWlktzBJpIGZzdUjR7zb5xz7QVtY9uOmpHipw5zi1uewN3MHJ8RltWnn0qQo8VgxaDg9RaOpAuw6i4e1H/NmzrHNFJJtZxevkdDbbzyktPMjt2UPBK2CugzxykPJGgkcYA/jYb9pZ6siPGBIw+pUQueDtDon5+uO608LLnMlwqs9V4N6Zx0NeM4aD7rtR2OI1gKOFad7pHvzPpnyU8l9IBF2X5hvjfyp0np5U9thG9/f33JLcp/B6/nP6I1FVoMtNhsLdLjKO3NkjwKltyv8Hr+k79Eag8ErA2SCR1iKWKR9vxZcpYPq+SPrTrWT4fYV6JeXcm90cRrsTZSx/wCHCBHceyG55Hc/s84C2d3uMGRzMPoxcAta4N1kcWMcjbXPNyFR2F1poqR05N6usvvWstZfPIR+J2cbfV2FTOA0cWGQ8Krc9RIDkM0uF9IH4j7TtWjnm8qb0yS5fI6zrtXXyXBPYDhcOGUxfM9ocQDLJtOpjBpIGgAZyedUbHt0FRiUogp2O3u/qxjS63tSnQB3BZoqWrxiXLeciBpzHPkt2hg9t+0+GYK2VFTR4VA5kZbvuTcNvd73WzF5Ght+YDUl/LKrzm/gZ/Usso/ucxx7DBTSCHLy5Ggb6RxQ458hus2Frnl1WUavc0pe5znm7nEucdpJuT1rwu6KaWZxulcgiItMCIiACsVJxGdEeAVdVipOIzojwCSY8CBqeO/pO8SsayVPHf0neJWNOtBWEWWmpXyOyY2Oe7Y1pceoK1YX6PqiSxmcyFv4iHO7INuspZTjHVmxhKWiKgi67hu4WhiH3h312svfYfRrSB13Sp3GYYb6Gc05/qcVDFQroWw0jleH07JHhskzYm+85rndzQe+yukG4WmmYODYix8mvikHkyAcpvetup3DUHs1+T0pInfyCiqncRAOJitMekWDvDz4LHaqWkqexqsmtY1PcEWJ4ZoaXwjSBeRluQD1o+fN9V4qpqOvOXG4UlXe+c2je7TfLHFdf2sx515ipqqD/AxenIGgcKuPox4LVo4nXOfc1UNJKdckckbH8+VG6zvq0oSq678rL4YN0VNvM3cRndPaCuG9VsX+DMfVEg1Me4Zs5zteM19me8HjFYXlxe3JkfYTtIt97Hm3wDaQTflL+RYX4h6u9+s+IcVkhDiy/wAN4sW8wsDrBWpNMXWLjcgWudNhouddhm5gFaEKEpTqXfcv/CK/pO/RGqdQWLiHm0ZzyEaS1pvkjlJAA5cnYrjuX/hFf0nfojVGY6xBsDbaLj6jWls1nL1Gm6KPoWyCvbG/hlSwPmcBwSnGhjRmY9w1NA4o0k5+UZ3UbcvhONTHLdnbTjjkag5o4jOTNynSq3SYm5ri/KIkdfKltlvF833dyAw21jPsIGZSFBURg5UdLFK8nj1VQw3O0xXaD9cpK4Nf3+0NUkydl3SVtYN6w2ndFCPVBYACANRkzNZzDPyr3RejZ1i+sqQwnOcnPnOt0j8x6vqsRra+UW/tCjhboDWTxMtzFgLh1rX+yBlN58Vp3HaZTKetzgp1u5JpfLKUrqm/hEHj2DMpz93VwzC/sH1hzgXHeohdDpvR7TnjYgHdAMHeXFSlP6PKIcaaR/8A7jB+kJ14iCWbr7COwk3kqHKEXXKv0d0b22iL43bQ/L6w6/dZVTFfR1VR3MJbM3k9V3Zdm6imj4iEt6CysJopyLNVUkkbsmWN7HbHNLT3rCrkQrFScRnRHgFXVYqTiM6I8AkmPAganjv6R8Sp/c9PhoYRWwTOkvpD3ZP5QwtI+t+dQFTx39J3iVjWyjeVDFK66l+p34M82jo6lx2N39x6hIsrqfChpw6sHO2p/wDmueg2zjSFP4Vu0rILBs2W0ezL647XGHWoSsWvyt9S0bVbpdCeczBxpoar6io/cWMyYINNHOPrN+4pfDPSbE4WqIXxnaz1wfpmI71mn9JlKOLFM78rAO91+5RpaVpR9StbOmq6EAavAhpppu1N+4nDMC+Xm7Uv7i3qj0oN9iiv0pAO4NPitH7d1MxtBQwuP+W+U/7SE6hPdPqK5R5XQcMwP5abtTfuJwrA/lpu1L+4thkWKzZ+DQQja6GFtucPyj3KHxJjWZqivje/RkU0DHfTfLMaO/mWpJvV9a9jG2tl0p3JDhOCfLz9qX9xOE4J8vP2pf3FW67DMgAva6LK4jHnLlffQcgBuS3pAcmUo+ogLHZLszhpGw7Dy8mrRpVFZp/c+pNza2XQ6vg8uHmhqTBFIKYE780l9yclt8kl19GToIVc4Tgny8/al/cXrcv/AAiv6Tv0RqjxsuQARnNs5sPqdXOkhZVcs3qPO0yjktC7cJwT5eftS/uJwnBPl5+1L+4qvTYU55LWAukbx4eJJm05AN8r6XPJrW5h8LLlsdUyJ97FlRCBn2ZZD29YamcEvufUVSfC6E3wrA/l5+1L+4nCsD+Xm7Uv7i/d5xKEZQpYJm6nMggeCOTewD3LE3dxLEbT0FMDs3p0R6nXSXW9G37/AMD1S1VPY9mqwL5ebtS/uL84VgXy83al/cUhTekiL26AN6DmnxaFKU3pGozxo5Wc8bT+klK762fU1OD3XQr7Z8E1U1R1y/uLKybCPZpqr6Gf+UisVX6Q6Jrbsc+Q6mtjLT9S+wCqeK+kipkuIGshbt47usjJHZ+qyMZy2fu/4NlKEd10Nueowiw3ynq7XzZTp7X5LyaVHYnUYQYzvMFQH+yQ5w6y9zhb6FVisrZJTlTSve7a5xPVfQsC6I2NNW+pB2tdkFYqTiM6I8Aq6rFScRnRHgE8xYEDU8d/Sd4lY1kqeO/pO8SsadaCvUIiIMCIiANzCsQMD8sRRScksYePpfOPoVcpPSW8RhsNJGx+jjEtGzJYAPHrVBXVdy2FU9DStqawMbK4ZWU4XLcrisYNOVbSBnuTsXPb3FRtVZexvvJOiIWnwPEcQ9armdFDp9f1c34YRbrdb6rFLWU9K4QYVFv9STk7+4B5B1iIaL8oAA5dTFN0FVicnB6RhbEdIvYke9M4aG/hHfmUzNFBg1PdtpKuQWBI6yB7MY7830k21k9doruUSTzXu32IGspHUjmtLjPiU503yt5ytYJ0ynUdWkWGmAxenDCWMOUIiGPfpy5HXLiDsGSWjog6yrHSRupaaSvqCTVVF2099IyxnlOw5NyNgsPaUY/D8kUcDh6z2Pnk/OCWg/kiHaKrGVHX+/8AETkqkxuX/hFf0nfojVRw+Jpu6T/DBDZLC5aJMr1xytLQeXMNatu5X+D1/Sd+iNROA0Ie+KI5uF00rQfxtkkcxx/NExCdHL17A1VR9O5t09AJZOCVLxHVR24NODmeBnax5GcgixY7SNGqxzPq2OfwbGYS2UZm1LczwNALyMz2/iseUa15oqI11GWC4rKLM0aC+O5sy/vNIIGwtHvKYwSrhxWDg9XmqYx6r9DiB7Q5feb9eacnTN7a8rzXkx0q6b/Pk/Mjp9zdbRfe4fO6WI5xvZubbTFna/nF+YL1S+kZxaWVlKyW2a4s3ONTmOBH1HUsENZWYRLvcg3yBxzDPkuG2N3sO2jxzFWmpoqPFYXSQhomyTZ3Fex1swlA4wvzjYVkmtZqq5XcaKf2uj4OaY1ijJ3XZSwwDZGCD+Y6D9GhRq9Sxlri1ws5pIcDqINiOteV2RSSyORtt5hERaYEREAFYqTiM6I8Aq6rFScRnRHgEkx4EDU8d/Sd4lY1kqeO/pO8SsadaCvUIiIMCIiANjD5mska+RmW1pvk3tlEZwCdl7X5FYKSkq8WnLnu9RvGdYhkY91jdbuTrK9bj9xz6siSS7KcHToL+RnJ+LqudHVw2GkgzBscMbb8gH8yeslcltbKLpHNnTZWTa+rQiyymwqlJAsB25X6gTrPcBfQAqRuaw6TE6t1TU54mEXGo2ztib+EaT/9lo4lWzYrWNZGCGXIjadDGe093LbOfoFbMcx6moKU0tI8GYNyRk58knjPkcMwdnJtpvbMpqMoqi/M/gpeUs/tXyQWPT/2jiccDD9zG7IFtFm55HDnybDohZA7fsYmLeLFHI0cgjiMf6iV+eitsbXVMzj60UYsNjTlFx/2Af8A6sfo0YZKipldnJhffnlcD/SU7+mq2Sp1ETrR8v8AY97lP4PX87v0RqPmk3mLCp9GSXk8zZso9zj1rf3Kfwav5z+iNYN0dP8A3TQOtoc4dvLd/St+9rz7GfavTubmNyHDsVE7f8Kb1nAa2vzSDnDhl9SybvcFdBI2vozYEhzy32XHRIPwuvY8p5V63YubPhVJO5w3wZIH4iQWvb1tyvyrPuI3UQPpxSVjwCAWNy+K9h0NLtAIvbPbQElZXVNbZP0Hyq4vfNE7geJQYnTFsrGlwsJY/dOpzDpAOkHV9FRce3P1GGyiane7e7+rINIv7Eo0fyPcseJU0uFVgfESWHPGToew6WP5R5FdUwnEYqyAPYA5jxZzXWNjrY8f93St/hZxzizUlaZSykjieO4kKiTfcgMkcBvoHFLhmy26xcWuNo051HK87s9wrocqakaXRaXR6Szlbrc3vHKNFGXZZSjKP0nLaRlGX1BERUECIiACsVJxGdEeAVdVipOIzojwCSY8CBqeO/pO8SsayVPHf0neJWNOtBXqEREGBWr0fbnhVTl0rbwxC7hqc48VvNpJ5htVWY0kgNFySAANZOYAfVdnwveMLpGNnka1x9Z+svedOS0Z3WzDmAUPETcY0WrL2EE3V6IsoAa3NYNaOYADwC4/u93U8Kk3qE/cMP8AqOHtH8I1D682bdZu8dUtdDAwxxOzOJPrOGw2zNB2Z7qmKXh7C79UtR7e2vfTE2aavkja9sbywP45bmJA9nK05PINOtayIuyhy1Nqgr3Rb5kf8WJ0bui+1/AK++iOD1Kp+3IaPoHk/qC5wus+iqC1G93vyuPU1rfEFc3icoPzL+Hzmiv7lR/c9f0nfojW3jtPfA6c+5vbu1lN/rWtuaH904gPxu/RGp2vp8rAmjZTxu7JY7+SlJ0n+pfsViqxp/qc1qcTc+CGA8WIvI5S837s/WVooi7UqHI3U2v7Rk3reS8ujuC1rs+SRrYTnbmuLDNnUluS3ROo5srOYnWEjNo95v4h36OaDRY4RaoapNOp9FUlS2VjXxuDmOF2kawVzj0k7lmRt4VAzJGV980aPWzB4GrPmPPfaq9uX3XzUfqgCSIm5YTaxOksdq5s48V0vDN0NLXxuiDs72lron2DrEZ7e9zi64Lk7GV5aHbfhaxo9TiSLdxrDXU08kL9LDmPvA52u+oIWkvQTqqo4WqOgREWmBWKk4jOiPAKuqxUnEZ0R4BJMeBA1PHf0neJWNZKnjv6TvErGnWgr1CIiDDPRVbontkjID252kgGx2gHNcaQvFTUOkcXyPc950ucSSfqVjRZRVqbXYIiLTAiIgAus+imvD6V0XtRPN+USXcD15Q+i5MrT6NsS3mta0n1ZgWHn0tPWLfmUfEQvWbLWErs0SmAC2FYl/mP/SxTeOVohwaMa5IY42g/jaL9Tco/RQ+Di2GYpySyfpYozd5iGUykgBzRQMc4fie1tr8zR/uULt6fv2Ra9dhXy7lSREXacYREQAQHu0IiANqvxGSbJMzy9zBkhx41tIDnaXWudOfOVqoiEktAbqEREAFYqTiM6I8Aq6rFScRnRHgEkx4EDU8d/Sd4lY1kqeO/pO8SsadaCvUIiIMCIiACIiACIiAC9wyFrmuabOaQQdhBuD1rwiAL9gEuXhWJOtbKke62zKaw271R6ypMjy92k26mgNA+gACsmB4xHHhtZC4/ePcMgbcsBubmyCT9FVVGzjSUvUraOqXoERFYkEREAEREAEREAEREAFYqTiM6I8Aq6rFScRnRHgEkx4EBVOGW/P7R8SseUNoX0TwGL4UfYb5L84BF8KPsN8ly4xcHThXyfO+UNoTKG0L6I4BF8KPsN8k4BF8KPsN8kYxcG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rFSH1GdEeAXZuARfCj7DfJehRx/DZ2R5LH4tPYZeGpuZ1hqqlsbS+Rwa0aSdWpZkXEdZF0u6KlkcGR1MbnE2Aa4E9QUouc+jBtqmu5HAf75V0ZUtYqMqISzk5RqzRxDF4YCBPMyO+jKNr9a90GJRTAmGRrwNJabjrUB6TW/wB3ycjo/wBbR/Nb+4of+Bpv8oIuK5e8zLzv3fI2Y8ep3P3ts7DJe2QDnvzaVtVlbHE3LmkYxujKe4NHNcqGgb/ekp/5SPvkl8gp2oga9pa9oc05iCLg35Eskkxk20YMOxKKdpdBI17QbEtN7EaijcSiMphEjd9AuWXzgWvcjVmXMhJJhNbIxjcuKZv3QJsDfiXcc3quJaeQ32LoW53Cd4jOW7LmkOXNJ7zzp/KNAGwJ52ajnXJ6CQm5ZbrUll+OdbOv1FIqQ43UUd7cKivsyhfq0rercQjiaHyyNY0mwLjYbdPMFQN30BpK2nroxmLgH21ubp7UZI/KrZulrb0wbCbvqS2KIj/1dLvysynflVXZr6WtySm809iTw/EYpml0MjXtBsS03F9l1r1uPU8LsiaojY4anOA0862qGkbFGyOMWaxoa0cgFlRvS+37qn/zHfpWWcVKd02cnGFSzHdbRD/zkPbCmcsWvqtdVmpxiinaymbIyTf/ALuzCLgFriXclrdZCs4CySpsbFtkOd1dHrq4e2PBbGH47TzuyYKiN7tNmuBNtttNlRaJzGY5UOeWtY1riS4gAXZHnJOYae9Z4aEVOKsqKNo3iK2+ytzNc8B1wz3iQWgkZtP1q7KK6VJq1l80OiL8K/VD7qatzICyP/FmcIo+R0mYu/K3Kd+VQSq6Fm6Kpv0FfHM3Khka9oJF2m4uNIWyub7g5TSVtRQyHMSTHfWWi4PO6Mg/lXSE1pC7KiFs53lUIiJBwvwlfq8yRhwLXAEEWIIuCDpBB0hAHNfRxiETKitMkrGZTgW5T2tv60mi5z6R1q80WNRyzuiheyQMYHOex4cAXFwDc2v1SdOxZjhFP8vD/ps8llpaGOO+9RMZfTksa29ttgq2k4ydScIOKoQfpCpHy0MrY2lzgWusBckNcCbDmufoo3cXurpRSRRyTsjfG3JcHnJ0aCCcxBFtCuy0JsFp3uyn00LnayY2E/UkZ1imrl1g4O9eREbnqgVFXUVMdzDvccMbiCA8sL3OLb6QC8C/Op+tq2RML5XhrGi5JNtCysYALAWA0ALHU0rJABIxrwDcBzQ7PovY67E9aVtNjJURQMYwSTEKeWreHB5F6WLZE25zj35Bn+jVMej3dEKmnDHuG/RWa65zub7L+XMLHlB2q2NbbQtaLDomuymwxtcNBDGg59OcC6d2lY3WvQRWdJVXubSIikVIXdhhPCaSWMD17ZUfSZnHXo+pVX9Gzn1AjdKPUpGuji5XSZyedsdm8ziugkLFTUrIwRGxrASSQ0BoJOkkDWdqorSkHEm4VleMwXPPTBIN7p23F8tx6gB/NdDWtPQRPOU+JjnWtdzGuNtlyNGdZZyuSUjbSN6NCHxHFqQRNkfNC4wjfGASsuXNa7M0A5yQSLcqnYpLtBItcA81wtU4NTnTTQ/6TPJbpaLWtmWNrY1JnM6CWN+N1AcWlj2OYbkWddkYI5dBC8UExwmuMUhPBZs7XHUNAcTtbxXcmfYuh/2RT/Lw/wCmzyWaoo45Lb5Gx9tGU0OtfZcZlV2yeVMqUJfhNb51qZGvBFwQQdB/6qqVBFZXFsdSYxSNzOj3skySg5Vg9rgQGC17aXFWtkLWtDWtAaBYAAAAbAFggw2FhDmQxtI0FrGgjVmIClF0KyjU5vu8w59LLBVipfLIHAEv3sH1fWbmja31TZwOZdIwyvZPGySNwLXtBHJcXsdhGxfs9BE85T4mOda13MaTbZcjRnK901KyO4jY1gJuclobc6Lm2vMmlO9FJ6oWMLsm1ozMiIplCCfuvogSDVRgg2OnSPovz7ZUPzcff5Lk1Z/iSdN3iVhXcvCx5OLEy4Ov/bKh+bj7/JPtlQ/Nx9/kuQItwkeQxMuDr/2yofm4+/yT7ZUPzcff5LkCIwkeQxMuDr/2yofm4+/yT7ZUPzcff5LkCIwkeQxMuDr/ANsqH5uPv8k+2VD83H3+S5AiMJHkMTLg6/8AbKh+bj7/ACT7ZUPzcff5LkCIwkeQxMuDr/2yofm4+/yT7ZUPzcff5LkCIwkeQxMuDr/2yofm4+/yT7ZUPzcff5LkCIwkeQxMuDr/ANsqH5uPv8k+2VD83H3+S5AiMJHkMTLg6/8AbKh+bj7/ACT7ZUPzcff5LkCIwkeQxMuDr/2yofm4+/yT7ZUPzcff5LkCIwkeQxMuDr/2yofm4+/yT7ZUPzcff5LkCIwkeQxMuDr/ANsqH5uPv8lnbumpSARUMsdGnyXGVN03Eb0R4JX4WK3NXiZc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5362" name="Picture 2" descr="http://connection.sagepub.com/wp-content/uploads/2013/10/so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800600"/>
            <a:ext cx="2447925" cy="1838325"/>
          </a:xfrm>
          <a:prstGeom prst="rect">
            <a:avLst/>
          </a:prstGeom>
          <a:noFill/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447800" y="228600"/>
            <a:ext cx="6400800" cy="76200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sz="3200" dirty="0">
                <a:solidFill>
                  <a:schemeClr val="tx2"/>
                </a:solidFill>
              </a:rPr>
              <a:t>Inferencijalna statistika</a:t>
            </a: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876800" y="5486400"/>
            <a:ext cx="3886200" cy="53340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sz="3200" noProof="0" dirty="0">
                <a:solidFill>
                  <a:schemeClr val="tx2"/>
                </a:solidFill>
              </a:rPr>
              <a:t>doc. dr.sc. Ivan Balabanić</a:t>
            </a: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hr-HR" dirty="0"/>
              <a:t>Statističko zaključivanje</a:t>
            </a:r>
          </a:p>
        </p:txBody>
      </p:sp>
      <p:sp>
        <p:nvSpPr>
          <p:cNvPr id="1026" name="AutoShape 2" descr="data:image/jpeg;base64,/9j/4AAQSkZJRgABAQAAAQABAAD/2wCEAAkGBxQTEhQUEBAUFhQVFxwaFRgYFRcXHxocFhwXGhwYFRUZHyggGhsmHBcYITEhJSksLi4wFx8zODMsNygtLisBCgoKDg0OGxAQGzckICQsLC8tLC83LCwsLyw3LCwsLDAsLCwtLCwsLS0sLCwsLCwsLCwsLCwsLCwsLCwsLCwsLP/AABEIAPkAygMBIgACEQEDEQH/xAAcAAEAAgMBAQEAAAAAAAAAAAAABQYDBAcCCAH/xABMEAABAwIBBQwHBgMGBAcAAAABAAIDBBEFEiExQVEGExQyYXFykZKhsdEHIkJSU1SBFiNigrLTNcHCFSUzc5OiQ2Th8CREY4PS4vH/xAAZAQADAQEBAAAAAAAAAAAAAAAAAgMBBAX/xAAxEQACAQEHAgUCBgMBAAAAAAAAAQIRAxIUITFBUZHBBGFxgaEiQhMygrHh8DNi8VL/2gAMAwEAAhEDEQA/AIepkOW/1jxjr5SsW+H3j1r1U8d/Sd4lY17SPIZ63w+8etN8PvHrXlFph63w+8etN8PvHrXlEAet8PvHrTfD7x615RAHrfD7x603w+8eteUQB63w+8etN8PvHrXlEAet8PvHrTfD7x61a8AwyN+GV0rh67XDJOzew1wtz5RB5FUksZJtrgaUWknyet8PvHrTfD7x615RMKet8PvHrTfD7x615RAHrfD7x603w+8eteUQB63w+8etN8PvHrXlEAet8PvHrTfD7x615RAHrfD7x61YqR5yGZzxRr5Aq2rFScRnRHgEkx4EDU8d/Sd4lY1kqeO/pO8SsadaCvUIiIMCIiACIiACIiAC/WtuQALk5h9V+KxbgcN3+tiBHqx/eO/Ja3+4t70s5XYtjRjeaRO4HTmPC8SjOlkj2nnayMHvCpFdSGJwa7Wxjxyh7Q4eNvor9RG9Bi5/5ib+lRe7LDr0VBUtH/BZG8/lym+Dh9QueznSbru+xacaxXku5TURF1HOEREAEREAEREAEREAFYqTiM6I8Aq6rFScRnRHgEkx4EDU8d/Sd4lY1kqeO/pO8SsadaCvUIiIMM9BSOlkbGy2U82bc2BOoX0AnQL6yvyspHxPLJWOY8anC3VtHKFia4ggg2IzgjURoIXaMGkhxOjY6eNrzxXjW140lpGdt8xFtRUbW0dnR0yK2dmp5bnFkV53Uej10LXS0ry+NouWO44GvJIzOHUc2tUZPC0jNViJODi6MIiJxQuo+iShAhlm9p7wzmDBfvLu4Lly6n6Ipf8Aw8zdkt+0xo/pXP4r/GX8P/kRHYU6+HYqds0p7mKdFEJsFa11hama4HYYwHA9bfFV/AjfC8SO2R/6WKbjnycCv/yxb2rs/mueeuX/AKX7F4ae3c5KERF6BwhERABeo4y4hrWlzjoABJPMBpVk3Ibj31l3udvcINsq1y46wwaM209+ddMpMKpcPhfI2MNDGkvefWcbaso7dgsM657XxEYOizZezsHJVeSOM4nhclOWtmAa9zcrIvcgHRlAaCbHNpzalpraxSvdPNJNJxnuvbYNTRyAWH0WqrxrTMjKlcgiItMCsVJxGdEeAVdVipOIzojwCSY8CBqeO/pO8SsayVPHf0neJWNOtBXqEREGBWbcLulFHK7fL7zIAH2z5JGh9tekg2/lZVlEsoqSoxoycXVH0VT1DZGtcxwc1wu1wNwQdYK5b6RNye8uNTA37px+8aPYcdY/Ce48+aG3KbqpaN1hd8JPrR3/ANzDqd3HvXYMOr4auHKjIfG4EOB1X0te3Uc+hcDjOwlXY7b0baNNzhlBhkkwdvLctzBcsB9a3vNb7QHJc5xmWmRYkEWI0jZzq2bpMHlwypZNTk72XXids2xv25r845irjUYfTYrS79GxomLSA7Q5rwOI8jjC+3UbhdLt6UlsznVjWq3RzPBMJdUve1nsRPkP5BmH1cWj6q4+iCb1qpu1sbh9MsHxCweimoDKiaGRtnvbmvpvGTlM/wB1/wApTcDHvGI1MJzBscrew9tu6/WltpOSlHyQ1lGjjL1G5o3wnEDte79Ea28RntgEQvxshvVIXeDVo7lD/c9fzu/RGsGOT/3PQt2yOPY30f1BLSs/1dja0j+nuVqTDXCnZP7D5HRjnaGkdd3dlaav2PhsGDU0LgMuUteOS5MjndTg38y2dwG5uEQGrq2NOlzMvitY32yDmzkE3OoBU/GpFyfJP8Gsrq4KIcMlEW/OYWx3Aa52bLJ1MGl2a5uM2bSt/cnudfWTZIuI255X7B7o/EdXWt7FayXFaxrIQcgZowdDGDTI/ZfT1BdTwjDIqOAMaQGMF3vdYXOt7z/3ZLa27jGm7+B7OxUpeSN2kpWxMayNoaxos0DUAubekvdMyW1NA/Ka115XDQS3QwHXY5zygbCsG7Pd0ZsqGkcWxaHSaC/kbra3vPJroySw8O635DW1sqXYhERdpyBERABWKk4jOiPAKuqxUnEZ0R4BJMeBA1PHf0neJWNZKnjv6TvErGnWgr1CIiDAiIgDPQtYZGiUlrCbOcNLQc2VbXbTbkVgfDV4TOHjOx2hwuY5RsOw2+o1XCrC6VuP3UU8tO2kri24GSDIPVe32buOhw0Z9gz3UbZtKtKrdFbJJulaPZlgw3FKbFKd0ZGcj7yM8Zp1OadYvocP+ipGHzy4RWlktzBJpIGZzdUjR7zb5xz7QVtY9uOmpHipw5zi1uewN3MHJ8RltWnn0qQo8VgxaDg9RaOpAuw6i4e1H/NmzrHNFJJtZxevkdDbbzyktPMjt2UPBK2CugzxykPJGgkcYA/jYb9pZ6siPGBIw+pUQueDtDon5+uO608LLnMlwqs9V4N6Zx0NeM4aD7rtR2OI1gKOFad7pHvzPpnyU8l9IBF2X5hvjfyp0np5U9thG9/f33JLcp/B6/nP6I1FVoMtNhsLdLjKO3NkjwKltyv8Hr+k79Eag8ErA2SCR1iKWKR9vxZcpYPq+SPrTrWT4fYV6JeXcm90cRrsTZSx/wCHCBHceyG55Hc/s84C2d3uMGRzMPoxcAta4N1kcWMcjbXPNyFR2F1poqR05N6usvvWstZfPIR+J2cbfV2FTOA0cWGQ8Krc9RIDkM0uF9IH4j7TtWjnm8qb0yS5fI6zrtXXyXBPYDhcOGUxfM9ocQDLJtOpjBpIGgAZyedUbHt0FRiUogp2O3u/qxjS63tSnQB3BZoqWrxiXLeciBpzHPkt2hg9t+0+GYK2VFTR4VA5kZbvuTcNvd73WzF5Ght+YDUl/LKrzm/gZ/Usso/ucxx7DBTSCHLy5Ggb6RxQ458hus2Frnl1WUavc0pe5znm7nEucdpJuT1rwu6KaWZxulcgiItMCIiACsVJxGdEeAVdVipOIzojwCSY8CBqeO/pO8SsayVPHf0neJWNOtBWEWWmpXyOyY2Oe7Y1pceoK1YX6PqiSxmcyFv4iHO7INuspZTjHVmxhKWiKgi67hu4WhiH3h312svfYfRrSB13Sp3GYYb6Gc05/qcVDFQroWw0jleH07JHhskzYm+85rndzQe+yukG4WmmYODYix8mvikHkyAcpvetup3DUHs1+T0pInfyCiqncRAOJitMekWDvDz4LHaqWkqexqsmtY1PcEWJ4ZoaXwjSBeRluQD1o+fN9V4qpqOvOXG4UlXe+c2je7TfLHFdf2sx515ipqqD/AxenIGgcKuPox4LVo4nXOfc1UNJKdckckbH8+VG6zvq0oSq678rL4YN0VNvM3cRndPaCuG9VsX+DMfVEg1Me4Zs5zteM19me8HjFYXlxe3JkfYTtIt97Hm3wDaQTflL+RYX4h6u9+s+IcVkhDiy/wAN4sW8wsDrBWpNMXWLjcgWudNhouddhm5gFaEKEpTqXfcv/CK/pO/RGqdQWLiHm0ZzyEaS1pvkjlJAA5cnYrjuX/hFf0nfojVGY6xBsDbaLj6jWls1nL1Gm6KPoWyCvbG/hlSwPmcBwSnGhjRmY9w1NA4o0k5+UZ3UbcvhONTHLdnbTjjkag5o4jOTNynSq3SYm5ri/KIkdfKltlvF833dyAw21jPsIGZSFBURg5UdLFK8nj1VQw3O0xXaD9cpK4Nf3+0NUkydl3SVtYN6w2ndFCPVBYACANRkzNZzDPyr3RejZ1i+sqQwnOcnPnOt0j8x6vqsRra+UW/tCjhboDWTxMtzFgLh1rX+yBlN58Vp3HaZTKetzgp1u5JpfLKUrqm/hEHj2DMpz93VwzC/sH1hzgXHeohdDpvR7TnjYgHdAMHeXFSlP6PKIcaaR/8A7jB+kJ14iCWbr7COwk3kqHKEXXKv0d0b22iL43bQ/L6w6/dZVTFfR1VR3MJbM3k9V3Zdm6imj4iEt6CysJopyLNVUkkbsmWN7HbHNLT3rCrkQrFScRnRHgFXVYqTiM6I8AkmPAganjv6R8Sp/c9PhoYRWwTOkvpD3ZP5QwtI+t+dQFTx39J3iVjWyjeVDFK66l+p34M82jo6lx2N39x6hIsrqfChpw6sHO2p/wDmueg2zjSFP4Vu0rILBs2W0ezL647XGHWoSsWvyt9S0bVbpdCeczBxpoar6io/cWMyYINNHOPrN+4pfDPSbE4WqIXxnaz1wfpmI71mn9JlKOLFM78rAO91+5RpaVpR9StbOmq6EAavAhpppu1N+4nDMC+Xm7Uv7i3qj0oN9iiv0pAO4NPitH7d1MxtBQwuP+W+U/7SE6hPdPqK5R5XQcMwP5abtTfuJwrA/lpu1L+4thkWKzZ+DQQja6GFtucPyj3KHxJjWZqivje/RkU0DHfTfLMaO/mWpJvV9a9jG2tl0p3JDhOCfLz9qX9xOE4J8vP2pf3FW67DMgAva6LK4jHnLlffQcgBuS3pAcmUo+ogLHZLszhpGw7Dy8mrRpVFZp/c+pNza2XQ6vg8uHmhqTBFIKYE780l9yclt8kl19GToIVc4Tgny8/al/cXrcv/AAiv6Tv0RqjxsuQARnNs5sPqdXOkhZVcs3qPO0yjktC7cJwT5eftS/uJwnBPl5+1L+4qvTYU55LWAukbx4eJJm05AN8r6XPJrW5h8LLlsdUyJ97FlRCBn2ZZD29YamcEvufUVSfC6E3wrA/l5+1L+4nCsD+Xm7Uv7i/d5xKEZQpYJm6nMggeCOTewD3LE3dxLEbT0FMDs3p0R6nXSXW9G37/AMD1S1VPY9mqwL5ebtS/uL84VgXy83al/cUhTekiL26AN6DmnxaFKU3pGozxo5Wc8bT+klK762fU1OD3XQr7Z8E1U1R1y/uLKybCPZpqr6Gf+UisVX6Q6Jrbsc+Q6mtjLT9S+wCqeK+kipkuIGshbt47usjJHZ+qyMZy2fu/4NlKEd10Nueowiw3ynq7XzZTp7X5LyaVHYnUYQYzvMFQH+yQ5w6y9zhb6FVisrZJTlTSve7a5xPVfQsC6I2NNW+pB2tdkFYqTiM6I8Aq6rFScRnRHgE8xYEDU8d/Sd4lY1kqeO/pO8SsadaCvUIiIMCIiANzCsQMD8sRRScksYePpfOPoVcpPSW8RhsNJGx+jjEtGzJYAPHrVBXVdy2FU9DStqawMbK4ZWU4XLcrisYNOVbSBnuTsXPb3FRtVZexvvJOiIWnwPEcQ9armdFDp9f1c34YRbrdb6rFLWU9K4QYVFv9STk7+4B5B1iIaL8oAA5dTFN0FVicnB6RhbEdIvYke9M4aG/hHfmUzNFBg1PdtpKuQWBI6yB7MY7830k21k9doruUSTzXu32IGspHUjmtLjPiU503yt5ytYJ0ynUdWkWGmAxenDCWMOUIiGPfpy5HXLiDsGSWjog6yrHSRupaaSvqCTVVF2099IyxnlOw5NyNgsPaUY/D8kUcDh6z2Pnk/OCWg/kiHaKrGVHX+/8AETkqkxuX/hFf0nfojVRw+Jpu6T/DBDZLC5aJMr1xytLQeXMNatu5X+D1/Sd+iNROA0Ie+KI5uF00rQfxtkkcxx/NExCdHL17A1VR9O5t09AJZOCVLxHVR24NODmeBnax5GcgixY7SNGqxzPq2OfwbGYS2UZm1LczwNALyMz2/iseUa15oqI11GWC4rKLM0aC+O5sy/vNIIGwtHvKYwSrhxWDg9XmqYx6r9DiB7Q5feb9eacnTN7a8rzXkx0q6b/Pk/Mjp9zdbRfe4fO6WI5xvZubbTFna/nF+YL1S+kZxaWVlKyW2a4s3ONTmOBH1HUsENZWYRLvcg3yBxzDPkuG2N3sO2jxzFWmpoqPFYXSQhomyTZ3Fex1swlA4wvzjYVkmtZqq5XcaKf2uj4OaY1ijJ3XZSwwDZGCD+Y6D9GhRq9Sxlri1ws5pIcDqINiOteV2RSSyORtt5hERaYEREAFYqTiM6I8Aq6rFScRnRHgEkx4EDU8d/Sd4lY1kqeO/pO8SsadaCvUIiIMCIiANjD5mska+RmW1pvk3tlEZwCdl7X5FYKSkq8WnLnu9RvGdYhkY91jdbuTrK9bj9xz6siSS7KcHToL+RnJ+LqudHVw2GkgzBscMbb8gH8yeslcltbKLpHNnTZWTa+rQiyymwqlJAsB25X6gTrPcBfQAqRuaw6TE6t1TU54mEXGo2ztib+EaT/9lo4lWzYrWNZGCGXIjadDGe093LbOfoFbMcx6moKU0tI8GYNyRk58knjPkcMwdnJtpvbMpqMoqi/M/gpeUs/tXyQWPT/2jiccDD9zG7IFtFm55HDnybDohZA7fsYmLeLFHI0cgjiMf6iV+eitsbXVMzj60UYsNjTlFx/2Af8A6sfo0YZKipldnJhffnlcD/SU7+mq2Sp1ETrR8v8AY97lP4PX87v0RqPmk3mLCp9GSXk8zZso9zj1rf3Kfwav5z+iNYN0dP8A3TQOtoc4dvLd/St+9rz7GfavTubmNyHDsVE7f8Kb1nAa2vzSDnDhl9SybvcFdBI2vozYEhzy32XHRIPwuvY8p5V63YubPhVJO5w3wZIH4iQWvb1tyvyrPuI3UQPpxSVjwCAWNy+K9h0NLtAIvbPbQElZXVNbZP0Hyq4vfNE7geJQYnTFsrGlwsJY/dOpzDpAOkHV9FRce3P1GGyiane7e7+rINIv7Eo0fyPcseJU0uFVgfESWHPGToew6WP5R5FdUwnEYqyAPYA5jxZzXWNjrY8f93St/hZxzizUlaZSykjieO4kKiTfcgMkcBvoHFLhmy26xcWuNo051HK87s9wrocqakaXRaXR6Szlbrc3vHKNFGXZZSjKP0nLaRlGX1BERUECIiACsVJxGdEeAVdVipOIzojwCSY8CBqeO/pO8SsayVPHf0neJWNOtBXqEREGBWr0fbnhVTl0rbwxC7hqc48VvNpJ5htVWY0kgNFySAANZOYAfVdnwveMLpGNnka1x9Z+svedOS0Z3WzDmAUPETcY0WrL2EE3V6IsoAa3NYNaOYADwC4/u93U8Kk3qE/cMP8AqOHtH8I1D682bdZu8dUtdDAwxxOzOJPrOGw2zNB2Z7qmKXh7C79UtR7e2vfTE2aavkja9sbywP45bmJA9nK05PINOtayIuyhy1Nqgr3Rb5kf8WJ0bui+1/AK++iOD1Kp+3IaPoHk/qC5wus+iqC1G93vyuPU1rfEFc3icoPzL+Hzmiv7lR/c9f0nfojW3jtPfA6c+5vbu1lN/rWtuaH904gPxu/RGp2vp8rAmjZTxu7JY7+SlJ0n+pfsViqxp/qc1qcTc+CGA8WIvI5S837s/WVooi7UqHI3U2v7Rk3reS8ujuC1rs+SRrYTnbmuLDNnUluS3ROo5srOYnWEjNo95v4h36OaDRY4RaoapNOp9FUlS2VjXxuDmOF2kawVzj0k7lmRt4VAzJGV980aPWzB4GrPmPPfaq9uX3XzUfqgCSIm5YTaxOksdq5s48V0vDN0NLXxuiDs72lron2DrEZ7e9zi64Lk7GV5aHbfhaxo9TiSLdxrDXU08kL9LDmPvA52u+oIWkvQTqqo4WqOgREWmBWKk4jOiPAKuqxUnEZ0R4BJMeBA1PHf0neJWNZKnjv6TvErGnWgr1CIiDDPRVbontkjID252kgGx2gHNcaQvFTUOkcXyPc950ucSSfqVjRZRVqbXYIiLTAiIgAus+imvD6V0XtRPN+USXcD15Q+i5MrT6NsS3mta0n1ZgWHn0tPWLfmUfEQvWbLWErs0SmAC2FYl/mP/SxTeOVohwaMa5IY42g/jaL9Tco/RQ+Di2GYpySyfpYozd5iGUykgBzRQMc4fie1tr8zR/uULt6fv2Ra9dhXy7lSREXacYREQAQHu0IiANqvxGSbJMzy9zBkhx41tIDnaXWudOfOVqoiEktAbqEREAFYqTiM6I8Aq6rFScRnRHgEkx4EDU8d/Sd4lY1kqeO/pO8SsadaCvUIiIMCIiACIiACIiAC9wyFrmuabOaQQdhBuD1rwiAL9gEuXhWJOtbKke62zKaw271R6ypMjy92k26mgNA+gACsmB4xHHhtZC4/ePcMgbcsBubmyCT9FVVGzjSUvUraOqXoERFYkEREAEREAEREAEREAFYqTiM6I8Aq6rFScRnRHgEkx4EBVOGW/P7R8SseUNoX0TwGL4UfYb5L84BF8KPsN8ly4xcHThXyfO+UNoTKG0L6I4BF8KPsN8k4BF8KPsN8kYxcG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rFSH1GdEeAXZuARfCj7DfJehRx/DZ2R5LH4tPYZeGpuZ1hqqlsbS+Rwa0aSdWpZkXEdZF0u6KlkcGR1MbnE2Aa4E9QUouc+jBtqmu5HAf75V0ZUtYqMqISzk5RqzRxDF4YCBPMyO+jKNr9a90GJRTAmGRrwNJabjrUB6TW/wB3ycjo/wBbR/Nb+4of+Bpv8oIuK5e8zLzv3fI2Y8ep3P3ts7DJe2QDnvzaVtVlbHE3LmkYxujKe4NHNcqGgb/ekp/5SPvkl8gp2oga9pa9oc05iCLg35Eskkxk20YMOxKKdpdBI17QbEtN7EaijcSiMphEjd9AuWXzgWvcjVmXMhJJhNbIxjcuKZv3QJsDfiXcc3quJaeQ32LoW53Cd4jOW7LmkOXNJ7zzp/KNAGwJ52ajnXJ6CQm5ZbrUll+OdbOv1FIqQ43UUd7cKivsyhfq0rercQjiaHyyNY0mwLjYbdPMFQN30BpK2nroxmLgH21ubp7UZI/KrZulrb0wbCbvqS2KIj/1dLvysynflVXZr6WtySm809iTw/EYpml0MjXtBsS03F9l1r1uPU8LsiaojY4anOA0862qGkbFGyOMWaxoa0cgFlRvS+37qn/zHfpWWcVKd02cnGFSzHdbRD/zkPbCmcsWvqtdVmpxiinaymbIyTf/ALuzCLgFriXclrdZCs4CySpsbFtkOd1dHrq4e2PBbGH47TzuyYKiN7tNmuBNtttNlRaJzGY5UOeWtY1riS4gAXZHnJOYae9Z4aEVOKsqKNo3iK2+ytzNc8B1wz3iQWgkZtP1q7KK6VJq1l80OiL8K/VD7qatzICyP/FmcIo+R0mYu/K3Kd+VQSq6Fm6Kpv0FfHM3Khka9oJF2m4uNIWyub7g5TSVtRQyHMSTHfWWi4PO6Mg/lXSE1pC7KiFs53lUIiJBwvwlfq8yRhwLXAEEWIIuCDpBB0hAHNfRxiETKitMkrGZTgW5T2tv60mi5z6R1q80WNRyzuiheyQMYHOex4cAXFwDc2v1SdOxZjhFP8vD/ps8llpaGOO+9RMZfTksa29ttgq2k4ydScIOKoQfpCpHy0MrY2lzgWusBckNcCbDmufoo3cXurpRSRRyTsjfG3JcHnJ0aCCcxBFtCuy0JsFp3uyn00LnayY2E/UkZ1imrl1g4O9eREbnqgVFXUVMdzDvccMbiCA8sL3OLb6QC8C/Op+tq2RML5XhrGi5JNtCysYALAWA0ALHU0rJABIxrwDcBzQ7PovY67E9aVtNjJURQMYwSTEKeWreHB5F6WLZE25zj35Bn+jVMej3dEKmnDHuG/RWa65zub7L+XMLHlB2q2NbbQtaLDomuymwxtcNBDGg59OcC6d2lY3WvQRWdJVXubSIikVIXdhhPCaSWMD17ZUfSZnHXo+pVX9Gzn1AjdKPUpGuji5XSZyedsdm8ziugkLFTUrIwRGxrASSQ0BoJOkkDWdqorSkHEm4VleMwXPPTBIN7p23F8tx6gB/NdDWtPQRPOU+JjnWtdzGuNtlyNGdZZyuSUjbSN6NCHxHFqQRNkfNC4wjfGASsuXNa7M0A5yQSLcqnYpLtBItcA81wtU4NTnTTQ/6TPJbpaLWtmWNrY1JnM6CWN+N1AcWlj2OYbkWddkYI5dBC8UExwmuMUhPBZs7XHUNAcTtbxXcmfYuh/2RT/Lw/wCmzyWaoo45Lb5Gx9tGU0OtfZcZlV2yeVMqUJfhNb51qZGvBFwQQdB/6qqVBFZXFsdSYxSNzOj3skySg5Vg9rgQGC17aXFWtkLWtDWtAaBYAAAAbAFggw2FhDmQxtI0FrGgjVmIClF0KyjU5vu8w59LLBVipfLIHAEv3sH1fWbmja31TZwOZdIwyvZPGySNwLXtBHJcXsdhGxfs9BE85T4mOda13MaTbZcjRnK901KyO4jY1gJuclobc6Lm2vMmlO9FJ6oWMLsm1ozMiIplCCfuvogSDVRgg2OnSPovz7ZUPzcff5Lk1Z/iSdN3iVhXcvCx5OLEy4Ov/bKh+bj7/JPtlQ/Nx9/kuQItwkeQxMuDr/2yofm4+/yT7ZUPzcff5LkCIwkeQxMuDr/2yofm4+/yT7ZUPzcff5LkCIwkeQxMuDr/ANsqH5uPv8k+2VD83H3+S5AiMJHkMTLg6/8AbKh+bj7/ACT7ZUPzcff5LkCIwkeQxMuDr/2yofm4+/yT7ZUPzcff5LkCIwkeQxMuDr/2yofm4+/yT7ZUPzcff5LkCIwkeQxMuDr/ANsqH5uPv8k+2VD83H3+S5AiMJHkMTLg6/8AbKh+bj7/ACT7ZUPzcff5LkCIwkeQxMuDr/2yofm4+/yT7ZUPzcff5LkCIwkeQxMuDr/2yofm4+/yT7ZUPzcff5LkCIwkeQxMuDr/ANsqH5uPv8lnbumpSARUMsdGnyXGVN03Eb0R4JX4WK3NXiZc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TextBox 7"/>
          <p:cNvSpPr txBox="1"/>
          <p:nvPr/>
        </p:nvSpPr>
        <p:spPr>
          <a:xfrm>
            <a:off x="336278" y="1066800"/>
            <a:ext cx="80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Statističko zaključivanje =&gt; poopćavanja (generalizacije) rezultata dobivenih istraživanjem uzorka na populaciju.</a:t>
            </a:r>
          </a:p>
          <a:p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Pri tom zaključivanju uvijek se izlažemo određenoj pogrešci (manjoj ili većoj)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Statistička analiza nam omogućuje da procijenimo veličinu pogreške i da poduzmemo korake kako bi istu smanjili ukoliko je neprihvatljivo velika.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1266" name="Picture 2" descr="http://howmed.net/wp-content/uploads/2013/08/Statistical-infer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733800"/>
            <a:ext cx="3609975" cy="27058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7037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hr-HR" dirty="0"/>
              <a:t>Statističko zaključivanje</a:t>
            </a:r>
          </a:p>
        </p:txBody>
      </p:sp>
      <p:sp>
        <p:nvSpPr>
          <p:cNvPr id="1026" name="AutoShape 2" descr="data:image/jpeg;base64,/9j/4AAQSkZJRgABAQAAAQABAAD/2wCEAAkGBxQTEhQUEBAUFhQVFxwaFRgYFRcXHxocFhwXGhwYFRUZHyggGhsmHBcYITEhJSksLi4wFx8zODMsNygtLisBCgoKDg0OGxAQGzckICQsLC8tLC83LCwsLyw3LCwsLDAsLCwtLCwsLS0sLCwsLCwsLCwsLCwsLCwsLCwsLCwsLP/AABEIAPkAygMBIgACEQEDEQH/xAAcAAEAAgMBAQEAAAAAAAAAAAAABQYDBAcCCAH/xABMEAABAwIBBQwHBgMGBAcAAAABAAIDBBEFEiExQVEGExQyYXFykZKhsdEHIkJSU1SBFiNigrLTNcHCFSUzc5OiQ2Th8CREY4PS4vH/xAAZAQADAQEBAAAAAAAAAAAAAAAAAgMBBAX/xAAxEQACAQEHAgUCBgMBAAAAAAAAAQIRAxIUITFBUZHBBGFxgaEiQhMygrHh8DNi8VL/2gAMAwEAAhEDEQA/AIepkOW/1jxjr5SsW+H3j1r1U8d/Sd4lY17SPIZ63w+8etN8PvHrXlFph63w+8etN8PvHrXlEAet8PvHrTfD7x615RAHrfD7x603w+8eteUQB63w+8etN8PvHrXlEAet8PvHrTfD7x61a8AwyN+GV0rh67XDJOzew1wtz5RB5FUksZJtrgaUWknyet8PvHrTfD7x615RMKet8PvHrTfD7x615RAHrfD7x603w+8eteUQB63w+8etN8PvHrXlEAet8PvHrTfD7x615RAHrfD7x61YqR5yGZzxRr5Aq2rFScRnRHgEkx4EDU8d/Sd4lY1kqeO/pO8SsadaCvUIiIMCIiACIiACIiAC/WtuQALk5h9V+KxbgcN3+tiBHqx/eO/Ja3+4t70s5XYtjRjeaRO4HTmPC8SjOlkj2nnayMHvCpFdSGJwa7Wxjxyh7Q4eNvor9RG9Bi5/5ib+lRe7LDr0VBUtH/BZG8/lym+Dh9QueznSbru+xacaxXku5TURF1HOEREAEREAEREAEREAFYqTiM6I8Aq6rFScRnRHgEkx4EDU8d/Sd4lY1kqeO/pO8SsadaCvUIiIMM9BSOlkbGy2U82bc2BOoX0AnQL6yvyspHxPLJWOY8anC3VtHKFia4ggg2IzgjURoIXaMGkhxOjY6eNrzxXjW140lpGdt8xFtRUbW0dnR0yK2dmp5bnFkV53Uej10LXS0ry+NouWO44GvJIzOHUc2tUZPC0jNViJODi6MIiJxQuo+iShAhlm9p7wzmDBfvLu4Lly6n6Ipf8Aw8zdkt+0xo/pXP4r/GX8P/kRHYU6+HYqds0p7mKdFEJsFa11hama4HYYwHA9bfFV/AjfC8SO2R/6WKbjnycCv/yxb2rs/mueeuX/AKX7F4ae3c5KERF6BwhERABeo4y4hrWlzjoABJPMBpVk3Ibj31l3udvcINsq1y46wwaM209+ddMpMKpcPhfI2MNDGkvefWcbaso7dgsM657XxEYOizZezsHJVeSOM4nhclOWtmAa9zcrIvcgHRlAaCbHNpzalpraxSvdPNJNJxnuvbYNTRyAWH0WqrxrTMjKlcgiItMCsVJxGdEeAVdVipOIzojwCSY8CBqeO/pO8SsayVPHf0neJWNOtBXqEREGBWbcLulFHK7fL7zIAH2z5JGh9tekg2/lZVlEsoqSoxoycXVH0VT1DZGtcxwc1wu1wNwQdYK5b6RNye8uNTA37px+8aPYcdY/Ce48+aG3KbqpaN1hd8JPrR3/ANzDqd3HvXYMOr4auHKjIfG4EOB1X0te3Uc+hcDjOwlXY7b0baNNzhlBhkkwdvLctzBcsB9a3vNb7QHJc5xmWmRYkEWI0jZzq2bpMHlwypZNTk72XXids2xv25r845irjUYfTYrS79GxomLSA7Q5rwOI8jjC+3UbhdLt6UlsznVjWq3RzPBMJdUve1nsRPkP5BmH1cWj6q4+iCb1qpu1sbh9MsHxCweimoDKiaGRtnvbmvpvGTlM/wB1/wApTcDHvGI1MJzBscrew9tu6/WltpOSlHyQ1lGjjL1G5o3wnEDte79Ea28RntgEQvxshvVIXeDVo7lD/c9fzu/RGsGOT/3PQt2yOPY30f1BLSs/1dja0j+nuVqTDXCnZP7D5HRjnaGkdd3dlaav2PhsGDU0LgMuUteOS5MjndTg38y2dwG5uEQGrq2NOlzMvitY32yDmzkE3OoBU/GpFyfJP8Gsrq4KIcMlEW/OYWx3Aa52bLJ1MGl2a5uM2bSt/cnudfWTZIuI255X7B7o/EdXWt7FayXFaxrIQcgZowdDGDTI/ZfT1BdTwjDIqOAMaQGMF3vdYXOt7z/3ZLa27jGm7+B7OxUpeSN2kpWxMayNoaxos0DUAubekvdMyW1NA/Ka115XDQS3QwHXY5zygbCsG7Pd0ZsqGkcWxaHSaC/kbra3vPJroySw8O635DW1sqXYhERdpyBERABWKk4jOiPAKuqxUnEZ0R4BJMeBA1PHf0neJWNZKnjv6TvErGnWgr1CIiDAiIgDPQtYZGiUlrCbOcNLQc2VbXbTbkVgfDV4TOHjOx2hwuY5RsOw2+o1XCrC6VuP3UU8tO2kri24GSDIPVe32buOhw0Z9gz3UbZtKtKrdFbJJulaPZlgw3FKbFKd0ZGcj7yM8Zp1OadYvocP+ipGHzy4RWlktzBJpIGZzdUjR7zb5xz7QVtY9uOmpHipw5zi1uewN3MHJ8RltWnn0qQo8VgxaDg9RaOpAuw6i4e1H/NmzrHNFJJtZxevkdDbbzyktPMjt2UPBK2CugzxykPJGgkcYA/jYb9pZ6siPGBIw+pUQueDtDon5+uO608LLnMlwqs9V4N6Zx0NeM4aD7rtR2OI1gKOFad7pHvzPpnyU8l9IBF2X5hvjfyp0np5U9thG9/f33JLcp/B6/nP6I1FVoMtNhsLdLjKO3NkjwKltyv8Hr+k79Eag8ErA2SCR1iKWKR9vxZcpYPq+SPrTrWT4fYV6JeXcm90cRrsTZSx/wCHCBHceyG55Hc/s84C2d3uMGRzMPoxcAta4N1kcWMcjbXPNyFR2F1poqR05N6usvvWstZfPIR+J2cbfV2FTOA0cWGQ8Krc9RIDkM0uF9IH4j7TtWjnm8qb0yS5fI6zrtXXyXBPYDhcOGUxfM9ocQDLJtOpjBpIGgAZyedUbHt0FRiUogp2O3u/qxjS63tSnQB3BZoqWrxiXLeciBpzHPkt2hg9t+0+GYK2VFTR4VA5kZbvuTcNvd73WzF5Ght+YDUl/LKrzm/gZ/Usso/ucxx7DBTSCHLy5Ggb6RxQ458hus2Frnl1WUavc0pe5znm7nEucdpJuT1rwu6KaWZxulcgiItMCIiACsVJxGdEeAVdVipOIzojwCSY8CBqeO/pO8SsayVPHf0neJWNOtBWEWWmpXyOyY2Oe7Y1pceoK1YX6PqiSxmcyFv4iHO7INuspZTjHVmxhKWiKgi67hu4WhiH3h312svfYfRrSB13Sp3GYYb6Gc05/qcVDFQroWw0jleH07JHhskzYm+85rndzQe+yukG4WmmYODYix8mvikHkyAcpvetup3DUHs1+T0pInfyCiqncRAOJitMekWDvDz4LHaqWkqexqsmtY1PcEWJ4ZoaXwjSBeRluQD1o+fN9V4qpqOvOXG4UlXe+c2je7TfLHFdf2sx515ipqqD/AxenIGgcKuPox4LVo4nXOfc1UNJKdckckbH8+VG6zvq0oSq678rL4YN0VNvM3cRndPaCuG9VsX+DMfVEg1Me4Zs5zteM19me8HjFYXlxe3JkfYTtIt97Hm3wDaQTflL+RYX4h6u9+s+IcVkhDiy/wAN4sW8wsDrBWpNMXWLjcgWudNhouddhm5gFaEKEpTqXfcv/CK/pO/RGqdQWLiHm0ZzyEaS1pvkjlJAA5cnYrjuX/hFf0nfojVGY6xBsDbaLj6jWls1nL1Gm6KPoWyCvbG/hlSwPmcBwSnGhjRmY9w1NA4o0k5+UZ3UbcvhONTHLdnbTjjkag5o4jOTNynSq3SYm5ri/KIkdfKltlvF833dyAw21jPsIGZSFBURg5UdLFK8nj1VQw3O0xXaD9cpK4Nf3+0NUkydl3SVtYN6w2ndFCPVBYACANRkzNZzDPyr3RejZ1i+sqQwnOcnPnOt0j8x6vqsRra+UW/tCjhboDWTxMtzFgLh1rX+yBlN58Vp3HaZTKetzgp1u5JpfLKUrqm/hEHj2DMpz93VwzC/sH1hzgXHeohdDpvR7TnjYgHdAMHeXFSlP6PKIcaaR/8A7jB+kJ14iCWbr7COwk3kqHKEXXKv0d0b22iL43bQ/L6w6/dZVTFfR1VR3MJbM3k9V3Zdm6imj4iEt6CysJopyLNVUkkbsmWN7HbHNLT3rCrkQrFScRnRHgFXVYqTiM6I8AkmPAganjv6R8Sp/c9PhoYRWwTOkvpD3ZP5QwtI+t+dQFTx39J3iVjWyjeVDFK66l+p34M82jo6lx2N39x6hIsrqfChpw6sHO2p/wDmueg2zjSFP4Vu0rILBs2W0ezL647XGHWoSsWvyt9S0bVbpdCeczBxpoar6io/cWMyYINNHOPrN+4pfDPSbE4WqIXxnaz1wfpmI71mn9JlKOLFM78rAO91+5RpaVpR9StbOmq6EAavAhpppu1N+4nDMC+Xm7Uv7i3qj0oN9iiv0pAO4NPitH7d1MxtBQwuP+W+U/7SE6hPdPqK5R5XQcMwP5abtTfuJwrA/lpu1L+4thkWKzZ+DQQja6GFtucPyj3KHxJjWZqivje/RkU0DHfTfLMaO/mWpJvV9a9jG2tl0p3JDhOCfLz9qX9xOE4J8vP2pf3FW67DMgAva6LK4jHnLlffQcgBuS3pAcmUo+ogLHZLszhpGw7Dy8mrRpVFZp/c+pNza2XQ6vg8uHmhqTBFIKYE780l9yclt8kl19GToIVc4Tgny8/al/cXrcv/AAiv6Tv0RqjxsuQARnNs5sPqdXOkhZVcs3qPO0yjktC7cJwT5eftS/uJwnBPl5+1L+4qvTYU55LWAukbx4eJJm05AN8r6XPJrW5h8LLlsdUyJ97FlRCBn2ZZD29YamcEvufUVSfC6E3wrA/l5+1L+4nCsD+Xm7Uv7i/d5xKEZQpYJm6nMggeCOTewD3LE3dxLEbT0FMDs3p0R6nXSXW9G37/AMD1S1VPY9mqwL5ebtS/uL84VgXy83al/cUhTekiL26AN6DmnxaFKU3pGozxo5Wc8bT+klK762fU1OD3XQr7Z8E1U1R1y/uLKybCPZpqr6Gf+UisVX6Q6Jrbsc+Q6mtjLT9S+wCqeK+kipkuIGshbt47usjJHZ+qyMZy2fu/4NlKEd10Nueowiw3ynq7XzZTp7X5LyaVHYnUYQYzvMFQH+yQ5w6y9zhb6FVisrZJTlTSve7a5xPVfQsC6I2NNW+pB2tdkFYqTiM6I8Aq6rFScRnRHgE8xYEDU8d/Sd4lY1kqeO/pO8SsadaCvUIiIMCIiANzCsQMD8sRRScksYePpfOPoVcpPSW8RhsNJGx+jjEtGzJYAPHrVBXVdy2FU9DStqawMbK4ZWU4XLcrisYNOVbSBnuTsXPb3FRtVZexvvJOiIWnwPEcQ9armdFDp9f1c34YRbrdb6rFLWU9K4QYVFv9STk7+4B5B1iIaL8oAA5dTFN0FVicnB6RhbEdIvYke9M4aG/hHfmUzNFBg1PdtpKuQWBI6yB7MY7830k21k9doruUSTzXu32IGspHUjmtLjPiU503yt5ytYJ0ynUdWkWGmAxenDCWMOUIiGPfpy5HXLiDsGSWjog6yrHSRupaaSvqCTVVF2099IyxnlOw5NyNgsPaUY/D8kUcDh6z2Pnk/OCWg/kiHaKrGVHX+/8AETkqkxuX/hFf0nfojVRw+Jpu6T/DBDZLC5aJMr1xytLQeXMNatu5X+D1/Sd+iNROA0Ie+KI5uF00rQfxtkkcxx/NExCdHL17A1VR9O5t09AJZOCVLxHVR24NODmeBnax5GcgixY7SNGqxzPq2OfwbGYS2UZm1LczwNALyMz2/iseUa15oqI11GWC4rKLM0aC+O5sy/vNIIGwtHvKYwSrhxWDg9XmqYx6r9DiB7Q5feb9eacnTN7a8rzXkx0q6b/Pk/Mjp9zdbRfe4fO6WI5xvZubbTFna/nF+YL1S+kZxaWVlKyW2a4s3ONTmOBH1HUsENZWYRLvcg3yBxzDPkuG2N3sO2jxzFWmpoqPFYXSQhomyTZ3Fex1swlA4wvzjYVkmtZqq5XcaKf2uj4OaY1ijJ3XZSwwDZGCD+Y6D9GhRq9Sxlri1ws5pIcDqINiOteV2RSSyORtt5hERaYEREAFYqTiM6I8Aq6rFScRnRHgEkx4EDU8d/Sd4lY1kqeO/pO8SsadaCvUIiIMCIiANjD5mska+RmW1pvk3tlEZwCdl7X5FYKSkq8WnLnu9RvGdYhkY91jdbuTrK9bj9xz6siSS7KcHToL+RnJ+LqudHVw2GkgzBscMbb8gH8yeslcltbKLpHNnTZWTa+rQiyymwqlJAsB25X6gTrPcBfQAqRuaw6TE6t1TU54mEXGo2ztib+EaT/9lo4lWzYrWNZGCGXIjadDGe093LbOfoFbMcx6moKU0tI8GYNyRk58knjPkcMwdnJtpvbMpqMoqi/M/gpeUs/tXyQWPT/2jiccDD9zG7IFtFm55HDnybDohZA7fsYmLeLFHI0cgjiMf6iV+eitsbXVMzj60UYsNjTlFx/2Af8A6sfo0YZKipldnJhffnlcD/SU7+mq2Sp1ETrR8v8AY97lP4PX87v0RqPmk3mLCp9GSXk8zZso9zj1rf3Kfwav5z+iNYN0dP8A3TQOtoc4dvLd/St+9rz7GfavTubmNyHDsVE7f8Kb1nAa2vzSDnDhl9SybvcFdBI2vozYEhzy32XHRIPwuvY8p5V63YubPhVJO5w3wZIH4iQWvb1tyvyrPuI3UQPpxSVjwCAWNy+K9h0NLtAIvbPbQElZXVNbZP0Hyq4vfNE7geJQYnTFsrGlwsJY/dOpzDpAOkHV9FRce3P1GGyiane7e7+rINIv7Eo0fyPcseJU0uFVgfESWHPGToew6WP5R5FdUwnEYqyAPYA5jxZzXWNjrY8f93St/hZxzizUlaZSykjieO4kKiTfcgMkcBvoHFLhmy26xcWuNo051HK87s9wrocqakaXRaXR6Szlbrc3vHKNFGXZZSjKP0nLaRlGX1BERUECIiACsVJxGdEeAVdVipOIzojwCSY8CBqeO/pO8SsayVPHf0neJWNOtBXqEREGBWr0fbnhVTl0rbwxC7hqc48VvNpJ5htVWY0kgNFySAANZOYAfVdnwveMLpGNnka1x9Z+svedOS0Z3WzDmAUPETcY0WrL2EE3V6IsoAa3NYNaOYADwC4/u93U8Kk3qE/cMP8AqOHtH8I1D682bdZu8dUtdDAwxxOzOJPrOGw2zNB2Z7qmKXh7C79UtR7e2vfTE2aavkja9sbywP45bmJA9nK05PINOtayIuyhy1Nqgr3Rb5kf8WJ0bui+1/AK++iOD1Kp+3IaPoHk/qC5wus+iqC1G93vyuPU1rfEFc3icoPzL+Hzmiv7lR/c9f0nfojW3jtPfA6c+5vbu1lN/rWtuaH904gPxu/RGp2vp8rAmjZTxu7JY7+SlJ0n+pfsViqxp/qc1qcTc+CGA8WIvI5S837s/WVooi7UqHI3U2v7Rk3reS8ujuC1rs+SRrYTnbmuLDNnUluS3ROo5srOYnWEjNo95v4h36OaDRY4RaoapNOp9FUlS2VjXxuDmOF2kawVzj0k7lmRt4VAzJGV980aPWzB4GrPmPPfaq9uX3XzUfqgCSIm5YTaxOksdq5s48V0vDN0NLXxuiDs72lron2DrEZ7e9zi64Lk7GV5aHbfhaxo9TiSLdxrDXU08kL9LDmPvA52u+oIWkvQTqqo4WqOgREWmBWKk4jOiPAKuqxUnEZ0R4BJMeBA1PHf0neJWNZKnjv6TvErGnWgr1CIiDDPRVbontkjID252kgGx2gHNcaQvFTUOkcXyPc950ucSSfqVjRZRVqbXYIiLTAiIgAus+imvD6V0XtRPN+USXcD15Q+i5MrT6NsS3mta0n1ZgWHn0tPWLfmUfEQvWbLWErs0SmAC2FYl/mP/SxTeOVohwaMa5IY42g/jaL9Tco/RQ+Di2GYpySyfpYozd5iGUykgBzRQMc4fie1tr8zR/uULt6fv2Ra9dhXy7lSREXacYREQAQHu0IiANqvxGSbJMzy9zBkhx41tIDnaXWudOfOVqoiEktAbqEREAFYqTiM6I8Aq6rFScRnRHgEkx4EDU8d/Sd4lY1kqeO/pO8SsadaCvUIiIMCIiACIiACIiAC9wyFrmuabOaQQdhBuD1rwiAL9gEuXhWJOtbKke62zKaw271R6ypMjy92k26mgNA+gACsmB4xHHhtZC4/ePcMgbcsBubmyCT9FVVGzjSUvUraOqXoERFYkEREAEREAEREAEREAFYqTiM6I8Aq6rFScRnRHgEkx4EBVOGW/P7R8SseUNoX0TwGL4UfYb5L84BF8KPsN8ly4xcHThXyfO+UNoTKG0L6I4BF8KPsN8k4BF8KPsN8kYxcG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rFSH1GdEeAXZuARfCj7DfJehRx/DZ2R5LH4tPYZeGpuZ1hqqlsbS+Rwa0aSdWpZkXEdZF0u6KlkcGR1MbnE2Aa4E9QUouc+jBtqmu5HAf75V0ZUtYqMqISzk5RqzRxDF4YCBPMyO+jKNr9a90GJRTAmGRrwNJabjrUB6TW/wB3ycjo/wBbR/Nb+4of+Bpv8oIuK5e8zLzv3fI2Y8ep3P3ts7DJe2QDnvzaVtVlbHE3LmkYxujKe4NHNcqGgb/ekp/5SPvkl8gp2oga9pa9oc05iCLg35Eskkxk20YMOxKKdpdBI17QbEtN7EaijcSiMphEjd9AuWXzgWvcjVmXMhJJhNbIxjcuKZv3QJsDfiXcc3quJaeQ32LoW53Cd4jOW7LmkOXNJ7zzp/KNAGwJ52ajnXJ6CQm5ZbrUll+OdbOv1FIqQ43UUd7cKivsyhfq0rercQjiaHyyNY0mwLjYbdPMFQN30BpK2nroxmLgH21ubp7UZI/KrZulrb0wbCbvqS2KIj/1dLvysynflVXZr6WtySm809iTw/EYpml0MjXtBsS03F9l1r1uPU8LsiaojY4anOA0862qGkbFGyOMWaxoa0cgFlRvS+37qn/zHfpWWcVKd02cnGFSzHdbRD/zkPbCmcsWvqtdVmpxiinaymbIyTf/ALuzCLgFriXclrdZCs4CySpsbFtkOd1dHrq4e2PBbGH47TzuyYKiN7tNmuBNtttNlRaJzGY5UOeWtY1riS4gAXZHnJOYae9Z4aEVOKsqKNo3iK2+ytzNc8B1wz3iQWgkZtP1q7KK6VJq1l80OiL8K/VD7qatzICyP/FmcIo+R0mYu/K3Kd+VQSq6Fm6Kpv0FfHM3Khka9oJF2m4uNIWyub7g5TSVtRQyHMSTHfWWi4PO6Mg/lXSE1pC7KiFs53lUIiJBwvwlfq8yRhwLXAEEWIIuCDpBB0hAHNfRxiETKitMkrGZTgW5T2tv60mi5z6R1q80WNRyzuiheyQMYHOex4cAXFwDc2v1SdOxZjhFP8vD/ps8llpaGOO+9RMZfTksa29ttgq2k4ydScIOKoQfpCpHy0MrY2lzgWusBckNcCbDmufoo3cXurpRSRRyTsjfG3JcHnJ0aCCcxBFtCuy0JsFp3uyn00LnayY2E/UkZ1imrl1g4O9eREbnqgVFXUVMdzDvccMbiCA8sL3OLb6QC8C/Op+tq2RML5XhrGi5JNtCysYALAWA0ALHU0rJABIxrwDcBzQ7PovY67E9aVtNjJURQMYwSTEKeWreHB5F6WLZE25zj35Bn+jVMej3dEKmnDHuG/RWa65zub7L+XMLHlB2q2NbbQtaLDomuymwxtcNBDGg59OcC6d2lY3WvQRWdJVXubSIikVIXdhhPCaSWMD17ZUfSZnHXo+pVX9Gzn1AjdKPUpGuji5XSZyedsdm8ziugkLFTUrIwRGxrASSQ0BoJOkkDWdqorSkHEm4VleMwXPPTBIN7p23F8tx6gB/NdDWtPQRPOU+JjnWtdzGuNtlyNGdZZyuSUjbSN6NCHxHFqQRNkfNC4wjfGASsuXNa7M0A5yQSLcqnYpLtBItcA81wtU4NTnTTQ/6TPJbpaLWtmWNrY1JnM6CWN+N1AcWlj2OYbkWddkYI5dBC8UExwmuMUhPBZs7XHUNAcTtbxXcmfYuh/2RT/Lw/wCmzyWaoo45Lb5Gx9tGU0OtfZcZlV2yeVMqUJfhNb51qZGvBFwQQdB/6qqVBFZXFsdSYxSNzOj3skySg5Vg9rgQGC17aXFWtkLWtDWtAaBYAAAAbAFggw2FhDmQxtI0FrGgjVmIClF0KyjU5vu8w59LLBVipfLIHAEv3sH1fWbmja31TZwOZdIwyvZPGySNwLXtBHJcXsdhGxfs9BE85T4mOda13MaTbZcjRnK901KyO4jY1gJuclobc6Lm2vMmlO9FJ6oWMLsm1ozMiIplCCfuvogSDVRgg2OnSPovz7ZUPzcff5Lk1Z/iSdN3iVhXcvCx5OLEy4Ov/bKh+bj7/JPtlQ/Nx9/kuQItwkeQxMuDr/2yofm4+/yT7ZUPzcff5LkCIwkeQxMuDr/2yofm4+/yT7ZUPzcff5LkCIwkeQxMuDr/ANsqH5uPv8k+2VD83H3+S5AiMJHkMTLg6/8AbKh+bj7/ACT7ZUPzcff5LkCIwkeQxMuDr/2yofm4+/yT7ZUPzcff5LkCIwkeQxMuDr/2yofm4+/yT7ZUPzcff5LkCIwkeQxMuDr/ANsqH5uPv8k+2VD83H3+S5AiMJHkMTLg6/8AbKh+bj7/ACT7ZUPzcff5LkCIwkeQxMuDr/2yofm4+/yT7ZUPzcff5LkCIwkeQxMuDr/2yofm4+/yT7ZUPzcff5LkCIwkeQxMuDr/ANsqH5uPv8lnbumpSARUMsdGnyXGVN03Eb0R4JX4WK3NXiZc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6278" y="1066800"/>
            <a:ext cx="8001000" cy="7423058"/>
          </a:xfrm>
          <a:prstGeom prst="rect">
            <a:avLst/>
          </a:prstGeom>
          <a:blipFill rotWithShape="0">
            <a:blip r:embed="rId2" cstate="print"/>
            <a:stretch>
              <a:fillRect l="-457" t="-411"/>
            </a:stretch>
          </a:blipFill>
        </p:spPr>
        <p:txBody>
          <a:bodyPr/>
          <a:lstStyle/>
          <a:p>
            <a:r>
              <a:rPr lang="hr-HR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39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hr-HR" dirty="0"/>
              <a:t>Statističko zaključivanje</a:t>
            </a:r>
          </a:p>
        </p:txBody>
      </p:sp>
      <p:sp>
        <p:nvSpPr>
          <p:cNvPr id="1026" name="AutoShape 2" descr="data:image/jpeg;base64,/9j/4AAQSkZJRgABAQAAAQABAAD/2wCEAAkGBxQTEhQUEBAUFhQVFxwaFRgYFRcXHxocFhwXGhwYFRUZHyggGhsmHBcYITEhJSksLi4wFx8zODMsNygtLisBCgoKDg0OGxAQGzckICQsLC8tLC83LCwsLyw3LCwsLDAsLCwtLCwsLS0sLCwsLCwsLCwsLCwsLCwsLCwsLCwsLP/AABEIAPkAygMBIgACEQEDEQH/xAAcAAEAAgMBAQEAAAAAAAAAAAAABQYDBAcCCAH/xABMEAABAwIBBQwHBgMGBAcAAAABAAIDBBEFEiExQVEGExQyYXFykZKhsdEHIkJSU1SBFiNigrLTNcHCFSUzc5OiQ2Th8CREY4PS4vH/xAAZAQADAQEBAAAAAAAAAAAAAAAAAgMBBAX/xAAxEQACAQEHAgUCBgMBAAAAAAAAAQIRAxIUITFBUZHBBGFxgaEiQhMygrHh8DNi8VL/2gAMAwEAAhEDEQA/AIepkOW/1jxjr5SsW+H3j1r1U8d/Sd4lY17SPIZ63w+8etN8PvHrXlFph63w+8etN8PvHrXlEAet8PvHrTfD7x615RAHrfD7x603w+8eteUQB63w+8etN8PvHrXlEAet8PvHrTfD7x61a8AwyN+GV0rh67XDJOzew1wtz5RB5FUksZJtrgaUWknyet8PvHrTfD7x615RMKet8PvHrTfD7x615RAHrfD7x603w+8eteUQB63w+8etN8PvHrXlEAet8PvHrTfD7x615RAHrfD7x61YqR5yGZzxRr5Aq2rFScRnRHgEkx4EDU8d/Sd4lY1kqeO/pO8SsadaCvUIiIMCIiACIiACIiAC/WtuQALk5h9V+KxbgcN3+tiBHqx/eO/Ja3+4t70s5XYtjRjeaRO4HTmPC8SjOlkj2nnayMHvCpFdSGJwa7Wxjxyh7Q4eNvor9RG9Bi5/5ib+lRe7LDr0VBUtH/BZG8/lym+Dh9QueznSbru+xacaxXku5TURF1HOEREAEREAEREAEREAFYqTiM6I8Aq6rFScRnRHgEkx4EDU8d/Sd4lY1kqeO/pO8SsadaCvUIiIMM9BSOlkbGy2U82bc2BOoX0AnQL6yvyspHxPLJWOY8anC3VtHKFia4ggg2IzgjURoIXaMGkhxOjY6eNrzxXjW140lpGdt8xFtRUbW0dnR0yK2dmp5bnFkV53Uej10LXS0ry+NouWO44GvJIzOHUc2tUZPC0jNViJODi6MIiJxQuo+iShAhlm9p7wzmDBfvLu4Lly6n6Ipf8Aw8zdkt+0xo/pXP4r/GX8P/kRHYU6+HYqds0p7mKdFEJsFa11hama4HYYwHA9bfFV/AjfC8SO2R/6WKbjnycCv/yxb2rs/mueeuX/AKX7F4ae3c5KERF6BwhERABeo4y4hrWlzjoABJPMBpVk3Ibj31l3udvcINsq1y46wwaM209+ddMpMKpcPhfI2MNDGkvefWcbaso7dgsM657XxEYOizZezsHJVeSOM4nhclOWtmAa9zcrIvcgHRlAaCbHNpzalpraxSvdPNJNJxnuvbYNTRyAWH0WqrxrTMjKlcgiItMCsVJxGdEeAVdVipOIzojwCSY8CBqeO/pO8SsayVPHf0neJWNOtBXqEREGBWbcLulFHK7fL7zIAH2z5JGh9tekg2/lZVlEsoqSoxoycXVH0VT1DZGtcxwc1wu1wNwQdYK5b6RNye8uNTA37px+8aPYcdY/Ce48+aG3KbqpaN1hd8JPrR3/ANzDqd3HvXYMOr4auHKjIfG4EOB1X0te3Uc+hcDjOwlXY7b0baNNzhlBhkkwdvLctzBcsB9a3vNb7QHJc5xmWmRYkEWI0jZzq2bpMHlwypZNTk72XXids2xv25r845irjUYfTYrS79GxomLSA7Q5rwOI8jjC+3UbhdLt6UlsznVjWq3RzPBMJdUve1nsRPkP5BmH1cWj6q4+iCb1qpu1sbh9MsHxCweimoDKiaGRtnvbmvpvGTlM/wB1/wApTcDHvGI1MJzBscrew9tu6/WltpOSlHyQ1lGjjL1G5o3wnEDte79Ea28RntgEQvxshvVIXeDVo7lD/c9fzu/RGsGOT/3PQt2yOPY30f1BLSs/1dja0j+nuVqTDXCnZP7D5HRjnaGkdd3dlaav2PhsGDU0LgMuUteOS5MjndTg38y2dwG5uEQGrq2NOlzMvitY32yDmzkE3OoBU/GpFyfJP8Gsrq4KIcMlEW/OYWx3Aa52bLJ1MGl2a5uM2bSt/cnudfWTZIuI255X7B7o/EdXWt7FayXFaxrIQcgZowdDGDTI/ZfT1BdTwjDIqOAMaQGMF3vdYXOt7z/3ZLa27jGm7+B7OxUpeSN2kpWxMayNoaxos0DUAubekvdMyW1NA/Ka115XDQS3QwHXY5zygbCsG7Pd0ZsqGkcWxaHSaC/kbra3vPJroySw8O635DW1sqXYhERdpyBERABWKk4jOiPAKuqxUnEZ0R4BJMeBA1PHf0neJWNZKnjv6TvErGnWgr1CIiDAiIgDPQtYZGiUlrCbOcNLQc2VbXbTbkVgfDV4TOHjOx2hwuY5RsOw2+o1XCrC6VuP3UU8tO2kri24GSDIPVe32buOhw0Z9gz3UbZtKtKrdFbJJulaPZlgw3FKbFKd0ZGcj7yM8Zp1OadYvocP+ipGHzy4RWlktzBJpIGZzdUjR7zb5xz7QVtY9uOmpHipw5zi1uewN3MHJ8RltWnn0qQo8VgxaDg9RaOpAuw6i4e1H/NmzrHNFJJtZxevkdDbbzyktPMjt2UPBK2CugzxykPJGgkcYA/jYb9pZ6siPGBIw+pUQueDtDon5+uO608LLnMlwqs9V4N6Zx0NeM4aD7rtR2OI1gKOFad7pHvzPpnyU8l9IBF2X5hvjfyp0np5U9thG9/f33JLcp/B6/nP6I1FVoMtNhsLdLjKO3NkjwKltyv8Hr+k79Eag8ErA2SCR1iKWKR9vxZcpYPq+SPrTrWT4fYV6JeXcm90cRrsTZSx/wCHCBHceyG55Hc/s84C2d3uMGRzMPoxcAta4N1kcWMcjbXPNyFR2F1poqR05N6usvvWstZfPIR+J2cbfV2FTOA0cWGQ8Krc9RIDkM0uF9IH4j7TtWjnm8qb0yS5fI6zrtXXyXBPYDhcOGUxfM9ocQDLJtOpjBpIGgAZyedUbHt0FRiUogp2O3u/qxjS63tSnQB3BZoqWrxiXLeciBpzHPkt2hg9t+0+GYK2VFTR4VA5kZbvuTcNvd73WzF5Ght+YDUl/LKrzm/gZ/Usso/ucxx7DBTSCHLy5Ggb6RxQ458hus2Frnl1WUavc0pe5znm7nEucdpJuT1rwu6KaWZxulcgiItMCIiACsVJxGdEeAVdVipOIzojwCSY8CBqeO/pO8SsayVPHf0neJWNOtBWEWWmpXyOyY2Oe7Y1pceoK1YX6PqiSxmcyFv4iHO7INuspZTjHVmxhKWiKgi67hu4WhiH3h312svfYfRrSB13Sp3GYYb6Gc05/qcVDFQroWw0jleH07JHhskzYm+85rndzQe+yukG4WmmYODYix8mvikHkyAcpvetup3DUHs1+T0pInfyCiqncRAOJitMekWDvDz4LHaqWkqexqsmtY1PcEWJ4ZoaXwjSBeRluQD1o+fN9V4qpqOvOXG4UlXe+c2je7TfLHFdf2sx515ipqqD/AxenIGgcKuPox4LVo4nXOfc1UNJKdckckbH8+VG6zvq0oSq678rL4YN0VNvM3cRndPaCuG9VsX+DMfVEg1Me4Zs5zteM19me8HjFYXlxe3JkfYTtIt97Hm3wDaQTflL+RYX4h6u9+s+IcVkhDiy/wAN4sW8wsDrBWpNMXWLjcgWudNhouddhm5gFaEKEpTqXfcv/CK/pO/RGqdQWLiHm0ZzyEaS1pvkjlJAA5cnYrjuX/hFf0nfojVGY6xBsDbaLj6jWls1nL1Gm6KPoWyCvbG/hlSwPmcBwSnGhjRmY9w1NA4o0k5+UZ3UbcvhONTHLdnbTjjkag5o4jOTNynSq3SYm5ri/KIkdfKltlvF833dyAw21jPsIGZSFBURg5UdLFK8nj1VQw3O0xXaD9cpK4Nf3+0NUkydl3SVtYN6w2ndFCPVBYACANRkzNZzDPyr3RejZ1i+sqQwnOcnPnOt0j8x6vqsRra+UW/tCjhboDWTxMtzFgLh1rX+yBlN58Vp3HaZTKetzgp1u5JpfLKUrqm/hEHj2DMpz93VwzC/sH1hzgXHeohdDpvR7TnjYgHdAMHeXFSlP6PKIcaaR/8A7jB+kJ14iCWbr7COwk3kqHKEXXKv0d0b22iL43bQ/L6w6/dZVTFfR1VR3MJbM3k9V3Zdm6imj4iEt6CysJopyLNVUkkbsmWN7HbHNLT3rCrkQrFScRnRHgFXVYqTiM6I8AkmPAganjv6R8Sp/c9PhoYRWwTOkvpD3ZP5QwtI+t+dQFTx39J3iVjWyjeVDFK66l+p34M82jo6lx2N39x6hIsrqfChpw6sHO2p/wDmueg2zjSFP4Vu0rILBs2W0ezL647XGHWoSsWvyt9S0bVbpdCeczBxpoar6io/cWMyYINNHOPrN+4pfDPSbE4WqIXxnaz1wfpmI71mn9JlKOLFM78rAO91+5RpaVpR9StbOmq6EAavAhpppu1N+4nDMC+Xm7Uv7i3qj0oN9iiv0pAO4NPitH7d1MxtBQwuP+W+U/7SE6hPdPqK5R5XQcMwP5abtTfuJwrA/lpu1L+4thkWKzZ+DQQja6GFtucPyj3KHxJjWZqivje/RkU0DHfTfLMaO/mWpJvV9a9jG2tl0p3JDhOCfLz9qX9xOE4J8vP2pf3FW67DMgAva6LK4jHnLlffQcgBuS3pAcmUo+ogLHZLszhpGw7Dy8mrRpVFZp/c+pNza2XQ6vg8uHmhqTBFIKYE780l9yclt8kl19GToIVc4Tgny8/al/cXrcv/AAiv6Tv0RqjxsuQARnNs5sPqdXOkhZVcs3qPO0yjktC7cJwT5eftS/uJwnBPl5+1L+4qvTYU55LWAukbx4eJJm05AN8r6XPJrW5h8LLlsdUyJ97FlRCBn2ZZD29YamcEvufUVSfC6E3wrA/l5+1L+4nCsD+Xm7Uv7i/d5xKEZQpYJm6nMggeCOTewD3LE3dxLEbT0FMDs3p0R6nXSXW9G37/AMD1S1VPY9mqwL5ebtS/uL84VgXy83al/cUhTekiL26AN6DmnxaFKU3pGozxo5Wc8bT+klK762fU1OD3XQr7Z8E1U1R1y/uLKybCPZpqr6Gf+UisVX6Q6Jrbsc+Q6mtjLT9S+wCqeK+kipkuIGshbt47usjJHZ+qyMZy2fu/4NlKEd10Nueowiw3ynq7XzZTp7X5LyaVHYnUYQYzvMFQH+yQ5w6y9zhb6FVisrZJTlTSve7a5xPVfQsC6I2NNW+pB2tdkFYqTiM6I8Aq6rFScRnRHgE8xYEDU8d/Sd4lY1kqeO/pO8SsadaCvUIiIMCIiANzCsQMD8sRRScksYePpfOPoVcpPSW8RhsNJGx+jjEtGzJYAPHrVBXVdy2FU9DStqawMbK4ZWU4XLcrisYNOVbSBnuTsXPb3FRtVZexvvJOiIWnwPEcQ9armdFDp9f1c34YRbrdb6rFLWU9K4QYVFv9STk7+4B5B1iIaL8oAA5dTFN0FVicnB6RhbEdIvYke9M4aG/hHfmUzNFBg1PdtpKuQWBI6yB7MY7830k21k9doruUSTzXu32IGspHUjmtLjPiU503yt5ytYJ0ynUdWkWGmAxenDCWMOUIiGPfpy5HXLiDsGSWjog6yrHSRupaaSvqCTVVF2099IyxnlOw5NyNgsPaUY/D8kUcDh6z2Pnk/OCWg/kiHaKrGVHX+/8AETkqkxuX/hFf0nfojVRw+Jpu6T/DBDZLC5aJMr1xytLQeXMNatu5X+D1/Sd+iNROA0Ie+KI5uF00rQfxtkkcxx/NExCdHL17A1VR9O5t09AJZOCVLxHVR24NODmeBnax5GcgixY7SNGqxzPq2OfwbGYS2UZm1LczwNALyMz2/iseUa15oqI11GWC4rKLM0aC+O5sy/vNIIGwtHvKYwSrhxWDg9XmqYx6r9DiB7Q5feb9eacnTN7a8rzXkx0q6b/Pk/Mjp9zdbRfe4fO6WI5xvZubbTFna/nF+YL1S+kZxaWVlKyW2a4s3ONTmOBH1HUsENZWYRLvcg3yBxzDPkuG2N3sO2jxzFWmpoqPFYXSQhomyTZ3Fex1swlA4wvzjYVkmtZqq5XcaKf2uj4OaY1ijJ3XZSwwDZGCD+Y6D9GhRq9Sxlri1ws5pIcDqINiOteV2RSSyORtt5hERaYEREAFYqTiM6I8Aq6rFScRnRHgEkx4EDU8d/Sd4lY1kqeO/pO8SsadaCvUIiIMCIiANjD5mska+RmW1pvk3tlEZwCdl7X5FYKSkq8WnLnu9RvGdYhkY91jdbuTrK9bj9xz6siSS7KcHToL+RnJ+LqudHVw2GkgzBscMbb8gH8yeslcltbKLpHNnTZWTa+rQiyymwqlJAsB25X6gTrPcBfQAqRuaw6TE6t1TU54mEXGo2ztib+EaT/9lo4lWzYrWNZGCGXIjadDGe093LbOfoFbMcx6moKU0tI8GYNyRk58knjPkcMwdnJtpvbMpqMoqi/M/gpeUs/tXyQWPT/2jiccDD9zG7IFtFm55HDnybDohZA7fsYmLeLFHI0cgjiMf6iV+eitsbXVMzj60UYsNjTlFx/2Af8A6sfo0YZKipldnJhffnlcD/SU7+mq2Sp1ETrR8v8AY97lP4PX87v0RqPmk3mLCp9GSXk8zZso9zj1rf3Kfwav5z+iNYN0dP8A3TQOtoc4dvLd/St+9rz7GfavTubmNyHDsVE7f8Kb1nAa2vzSDnDhl9SybvcFdBI2vozYEhzy32XHRIPwuvY8p5V63YubPhVJO5w3wZIH4iQWvb1tyvyrPuI3UQPpxSVjwCAWNy+K9h0NLtAIvbPbQElZXVNbZP0Hyq4vfNE7geJQYnTFsrGlwsJY/dOpzDpAOkHV9FRce3P1GGyiane7e7+rINIv7Eo0fyPcseJU0uFVgfESWHPGToew6WP5R5FdUwnEYqyAPYA5jxZzXWNjrY8f93St/hZxzizUlaZSykjieO4kKiTfcgMkcBvoHFLhmy26xcWuNo051HK87s9wrocqakaXRaXR6Szlbrc3vHKNFGXZZSjKP0nLaRlGX1BERUECIiACsVJxGdEeAVdVipOIzojwCSY8CBqeO/pO8SsayVPHf0neJWNOtBXqEREGBWr0fbnhVTl0rbwxC7hqc48VvNpJ5htVWY0kgNFySAANZOYAfVdnwveMLpGNnka1x9Z+svedOS0Z3WzDmAUPETcY0WrL2EE3V6IsoAa3NYNaOYADwC4/u93U8Kk3qE/cMP8AqOHtH8I1D682bdZu8dUtdDAwxxOzOJPrOGw2zNB2Z7qmKXh7C79UtR7e2vfTE2aavkja9sbywP45bmJA9nK05PINOtayIuyhy1Nqgr3Rb5kf8WJ0bui+1/AK++iOD1Kp+3IaPoHk/qC5wus+iqC1G93vyuPU1rfEFc3icoPzL+Hzmiv7lR/c9f0nfojW3jtPfA6c+5vbu1lN/rWtuaH904gPxu/RGp2vp8rAmjZTxu7JY7+SlJ0n+pfsViqxp/qc1qcTc+CGA8WIvI5S837s/WVooi7UqHI3U2v7Rk3reS8ujuC1rs+SRrYTnbmuLDNnUluS3ROo5srOYnWEjNo95v4h36OaDRY4RaoapNOp9FUlS2VjXxuDmOF2kawVzj0k7lmRt4VAzJGV980aPWzB4GrPmPPfaq9uX3XzUfqgCSIm5YTaxOksdq5s48V0vDN0NLXxuiDs72lron2DrEZ7e9zi64Lk7GV5aHbfhaxo9TiSLdxrDXU08kL9LDmPvA52u+oIWkvQTqqo4WqOgREWmBWKk4jOiPAKuqxUnEZ0R4BJMeBA1PHf0neJWNZKnjv6TvErGnWgr1CIiDDPRVbontkjID252kgGx2gHNcaQvFTUOkcXyPc950ucSSfqVjRZRVqbXYIiLTAiIgAus+imvD6V0XtRPN+USXcD15Q+i5MrT6NsS3mta0n1ZgWHn0tPWLfmUfEQvWbLWErs0SmAC2FYl/mP/SxTeOVohwaMa5IY42g/jaL9Tco/RQ+Di2GYpySyfpYozd5iGUykgBzRQMc4fie1tr8zR/uULt6fv2Ra9dhXy7lSREXacYREQAQHu0IiANqvxGSbJMzy9zBkhx41tIDnaXWudOfOVqoiEktAbqEREAFYqTiM6I8Aq6rFScRnRHgEkx4EDU8d/Sd4lY1kqeO/pO8SsadaCvUIiIMCIiACIiACIiAC9wyFrmuabOaQQdhBuD1rwiAL9gEuXhWJOtbKke62zKaw271R6ypMjy92k26mgNA+gACsmB4xHHhtZC4/ePcMgbcsBubmyCT9FVVGzjSUvUraOqXoERFYkEREAEREAEREAEREAFYqTiM6I8Aq6rFScRnRHgEkx4EBVOGW/P7R8SseUNoX0TwGL4UfYb5L84BF8KPsN8ly4xcHThXyfO+UNoTKG0L6I4BF8KPsN8k4BF8KPsN8kYxcG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rFSH1GdEeAXZuARfCj7DfJehRx/DZ2R5LH4tPYZeGpuZ1hqqlsbS+Rwa0aSdWpZkXEdZF0u6KlkcGR1MbnE2Aa4E9QUouc+jBtqmu5HAf75V0ZUtYqMqISzk5RqzRxDF4YCBPMyO+jKNr9a90GJRTAmGRrwNJabjrUB6TW/wB3ycjo/wBbR/Nb+4of+Bpv8oIuK5e8zLzv3fI2Y8ep3P3ts7DJe2QDnvzaVtVlbHE3LmkYxujKe4NHNcqGgb/ekp/5SPvkl8gp2oga9pa9oc05iCLg35Eskkxk20YMOxKKdpdBI17QbEtN7EaijcSiMphEjd9AuWXzgWvcjVmXMhJJhNbIxjcuKZv3QJsDfiXcc3quJaeQ32LoW53Cd4jOW7LmkOXNJ7zzp/KNAGwJ52ajnXJ6CQm5ZbrUll+OdbOv1FIqQ43UUd7cKivsyhfq0rercQjiaHyyNY0mwLjYbdPMFQN30BpK2nroxmLgH21ubp7UZI/KrZulrb0wbCbvqS2KIj/1dLvysynflVXZr6WtySm809iTw/EYpml0MjXtBsS03F9l1r1uPU8LsiaojY4anOA0862qGkbFGyOMWaxoa0cgFlRvS+37qn/zHfpWWcVKd02cnGFSzHdbRD/zkPbCmcsWvqtdVmpxiinaymbIyTf/ALuzCLgFriXclrdZCs4CySpsbFtkOd1dHrq4e2PBbGH47TzuyYKiN7tNmuBNtttNlRaJzGY5UOeWtY1riS4gAXZHnJOYae9Z4aEVOKsqKNo3iK2+ytzNc8B1wz3iQWgkZtP1q7KK6VJq1l80OiL8K/VD7qatzICyP/FmcIo+R0mYu/K3Kd+VQSq6Fm6Kpv0FfHM3Khka9oJF2m4uNIWyub7g5TSVtRQyHMSTHfWWi4PO6Mg/lXSE1pC7KiFs53lUIiJBwvwlfq8yRhwLXAEEWIIuCDpBB0hAHNfRxiETKitMkrGZTgW5T2tv60mi5z6R1q80WNRyzuiheyQMYHOex4cAXFwDc2v1SdOxZjhFP8vD/ps8llpaGOO+9RMZfTksa29ttgq2k4ydScIOKoQfpCpHy0MrY2lzgWusBckNcCbDmufoo3cXurpRSRRyTsjfG3JcHnJ0aCCcxBFtCuy0JsFp3uyn00LnayY2E/UkZ1imrl1g4O9eREbnqgVFXUVMdzDvccMbiCA8sL3OLb6QC8C/Op+tq2RML5XhrGi5JNtCysYALAWA0ALHU0rJABIxrwDcBzQ7PovY67E9aVtNjJURQMYwSTEKeWreHB5F6WLZE25zj35Bn+jVMej3dEKmnDHuG/RWa65zub7L+XMLHlB2q2NbbQtaLDomuymwxtcNBDGg59OcC6d2lY3WvQRWdJVXubSIikVIXdhhPCaSWMD17ZUfSZnHXo+pVX9Gzn1AjdKPUpGuji5XSZyedsdm8ziugkLFTUrIwRGxrASSQ0BoJOkkDWdqorSkHEm4VleMwXPPTBIN7p23F8tx6gB/NdDWtPQRPOU+JjnWtdzGuNtlyNGdZZyuSUjbSN6NCHxHFqQRNkfNC4wjfGASsuXNa7M0A5yQSLcqnYpLtBItcA81wtU4NTnTTQ/6TPJbpaLWtmWNrY1JnM6CWN+N1AcWlj2OYbkWddkYI5dBC8UExwmuMUhPBZs7XHUNAcTtbxXcmfYuh/2RT/Lw/wCmzyWaoo45Lb5Gx9tGU0OtfZcZlV2yeVMqUJfhNb51qZGvBFwQQdB/6qqVBFZXFsdSYxSNzOj3skySg5Vg9rgQGC17aXFWtkLWtDWtAaBYAAAAbAFggw2FhDmQxtI0FrGgjVmIClF0KyjU5vu8w59LLBVipfLIHAEv3sH1fWbmja31TZwOZdIwyvZPGySNwLXtBHJcXsdhGxfs9BE85T4mOda13MaTbZcjRnK901KyO4jY1gJuclobc6Lm2vMmlO9FJ6oWMLsm1ozMiIplCCfuvogSDVRgg2OnSPovz7ZUPzcff5Lk1Z/iSdN3iVhXcvCx5OLEy4Ov/bKh+bj7/JPtlQ/Nx9/kuQItwkeQxMuDr/2yofm4+/yT7ZUPzcff5LkCIwkeQxMuDr/2yofm4+/yT7ZUPzcff5LkCIwkeQxMuDr/ANsqH5uPv8k+2VD83H3+S5AiMJHkMTLg6/8AbKh+bj7/ACT7ZUPzcff5LkCIwkeQxMuDr/2yofm4+/yT7ZUPzcff5LkCIwkeQxMuDr/2yofm4+/yT7ZUPzcff5LkCIwkeQxMuDr/ANsqH5uPv8k+2VD83H3+S5AiMJHkMTLg6/8AbKh+bj7/ACT7ZUPzcff5LkCIwkeQxMuDr/2yofm4+/yT7ZUPzcff5LkCIwkeQxMuDr/2yofm4+/yT7ZUPzcff5LkCIwkeQxMuDr/ANsqH5uPv8lnbumpSARUMsdGnyXGVN03Eb0R4JX4WK3NXiZc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6278" y="1066800"/>
                <a:ext cx="8001000" cy="674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/>
                  <a:t>Standardna devijacija </a:t>
                </a:r>
                <a:r>
                  <a:rPr lang="hr-HR" dirty="0" err="1"/>
                  <a:t>sampling</a:t>
                </a:r>
                <a:r>
                  <a:rPr lang="hr-HR" dirty="0"/>
                  <a:t> distribucija proporcija – standardna pogreška proporcije</a:t>
                </a:r>
              </a:p>
              <a:p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i="1" dirty="0" smtClean="0">
                        <a:latin typeface="Cambria Math" panose="02040503050406030204" pitchFamily="18" charset="0"/>
                      </a:rPr>
                      <m:t>𝑆𝐷</m:t>
                    </m:r>
                    <m:r>
                      <a:rPr lang="hr-HR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hr-HR" i="1" dirty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r-H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hr-HR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b="0" i="1" dirty="0" smtClean="0">
                                <a:latin typeface="Cambria Math" panose="02040503050406030204" pitchFamily="18" charset="0"/>
                              </a:rPr>
                              <m:t>𝑝𝑥𝑞</m:t>
                            </m:r>
                          </m:num>
                          <m:den>
                            <m:r>
                              <a:rPr lang="hr-H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rad>
                    <m:r>
                      <a:rPr lang="hr-H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∗100 ∗</m:t>
                    </m:r>
                    <m:r>
                      <m:rPr>
                        <m:sty m:val="p"/>
                      </m:rPr>
                      <a:rPr lang="hr-H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grani</m:t>
                    </m:r>
                    <m:r>
                      <a:rPr lang="hr-H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hr-H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na</m:t>
                    </m:r>
                    <m:r>
                      <a:rPr lang="hr-H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r-H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vrijednost</m:t>
                    </m:r>
                    <m:r>
                      <a:rPr lang="hr-H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dirty="0">
                    <a:latin typeface="+mj-lt"/>
                  </a:rPr>
                  <a:t>željene razine pouzdanosti (npr. 1,96 za 95 %)</a:t>
                </a:r>
              </a:p>
              <a:p>
                <a:endParaRPr lang="hr-HR" dirty="0">
                  <a:latin typeface="+mj-lt"/>
                </a:endParaRPr>
              </a:p>
              <a:p>
                <a:endParaRPr lang="hr-HR" dirty="0">
                  <a:latin typeface="+mj-lt"/>
                </a:endParaRPr>
              </a:p>
              <a:p>
                <a:r>
                  <a:rPr lang="hr-HR" dirty="0">
                    <a:latin typeface="+mj-lt"/>
                  </a:rPr>
                  <a:t>Zadatak:</a:t>
                </a:r>
              </a:p>
              <a:p>
                <a:endParaRPr lang="hr-HR" dirty="0">
                  <a:latin typeface="+mj-lt"/>
                </a:endParaRPr>
              </a:p>
              <a:p>
                <a:r>
                  <a:rPr lang="hr-HR" dirty="0">
                    <a:latin typeface="+mj-lt"/>
                  </a:rPr>
                  <a:t>Na izlaznoj anketni koristili smo jednostavni slučajni uzorak od 1000 ispitanika kako bi saznali za koga su glasači glasovali na izborima za predsjednika RH. Za kandidata AB je glasovala 40 % birača, a za kandidata BC 60 %. Izračunajte standardu pogrešku uzorka i uz 5 % rizika odredite u kojem intervalu se vjerojatno nalaze parametri populacije? Kod koje proporcije je standardna pogreška najveća?</a:t>
                </a:r>
              </a:p>
              <a:p>
                <a:endParaRPr lang="hr-HR" dirty="0">
                  <a:latin typeface="+mj-lt"/>
                </a:endParaRPr>
              </a:p>
              <a:p>
                <a:endParaRPr lang="hr-HR" dirty="0">
                  <a:latin typeface="+mj-lt"/>
                </a:endParaRPr>
              </a:p>
              <a:p>
                <a:endParaRPr lang="hr-HR" dirty="0">
                  <a:latin typeface="+mj-lt"/>
                </a:endParaRPr>
              </a:p>
              <a:p>
                <a:endParaRPr lang="hr-HR" dirty="0"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hr-HR" dirty="0">
                  <a:solidFill>
                    <a:schemeClr val="tx2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hr-HR" dirty="0">
                  <a:solidFill>
                    <a:schemeClr val="tx2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hr-HR" dirty="0">
                  <a:solidFill>
                    <a:schemeClr val="tx2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hr-HR" dirty="0">
                  <a:solidFill>
                    <a:schemeClr val="tx2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hr-HR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78" y="1066800"/>
                <a:ext cx="8001000" cy="6749989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609" t="-452" r="-45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51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tx2"/>
                </a:solidFill>
              </a:rPr>
              <a:t>Statističko zaključivanje</a:t>
            </a:r>
          </a:p>
        </p:txBody>
      </p:sp>
      <p:sp>
        <p:nvSpPr>
          <p:cNvPr id="1026" name="AutoShape 2" descr="data:image/jpeg;base64,/9j/4AAQSkZJRgABAQAAAQABAAD/2wCEAAkGBxQTEhQUEBAUFhQVFxwaFRgYFRcXHxocFhwXGhwYFRUZHyggGhsmHBcYITEhJSksLi4wFx8zODMsNygtLisBCgoKDg0OGxAQGzckICQsLC8tLC83LCwsLyw3LCwsLDAsLCwtLCwsLS0sLCwsLCwsLCwsLCwsLCwsLCwsLCwsLP/AABEIAPkAygMBIgACEQEDEQH/xAAcAAEAAgMBAQEAAAAAAAAAAAAABQYDBAcCCAH/xABMEAABAwIBBQwHBgMGBAcAAAABAAIDBBEFEiExQVEGExQyYXFykZKhsdEHIkJSU1SBFiNigrLTNcHCFSUzc5OiQ2Th8CREY4PS4vH/xAAZAQADAQEBAAAAAAAAAAAAAAAAAgMBBAX/xAAxEQACAQEHAgUCBgMBAAAAAAAAAQIRAxIUITFBUZHBBGFxgaEiQhMygrHh8DNi8VL/2gAMAwEAAhEDEQA/AIepkOW/1jxjr5SsW+H3j1r1U8d/Sd4lY17SPIZ63w+8etN8PvHrXlFph63w+8etN8PvHrXlEAet8PvHrTfD7x615RAHrfD7x603w+8eteUQB63w+8etN8PvHrXlEAet8PvHrTfD7x61a8AwyN+GV0rh67XDJOzew1wtz5RB5FUksZJtrgaUWknyet8PvHrTfD7x615RMKet8PvHrTfD7x615RAHrfD7x603w+8eteUQB63w+8etN8PvHrXlEAet8PvHrTfD7x615RAHrfD7x61YqR5yGZzxRr5Aq2rFScRnRHgEkx4EDU8d/Sd4lY1kqeO/pO8SsadaCvUIiIMCIiACIiACIiAC/WtuQALk5h9V+KxbgcN3+tiBHqx/eO/Ja3+4t70s5XYtjRjeaRO4HTmPC8SjOlkj2nnayMHvCpFdSGJwa7Wxjxyh7Q4eNvor9RG9Bi5/5ib+lRe7LDr0VBUtH/BZG8/lym+Dh9QueznSbru+xacaxXku5TURF1HOEREAEREAEREAEREAFYqTiM6I8Aq6rFScRnRHgEkx4EDU8d/Sd4lY1kqeO/pO8SsadaCvUIiIMM9BSOlkbGy2U82bc2BOoX0AnQL6yvyspHxPLJWOY8anC3VtHKFia4ggg2IzgjURoIXaMGkhxOjY6eNrzxXjW140lpGdt8xFtRUbW0dnR0yK2dmp5bnFkV53Uej10LXS0ry+NouWO44GvJIzOHUc2tUZPC0jNViJODi6MIiJxQuo+iShAhlm9p7wzmDBfvLu4Lly6n6Ipf8Aw8zdkt+0xo/pXP4r/GX8P/kRHYU6+HYqds0p7mKdFEJsFa11hama4HYYwHA9bfFV/AjfC8SO2R/6WKbjnycCv/yxb2rs/mueeuX/AKX7F4ae3c5KERF6BwhERABeo4y4hrWlzjoABJPMBpVk3Ibj31l3udvcINsq1y46wwaM209+ddMpMKpcPhfI2MNDGkvefWcbaso7dgsM657XxEYOizZezsHJVeSOM4nhclOWtmAa9zcrIvcgHRlAaCbHNpzalpraxSvdPNJNJxnuvbYNTRyAWH0WqrxrTMjKlcgiItMCsVJxGdEeAVdVipOIzojwCSY8CBqeO/pO8SsayVPHf0neJWNOtBXqEREGBWbcLulFHK7fL7zIAH2z5JGh9tekg2/lZVlEsoqSoxoycXVH0VT1DZGtcxwc1wu1wNwQdYK5b6RNye8uNTA37px+8aPYcdY/Ce48+aG3KbqpaN1hd8JPrR3/ANzDqd3HvXYMOr4auHKjIfG4EOB1X0te3Uc+hcDjOwlXY7b0baNNzhlBhkkwdvLctzBcsB9a3vNb7QHJc5xmWmRYkEWI0jZzq2bpMHlwypZNTk72XXids2xv25r845irjUYfTYrS79GxomLSA7Q5rwOI8jjC+3UbhdLt6UlsznVjWq3RzPBMJdUve1nsRPkP5BmH1cWj6q4+iCb1qpu1sbh9MsHxCweimoDKiaGRtnvbmvpvGTlM/wB1/wApTcDHvGI1MJzBscrew9tu6/WltpOSlHyQ1lGjjL1G5o3wnEDte79Ea28RntgEQvxshvVIXeDVo7lD/c9fzu/RGsGOT/3PQt2yOPY30f1BLSs/1dja0j+nuVqTDXCnZP7D5HRjnaGkdd3dlaav2PhsGDU0LgMuUteOS5MjndTg38y2dwG5uEQGrq2NOlzMvitY32yDmzkE3OoBU/GpFyfJP8Gsrq4KIcMlEW/OYWx3Aa52bLJ1MGl2a5uM2bSt/cnudfWTZIuI255X7B7o/EdXWt7FayXFaxrIQcgZowdDGDTI/ZfT1BdTwjDIqOAMaQGMF3vdYXOt7z/3ZLa27jGm7+B7OxUpeSN2kpWxMayNoaxos0DUAubekvdMyW1NA/Ka115XDQS3QwHXY5zygbCsG7Pd0ZsqGkcWxaHSaC/kbra3vPJroySw8O635DW1sqXYhERdpyBERABWKk4jOiPAKuqxUnEZ0R4BJMeBA1PHf0neJWNZKnjv6TvErGnWgr1CIiDAiIgDPQtYZGiUlrCbOcNLQc2VbXbTbkVgfDV4TOHjOx2hwuY5RsOw2+o1XCrC6VuP3UU8tO2kri24GSDIPVe32buOhw0Z9gz3UbZtKtKrdFbJJulaPZlgw3FKbFKd0ZGcj7yM8Zp1OadYvocP+ipGHzy4RWlktzBJpIGZzdUjR7zb5xz7QVtY9uOmpHipw5zi1uewN3MHJ8RltWnn0qQo8VgxaDg9RaOpAuw6i4e1H/NmzrHNFJJtZxevkdDbbzyktPMjt2UPBK2CugzxykPJGgkcYA/jYb9pZ6siPGBIw+pUQueDtDon5+uO608LLnMlwqs9V4N6Zx0NeM4aD7rtR2OI1gKOFad7pHvzPpnyU8l9IBF2X5hvjfyp0np5U9thG9/f33JLcp/B6/nP6I1FVoMtNhsLdLjKO3NkjwKltyv8Hr+k79Eag8ErA2SCR1iKWKR9vxZcpYPq+SPrTrWT4fYV6JeXcm90cRrsTZSx/wCHCBHceyG55Hc/s84C2d3uMGRzMPoxcAta4N1kcWMcjbXPNyFR2F1poqR05N6usvvWstZfPIR+J2cbfV2FTOA0cWGQ8Krc9RIDkM0uF9IH4j7TtWjnm8qb0yS5fI6zrtXXyXBPYDhcOGUxfM9ocQDLJtOpjBpIGgAZyedUbHt0FRiUogp2O3u/qxjS63tSnQB3BZoqWrxiXLeciBpzHPkt2hg9t+0+GYK2VFTR4VA5kZbvuTcNvd73WzF5Ght+YDUl/LKrzm/gZ/Usso/ucxx7DBTSCHLy5Ggb6RxQ458hus2Frnl1WUavc0pe5znm7nEucdpJuT1rwu6KaWZxulcgiItMCIiACsVJxGdEeAVdVipOIzojwCSY8CBqeO/pO8SsayVPHf0neJWNOtBWEWWmpXyOyY2Oe7Y1pceoK1YX6PqiSxmcyFv4iHO7INuspZTjHVmxhKWiKgi67hu4WhiH3h312svfYfRrSB13Sp3GYYb6Gc05/qcVDFQroWw0jleH07JHhskzYm+85rndzQe+yukG4WmmYODYix8mvikHkyAcpvetup3DUHs1+T0pInfyCiqncRAOJitMekWDvDz4LHaqWkqexqsmtY1PcEWJ4ZoaXwjSBeRluQD1o+fN9V4qpqOvOXG4UlXe+c2je7TfLHFdf2sx515ipqqD/AxenIGgcKuPox4LVo4nXOfc1UNJKdckckbH8+VG6zvq0oSq678rL4YN0VNvM3cRndPaCuG9VsX+DMfVEg1Me4Zs5zteM19me8HjFYXlxe3JkfYTtIt97Hm3wDaQTflL+RYX4h6u9+s+IcVkhDiy/wAN4sW8wsDrBWpNMXWLjcgWudNhouddhm5gFaEKEpTqXfcv/CK/pO/RGqdQWLiHm0ZzyEaS1pvkjlJAA5cnYrjuX/hFf0nfojVGY6xBsDbaLj6jWls1nL1Gm6KPoWyCvbG/hlSwPmcBwSnGhjRmY9w1NA4o0k5+UZ3UbcvhONTHLdnbTjjkag5o4jOTNynSq3SYm5ri/KIkdfKltlvF833dyAw21jPsIGZSFBURg5UdLFK8nj1VQw3O0xXaD9cpK4Nf3+0NUkydl3SVtYN6w2ndFCPVBYACANRkzNZzDPyr3RejZ1i+sqQwnOcnPnOt0j8x6vqsRra+UW/tCjhboDWTxMtzFgLh1rX+yBlN58Vp3HaZTKetzgp1u5JpfLKUrqm/hEHj2DMpz93VwzC/sH1hzgXHeohdDpvR7TnjYgHdAMHeXFSlP6PKIcaaR/8A7jB+kJ14iCWbr7COwk3kqHKEXXKv0d0b22iL43bQ/L6w6/dZVTFfR1VR3MJbM3k9V3Zdm6imj4iEt6CysJopyLNVUkkbsmWN7HbHNLT3rCrkQrFScRnRHgFXVYqTiM6I8AkmPAganjv6R8Sp/c9PhoYRWwTOkvpD3ZP5QwtI+t+dQFTx39J3iVjWyjeVDFK66l+p34M82jo6lx2N39x6hIsrqfChpw6sHO2p/wDmueg2zjSFP4Vu0rILBs2W0ezL647XGHWoSsWvyt9S0bVbpdCeczBxpoar6io/cWMyYINNHOPrN+4pfDPSbE4WqIXxnaz1wfpmI71mn9JlKOLFM78rAO91+5RpaVpR9StbOmq6EAavAhpppu1N+4nDMC+Xm7Uv7i3qj0oN9iiv0pAO4NPitH7d1MxtBQwuP+W+U/7SE6hPdPqK5R5XQcMwP5abtTfuJwrA/lpu1L+4thkWKzZ+DQQja6GFtucPyj3KHxJjWZqivje/RkU0DHfTfLMaO/mWpJvV9a9jG2tl0p3JDhOCfLz9qX9xOE4J8vP2pf3FW67DMgAva6LK4jHnLlffQcgBuS3pAcmUo+ogLHZLszhpGw7Dy8mrRpVFZp/c+pNza2XQ6vg8uHmhqTBFIKYE780l9yclt8kl19GToIVc4Tgny8/al/cXrcv/AAiv6Tv0RqjxsuQARnNs5sPqdXOkhZVcs3qPO0yjktC7cJwT5eftS/uJwnBPl5+1L+4qvTYU55LWAukbx4eJJm05AN8r6XPJrW5h8LLlsdUyJ97FlRCBn2ZZD29YamcEvufUVSfC6E3wrA/l5+1L+4nCsD+Xm7Uv7i/d5xKEZQpYJm6nMggeCOTewD3LE3dxLEbT0FMDs3p0R6nXSXW9G37/AMD1S1VPY9mqwL5ebtS/uL84VgXy83al/cUhTekiL26AN6DmnxaFKU3pGozxo5Wc8bT+klK762fU1OD3XQr7Z8E1U1R1y/uLKybCPZpqr6Gf+UisVX6Q6Jrbsc+Q6mtjLT9S+wCqeK+kipkuIGshbt47usjJHZ+qyMZy2fu/4NlKEd10Nueowiw3ynq7XzZTp7X5LyaVHYnUYQYzvMFQH+yQ5w6y9zhb6FVisrZJTlTSve7a5xPVfQsC6I2NNW+pB2tdkFYqTiM6I8Aq6rFScRnRHgE8xYEDU8d/Sd4lY1kqeO/pO8SsadaCvUIiIMCIiANzCsQMD8sRRScksYePpfOPoVcpPSW8RhsNJGx+jjEtGzJYAPHrVBXVdy2FU9DStqawMbK4ZWU4XLcrisYNOVbSBnuTsXPb3FRtVZexvvJOiIWnwPEcQ9armdFDp9f1c34YRbrdb6rFLWU9K4QYVFv9STk7+4B5B1iIaL8oAA5dTFN0FVicnB6RhbEdIvYke9M4aG/hHfmUzNFBg1PdtpKuQWBI6yB7MY7830k21k9doruUSTzXu32IGspHUjmtLjPiU503yt5ytYJ0ynUdWkWGmAxenDCWMOUIiGPfpy5HXLiDsGSWjog6yrHSRupaaSvqCTVVF2099IyxnlOw5NyNgsPaUY/D8kUcDh6z2Pnk/OCWg/kiHaKrGVHX+/8AETkqkxuX/hFf0nfojVRw+Jpu6T/DBDZLC5aJMr1xytLQeXMNatu5X+D1/Sd+iNROA0Ie+KI5uF00rQfxtkkcxx/NExCdHL17A1VR9O5t09AJZOCVLxHVR24NODmeBnax5GcgixY7SNGqxzPq2OfwbGYS2UZm1LczwNALyMz2/iseUa15oqI11GWC4rKLM0aC+O5sy/vNIIGwtHvKYwSrhxWDg9XmqYx6r9DiB7Q5feb9eacnTN7a8rzXkx0q6b/Pk/Mjp9zdbRfe4fO6WI5xvZubbTFna/nF+YL1S+kZxaWVlKyW2a4s3ONTmOBH1HUsENZWYRLvcg3yBxzDPkuG2N3sO2jxzFWmpoqPFYXSQhomyTZ3Fex1swlA4wvzjYVkmtZqq5XcaKf2uj4OaY1ijJ3XZSwwDZGCD+Y6D9GhRq9Sxlri1ws5pIcDqINiOteV2RSSyORtt5hERaYEREAFYqTiM6I8Aq6rFScRnRHgEkx4EDU8d/Sd4lY1kqeO/pO8SsadaCvUIiIMCIiANjD5mska+RmW1pvk3tlEZwCdl7X5FYKSkq8WnLnu9RvGdYhkY91jdbuTrK9bj9xz6siSS7KcHToL+RnJ+LqudHVw2GkgzBscMbb8gH8yeslcltbKLpHNnTZWTa+rQiyymwqlJAsB25X6gTrPcBfQAqRuaw6TE6t1TU54mEXGo2ztib+EaT/9lo4lWzYrWNZGCGXIjadDGe093LbOfoFbMcx6moKU0tI8GYNyRk58knjPkcMwdnJtpvbMpqMoqi/M/gpeUs/tXyQWPT/2jiccDD9zG7IFtFm55HDnybDohZA7fsYmLeLFHI0cgjiMf6iV+eitsbXVMzj60UYsNjTlFx/2Af8A6sfo0YZKipldnJhffnlcD/SU7+mq2Sp1ETrR8v8AY97lP4PX87v0RqPmk3mLCp9GSXk8zZso9zj1rf3Kfwav5z+iNYN0dP8A3TQOtoc4dvLd/St+9rz7GfavTubmNyHDsVE7f8Kb1nAa2vzSDnDhl9SybvcFdBI2vozYEhzy32XHRIPwuvY8p5V63YubPhVJO5w3wZIH4iQWvb1tyvyrPuI3UQPpxSVjwCAWNy+K9h0NLtAIvbPbQElZXVNbZP0Hyq4vfNE7geJQYnTFsrGlwsJY/dOpzDpAOkHV9FRce3P1GGyiane7e7+rINIv7Eo0fyPcseJU0uFVgfESWHPGToew6WP5R5FdUwnEYqyAPYA5jxZzXWNjrY8f93St/hZxzizUlaZSykjieO4kKiTfcgMkcBvoHFLhmy26xcWuNo051HK87s9wrocqakaXRaXR6Szlbrc3vHKNFGXZZSjKP0nLaRlGX1BERUECIiACsVJxGdEeAVdVipOIzojwCSY8CBqeO/pO8SsayVPHf0neJWNOtBXqEREGBWr0fbnhVTl0rbwxC7hqc48VvNpJ5htVWY0kgNFySAANZOYAfVdnwveMLpGNnka1x9Z+svedOS0Z3WzDmAUPETcY0WrL2EE3V6IsoAa3NYNaOYADwC4/u93U8Kk3qE/cMP8AqOHtH8I1D682bdZu8dUtdDAwxxOzOJPrOGw2zNB2Z7qmKXh7C79UtR7e2vfTE2aavkja9sbywP45bmJA9nK05PINOtayIuyhy1Nqgr3Rb5kf8WJ0bui+1/AK++iOD1Kp+3IaPoHk/qC5wus+iqC1G93vyuPU1rfEFc3icoPzL+Hzmiv7lR/c9f0nfojW3jtPfA6c+5vbu1lN/rWtuaH904gPxu/RGp2vp8rAmjZTxu7JY7+SlJ0n+pfsViqxp/qc1qcTc+CGA8WIvI5S837s/WVooi7UqHI3U2v7Rk3reS8ujuC1rs+SRrYTnbmuLDNnUluS3ROo5srOYnWEjNo95v4h36OaDRY4RaoapNOp9FUlS2VjXxuDmOF2kawVzj0k7lmRt4VAzJGV980aPWzB4GrPmPPfaq9uX3XzUfqgCSIm5YTaxOksdq5s48V0vDN0NLXxuiDs72lron2DrEZ7e9zi64Lk7GV5aHbfhaxo9TiSLdxrDXU08kL9LDmPvA52u+oIWkvQTqqo4WqOgREWmBWKk4jOiPAKuqxUnEZ0R4BJMeBA1PHf0neJWNZKnjv6TvErGnWgr1CIiDDPRVbontkjID252kgGx2gHNcaQvFTUOkcXyPc950ucSSfqVjRZRVqbXYIiLTAiIgAus+imvD6V0XtRPN+USXcD15Q+i5MrT6NsS3mta0n1ZgWHn0tPWLfmUfEQvWbLWErs0SmAC2FYl/mP/SxTeOVohwaMa5IY42g/jaL9Tco/RQ+Di2GYpySyfpYozd5iGUykgBzRQMc4fie1tr8zR/uULt6fv2Ra9dhXy7lSREXacYREQAQHu0IiANqvxGSbJMzy9zBkhx41tIDnaXWudOfOVqoiEktAbqEREAFYqTiM6I8Aq6rFScRnRHgEkx4EDU8d/Sd4lY1kqeO/pO8SsadaCvUIiIMCIiACIiACIiAC9wyFrmuabOaQQdhBuD1rwiAL9gEuXhWJOtbKke62zKaw271R6ypMjy92k26mgNA+gACsmB4xHHhtZC4/ePcMgbcsBubmyCT9FVVGzjSUvUraOqXoERFYkEREAEREAEREAEREAFYqTiM6I8Aq6rFScRnRHgEkx4EBVOGW/P7R8SseUNoX0TwGL4UfYb5L84BF8KPsN8ly4xcHThXyfO+UNoTKG0L6I4BF8KPsN8k4BF8KPsN8kYxcG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rFSH1GdEeAXZuARfCj7DfJehRx/DZ2R5LH4tPYZeGpuZ1hqqlsbS+Rwa0aSdWpZkXEdZF0u6KlkcGR1MbnE2Aa4E9QUouc+jBtqmu5HAf75V0ZUtYqMqISzk5RqzRxDF4YCBPMyO+jKNr9a90GJRTAmGRrwNJabjrUB6TW/wB3ycjo/wBbR/Nb+4of+Bpv8oIuK5e8zLzv3fI2Y8ep3P3ts7DJe2QDnvzaVtVlbHE3LmkYxujKe4NHNcqGgb/ekp/5SPvkl8gp2oga9pa9oc05iCLg35Eskkxk20YMOxKKdpdBI17QbEtN7EaijcSiMphEjd9AuWXzgWvcjVmXMhJJhNbIxjcuKZv3QJsDfiXcc3quJaeQ32LoW53Cd4jOW7LmkOXNJ7zzp/KNAGwJ52ajnXJ6CQm5ZbrUll+OdbOv1FIqQ43UUd7cKivsyhfq0rercQjiaHyyNY0mwLjYbdPMFQN30BpK2nroxmLgH21ubp7UZI/KrZulrb0wbCbvqS2KIj/1dLvysynflVXZr6WtySm809iTw/EYpml0MjXtBsS03F9l1r1uPU8LsiaojY4anOA0862qGkbFGyOMWaxoa0cgFlRvS+37qn/zHfpWWcVKd02cnGFSzHdbRD/zkPbCmcsWvqtdVmpxiinaymbIyTf/ALuzCLgFriXclrdZCs4CySpsbFtkOd1dHrq4e2PBbGH47TzuyYKiN7tNmuBNtttNlRaJzGY5UOeWtY1riS4gAXZHnJOYae9Z4aEVOKsqKNo3iK2+ytzNc8B1wz3iQWgkZtP1q7KK6VJq1l80OiL8K/VD7qatzICyP/FmcIo+R0mYu/K3Kd+VQSq6Fm6Kpv0FfHM3Khka9oJF2m4uNIWyub7g5TSVtRQyHMSTHfWWi4PO6Mg/lXSE1pC7KiFs53lUIiJBwvwlfq8yRhwLXAEEWIIuCDpBB0hAHNfRxiETKitMkrGZTgW5T2tv60mi5z6R1q80WNRyzuiheyQMYHOex4cAXFwDc2v1SdOxZjhFP8vD/ps8llpaGOO+9RMZfTksa29ttgq2k4ydScIOKoQfpCpHy0MrY2lzgWusBckNcCbDmufoo3cXurpRSRRyTsjfG3JcHnJ0aCCcxBFtCuy0JsFp3uyn00LnayY2E/UkZ1imrl1g4O9eREbnqgVFXUVMdzDvccMbiCA8sL3OLb6QC8C/Op+tq2RML5XhrGi5JNtCysYALAWA0ALHU0rJABIxrwDcBzQ7PovY67E9aVtNjJURQMYwSTEKeWreHB5F6WLZE25zj35Bn+jVMej3dEKmnDHuG/RWa65zub7L+XMLHlB2q2NbbQtaLDomuymwxtcNBDGg59OcC6d2lY3WvQRWdJVXubSIikVIXdhhPCaSWMD17ZUfSZnHXo+pVX9Gzn1AjdKPUpGuji5XSZyedsdm8ziugkLFTUrIwRGxrASSQ0BoJOkkDWdqorSkHEm4VleMwXPPTBIN7p23F8tx6gB/NdDWtPQRPOU+JjnWtdzGuNtlyNGdZZyuSUjbSN6NCHxHFqQRNkfNC4wjfGASsuXNa7M0A5yQSLcqnYpLtBItcA81wtU4NTnTTQ/6TPJbpaLWtmWNrY1JnM6CWN+N1AcWlj2OYbkWddkYI5dBC8UExwmuMUhPBZs7XHUNAcTtbxXcmfYuh/2RT/Lw/wCmzyWaoo45Lb5Gx9tGU0OtfZcZlV2yeVMqUJfhNb51qZGvBFwQQdB/6qqVBFZXFsdSYxSNzOj3skySg5Vg9rgQGC17aXFWtkLWtDWtAaBYAAAAbAFggw2FhDmQxtI0FrGgjVmIClF0KyjU5vu8w59LLBVipfLIHAEv3sH1fWbmja31TZwOZdIwyvZPGySNwLXtBHJcXsdhGxfs9BE85T4mOda13MaTbZcjRnK901KyO4jY1gJuclobc6Lm2vMmlO9FJ6oWMLsm1ozMiIplCCfuvogSDVRgg2OnSPovz7ZUPzcff5Lk1Z/iSdN3iVhXcvCx5OLEy4Ov/bKh+bj7/JPtlQ/Nx9/kuQItwkeQxMuDr/2yofm4+/yT7ZUPzcff5LkCIwkeQxMuDr/2yofm4+/yT7ZUPzcff5LkCIwkeQxMuDr/ANsqH5uPv8k+2VD83H3+S5AiMJHkMTLg6/8AbKh+bj7/ACT7ZUPzcff5LkCIwkeQxMuDr/2yofm4+/yT7ZUPzcff5LkCIwkeQxMuDr/2yofm4+/yT7ZUPzcff5LkCIwkeQxMuDr/ANsqH5uPv8k+2VD83H3+S5AiMJHkMTLg6/8AbKh+bj7/ACT7ZUPzcff5LkCIwkeQxMuDr/2yofm4+/yT7ZUPzcff5LkCIwkeQxMuDr/2yofm4+/yT7ZUPzcff5LkCIwkeQxMuDr/ANsqH5uPv8lnbumpSARUMsdGnyXGVN03Eb0R4JX4WK3NXiZc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TextBox 7"/>
          <p:cNvSpPr txBox="1"/>
          <p:nvPr/>
        </p:nvSpPr>
        <p:spPr>
          <a:xfrm>
            <a:off x="336278" y="1066800"/>
            <a:ext cx="8001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Granice pouzdanosti omogućavaju nam testiranje </a:t>
            </a:r>
            <a:r>
              <a:rPr lang="hr-HR" dirty="0" err="1"/>
              <a:t>nul</a:t>
            </a:r>
            <a:r>
              <a:rPr lang="hr-HR" dirty="0"/>
              <a:t>-hipoteza.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+mj-lt"/>
              </a:rPr>
              <a:t>Centralni granični teorem – normalna raspodjela!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Specifičnost normalne raspodjele je da se u intervalu od M+/- 1SD nalazi 68,26% svih rezultata, u intervalu M+/- 2SD 95,44% rezultata, a u M+/-3SD 99,73%.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Kako se izračunavaju intervali pouzdanosti i kako se tumače? =&gt; slajd 9</a:t>
            </a:r>
            <a:endParaRPr lang="hr-HR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1" name="Picture 8" descr="http://www.iitm.com/Weekly_update/428-DR-Chart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209800"/>
            <a:ext cx="5791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36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hr-HR" dirty="0"/>
              <a:t>Interval pouzdanosti</a:t>
            </a:r>
          </a:p>
        </p:txBody>
      </p:sp>
      <p:sp>
        <p:nvSpPr>
          <p:cNvPr id="1026" name="AutoShape 2" descr="data:image/jpeg;base64,/9j/4AAQSkZJRgABAQAAAQABAAD/2wCEAAkGBxQTEhQUEBAUFhQVFxwaFRgYFRcXHxocFhwXGhwYFRUZHyggGhsmHBcYITEhJSksLi4wFx8zODMsNygtLisBCgoKDg0OGxAQGzckICQsLC8tLC83LCwsLyw3LCwsLDAsLCwtLCwsLS0sLCwsLCwsLCwsLCwsLCwsLCwsLCwsLP/AABEIAPkAygMBIgACEQEDEQH/xAAcAAEAAgMBAQEAAAAAAAAAAAAABQYDBAcCCAH/xABMEAABAwIBBQwHBgMGBAcAAAABAAIDBBEFEiExQVEGExQyYXFykZKhsdEHIkJSU1SBFiNigrLTNcHCFSUzc5OiQ2Th8CREY4PS4vH/xAAZAQADAQEBAAAAAAAAAAAAAAAAAgMBBAX/xAAxEQACAQEHAgUCBgMBAAAAAAAAAQIRAxIUITFBUZHBBGFxgaEiQhMygrHh8DNi8VL/2gAMAwEAAhEDEQA/AIepkOW/1jxjr5SsW+H3j1r1U8d/Sd4lY17SPIZ63w+8etN8PvHrXlFph63w+8etN8PvHrXlEAet8PvHrTfD7x615RAHrfD7x603w+8eteUQB63w+8etN8PvHrXlEAet8PvHrTfD7x61a8AwyN+GV0rh67XDJOzew1wtz5RB5FUksZJtrgaUWknyet8PvHrTfD7x615RMKet8PvHrTfD7x615RAHrfD7x603w+8eteUQB63w+8etN8PvHrXlEAet8PvHrTfD7x615RAHrfD7x61YqR5yGZzxRr5Aq2rFScRnRHgEkx4EDU8d/Sd4lY1kqeO/pO8SsadaCvUIiIMCIiACIiACIiAC/WtuQALk5h9V+KxbgcN3+tiBHqx/eO/Ja3+4t70s5XYtjRjeaRO4HTmPC8SjOlkj2nnayMHvCpFdSGJwa7Wxjxyh7Q4eNvor9RG9Bi5/5ib+lRe7LDr0VBUtH/BZG8/lym+Dh9QueznSbru+xacaxXku5TURF1HOEREAEREAEREAEREAFYqTiM6I8Aq6rFScRnRHgEkx4EDU8d/Sd4lY1kqeO/pO8SsadaCvUIiIMM9BSOlkbGy2U82bc2BOoX0AnQL6yvyspHxPLJWOY8anC3VtHKFia4ggg2IzgjURoIXaMGkhxOjY6eNrzxXjW140lpGdt8xFtRUbW0dnR0yK2dmp5bnFkV53Uej10LXS0ry+NouWO44GvJIzOHUc2tUZPC0jNViJODi6MIiJxQuo+iShAhlm9p7wzmDBfvLu4Lly6n6Ipf8Aw8zdkt+0xo/pXP4r/GX8P/kRHYU6+HYqds0p7mKdFEJsFa11hama4HYYwHA9bfFV/AjfC8SO2R/6WKbjnycCv/yxb2rs/mueeuX/AKX7F4ae3c5KERF6BwhERABeo4y4hrWlzjoABJPMBpVk3Ibj31l3udvcINsq1y46wwaM209+ddMpMKpcPhfI2MNDGkvefWcbaso7dgsM657XxEYOizZezsHJVeSOM4nhclOWtmAa9zcrIvcgHRlAaCbHNpzalpraxSvdPNJNJxnuvbYNTRyAWH0WqrxrTMjKlcgiItMCsVJxGdEeAVdVipOIzojwCSY8CBqeO/pO8SsayVPHf0neJWNOtBXqEREGBWbcLulFHK7fL7zIAH2z5JGh9tekg2/lZVlEsoqSoxoycXVH0VT1DZGtcxwc1wu1wNwQdYK5b6RNye8uNTA37px+8aPYcdY/Ce48+aG3KbqpaN1hd8JPrR3/ANzDqd3HvXYMOr4auHKjIfG4EOB1X0te3Uc+hcDjOwlXY7b0baNNzhlBhkkwdvLctzBcsB9a3vNb7QHJc5xmWmRYkEWI0jZzq2bpMHlwypZNTk72XXids2xv25r845irjUYfTYrS79GxomLSA7Q5rwOI8jjC+3UbhdLt6UlsznVjWq3RzPBMJdUve1nsRPkP5BmH1cWj6q4+iCb1qpu1sbh9MsHxCweimoDKiaGRtnvbmvpvGTlM/wB1/wApTcDHvGI1MJzBscrew9tu6/WltpOSlHyQ1lGjjL1G5o3wnEDte79Ea28RntgEQvxshvVIXeDVo7lD/c9fzu/RGsGOT/3PQt2yOPY30f1BLSs/1dja0j+nuVqTDXCnZP7D5HRjnaGkdd3dlaav2PhsGDU0LgMuUteOS5MjndTg38y2dwG5uEQGrq2NOlzMvitY32yDmzkE3OoBU/GpFyfJP8Gsrq4KIcMlEW/OYWx3Aa52bLJ1MGl2a5uM2bSt/cnudfWTZIuI255X7B7o/EdXWt7FayXFaxrIQcgZowdDGDTI/ZfT1BdTwjDIqOAMaQGMF3vdYXOt7z/3ZLa27jGm7+B7OxUpeSN2kpWxMayNoaxos0DUAubekvdMyW1NA/Ka115XDQS3QwHXY5zygbCsG7Pd0ZsqGkcWxaHSaC/kbra3vPJroySw8O635DW1sqXYhERdpyBERABWKk4jOiPAKuqxUnEZ0R4BJMeBA1PHf0neJWNZKnjv6TvErGnWgr1CIiDAiIgDPQtYZGiUlrCbOcNLQc2VbXbTbkVgfDV4TOHjOx2hwuY5RsOw2+o1XCrC6VuP3UU8tO2kri24GSDIPVe32buOhw0Z9gz3UbZtKtKrdFbJJulaPZlgw3FKbFKd0ZGcj7yM8Zp1OadYvocP+ipGHzy4RWlktzBJpIGZzdUjR7zb5xz7QVtY9uOmpHipw5zi1uewN3MHJ8RltWnn0qQo8VgxaDg9RaOpAuw6i4e1H/NmzrHNFJJtZxevkdDbbzyktPMjt2UPBK2CugzxykPJGgkcYA/jYb9pZ6siPGBIw+pUQueDtDon5+uO608LLnMlwqs9V4N6Zx0NeM4aD7rtR2OI1gKOFad7pHvzPpnyU8l9IBF2X5hvjfyp0np5U9thG9/f33JLcp/B6/nP6I1FVoMtNhsLdLjKO3NkjwKltyv8Hr+k79Eag8ErA2SCR1iKWKR9vxZcpYPq+SPrTrWT4fYV6JeXcm90cRrsTZSx/wCHCBHceyG55Hc/s84C2d3uMGRzMPoxcAta4N1kcWMcjbXPNyFR2F1poqR05N6usvvWstZfPIR+J2cbfV2FTOA0cWGQ8Krc9RIDkM0uF9IH4j7TtWjnm8qb0yS5fI6zrtXXyXBPYDhcOGUxfM9ocQDLJtOpjBpIGgAZyedUbHt0FRiUogp2O3u/qxjS63tSnQB3BZoqWrxiXLeciBpzHPkt2hg9t+0+GYK2VFTR4VA5kZbvuTcNvd73WzF5Ght+YDUl/LKrzm/gZ/Usso/ucxx7DBTSCHLy5Ggb6RxQ458hus2Frnl1WUavc0pe5znm7nEucdpJuT1rwu6KaWZxulcgiItMCIiACsVJxGdEeAVdVipOIzojwCSY8CBqeO/pO8SsayVPHf0neJWNOtBWEWWmpXyOyY2Oe7Y1pceoK1YX6PqiSxmcyFv4iHO7INuspZTjHVmxhKWiKgi67hu4WhiH3h312svfYfRrSB13Sp3GYYb6Gc05/qcVDFQroWw0jleH07JHhskzYm+85rndzQe+yukG4WmmYODYix8mvikHkyAcpvetup3DUHs1+T0pInfyCiqncRAOJitMekWDvDz4LHaqWkqexqsmtY1PcEWJ4ZoaXwjSBeRluQD1o+fN9V4qpqOvOXG4UlXe+c2je7TfLHFdf2sx515ipqqD/AxenIGgcKuPox4LVo4nXOfc1UNJKdckckbH8+VG6zvq0oSq678rL4YN0VNvM3cRndPaCuG9VsX+DMfVEg1Me4Zs5zteM19me8HjFYXlxe3JkfYTtIt97Hm3wDaQTflL+RYX4h6u9+s+IcVkhDiy/wAN4sW8wsDrBWpNMXWLjcgWudNhouddhm5gFaEKEpTqXfcv/CK/pO/RGqdQWLiHm0ZzyEaS1pvkjlJAA5cnYrjuX/hFf0nfojVGY6xBsDbaLj6jWls1nL1Gm6KPoWyCvbG/hlSwPmcBwSnGhjRmY9w1NA4o0k5+UZ3UbcvhONTHLdnbTjjkag5o4jOTNynSq3SYm5ri/KIkdfKltlvF833dyAw21jPsIGZSFBURg5UdLFK8nj1VQw3O0xXaD9cpK4Nf3+0NUkydl3SVtYN6w2ndFCPVBYACANRkzNZzDPyr3RejZ1i+sqQwnOcnPnOt0j8x6vqsRra+UW/tCjhboDWTxMtzFgLh1rX+yBlN58Vp3HaZTKetzgp1u5JpfLKUrqm/hEHj2DMpz93VwzC/sH1hzgXHeohdDpvR7TnjYgHdAMHeXFSlP6PKIcaaR/8A7jB+kJ14iCWbr7COwk3kqHKEXXKv0d0b22iL43bQ/L6w6/dZVTFfR1VR3MJbM3k9V3Zdm6imj4iEt6CysJopyLNVUkkbsmWN7HbHNLT3rCrkQrFScRnRHgFXVYqTiM6I8AkmPAganjv6R8Sp/c9PhoYRWwTOkvpD3ZP5QwtI+t+dQFTx39J3iVjWyjeVDFK66l+p34M82jo6lx2N39x6hIsrqfChpw6sHO2p/wDmueg2zjSFP4Vu0rILBs2W0ezL647XGHWoSsWvyt9S0bVbpdCeczBxpoar6io/cWMyYINNHOPrN+4pfDPSbE4WqIXxnaz1wfpmI71mn9JlKOLFM78rAO91+5RpaVpR9StbOmq6EAavAhpppu1N+4nDMC+Xm7Uv7i3qj0oN9iiv0pAO4NPitH7d1MxtBQwuP+W+U/7SE6hPdPqK5R5XQcMwP5abtTfuJwrA/lpu1L+4thkWKzZ+DQQja6GFtucPyj3KHxJjWZqivje/RkU0DHfTfLMaO/mWpJvV9a9jG2tl0p3JDhOCfLz9qX9xOE4J8vP2pf3FW67DMgAva6LK4jHnLlffQcgBuS3pAcmUo+ogLHZLszhpGw7Dy8mrRpVFZp/c+pNza2XQ6vg8uHmhqTBFIKYE780l9yclt8kl19GToIVc4Tgny8/al/cXrcv/AAiv6Tv0RqjxsuQARnNs5sPqdXOkhZVcs3qPO0yjktC7cJwT5eftS/uJwnBPl5+1L+4qvTYU55LWAukbx4eJJm05AN8r6XPJrW5h8LLlsdUyJ97FlRCBn2ZZD29YamcEvufUVSfC6E3wrA/l5+1L+4nCsD+Xm7Uv7i/d5xKEZQpYJm6nMggeCOTewD3LE3dxLEbT0FMDs3p0R6nXSXW9G37/AMD1S1VPY9mqwL5ebtS/uL84VgXy83al/cUhTekiL26AN6DmnxaFKU3pGozxo5Wc8bT+klK762fU1OD3XQr7Z8E1U1R1y/uLKybCPZpqr6Gf+UisVX6Q6Jrbsc+Q6mtjLT9S+wCqeK+kipkuIGshbt47usjJHZ+qyMZy2fu/4NlKEd10Nueowiw3ynq7XzZTp7X5LyaVHYnUYQYzvMFQH+yQ5w6y9zhb6FVisrZJTlTSve7a5xPVfQsC6I2NNW+pB2tdkFYqTiM6I8Aq6rFScRnRHgE8xYEDU8d/Sd4lY1kqeO/pO8SsadaCvUIiIMCIiANzCsQMD8sRRScksYePpfOPoVcpPSW8RhsNJGx+jjEtGzJYAPHrVBXVdy2FU9DStqawMbK4ZWU4XLcrisYNOVbSBnuTsXPb3FRtVZexvvJOiIWnwPEcQ9armdFDp9f1c34YRbrdb6rFLWU9K4QYVFv9STk7+4B5B1iIaL8oAA5dTFN0FVicnB6RhbEdIvYke9M4aG/hHfmUzNFBg1PdtpKuQWBI6yB7MY7830k21k9doruUSTzXu32IGspHUjmtLjPiU503yt5ytYJ0ynUdWkWGmAxenDCWMOUIiGPfpy5HXLiDsGSWjog6yrHSRupaaSvqCTVVF2099IyxnlOw5NyNgsPaUY/D8kUcDh6z2Pnk/OCWg/kiHaKrGVHX+/8AETkqkxuX/hFf0nfojVRw+Jpu6T/DBDZLC5aJMr1xytLQeXMNatu5X+D1/Sd+iNROA0Ie+KI5uF00rQfxtkkcxx/NExCdHL17A1VR9O5t09AJZOCVLxHVR24NODmeBnax5GcgixY7SNGqxzPq2OfwbGYS2UZm1LczwNALyMz2/iseUa15oqI11GWC4rKLM0aC+O5sy/vNIIGwtHvKYwSrhxWDg9XmqYx6r9DiB7Q5feb9eacnTN7a8rzXkx0q6b/Pk/Mjp9zdbRfe4fO6WI5xvZubbTFna/nF+YL1S+kZxaWVlKyW2a4s3ONTmOBH1HUsENZWYRLvcg3yBxzDPkuG2N3sO2jxzFWmpoqPFYXSQhomyTZ3Fex1swlA4wvzjYVkmtZqq5XcaKf2uj4OaY1ijJ3XZSwwDZGCD+Y6D9GhRq9Sxlri1ws5pIcDqINiOteV2RSSyORtt5hERaYEREAFYqTiM6I8Aq6rFScRnRHgEkx4EDU8d/Sd4lY1kqeO/pO8SsadaCvUIiIMCIiANjD5mska+RmW1pvk3tlEZwCdl7X5FYKSkq8WnLnu9RvGdYhkY91jdbuTrK9bj9xz6siSS7KcHToL+RnJ+LqudHVw2GkgzBscMbb8gH8yeslcltbKLpHNnTZWTa+rQiyymwqlJAsB25X6gTrPcBfQAqRuaw6TE6t1TU54mEXGo2ztib+EaT/9lo4lWzYrWNZGCGXIjadDGe093LbOfoFbMcx6moKU0tI8GYNyRk58knjPkcMwdnJtpvbMpqMoqi/M/gpeUs/tXyQWPT/2jiccDD9zG7IFtFm55HDnybDohZA7fsYmLeLFHI0cgjiMf6iV+eitsbXVMzj60UYsNjTlFx/2Af8A6sfo0YZKipldnJhffnlcD/SU7+mq2Sp1ETrR8v8AY97lP4PX87v0RqPmk3mLCp9GSXk8zZso9zj1rf3Kfwav5z+iNYN0dP8A3TQOtoc4dvLd/St+9rz7GfavTubmNyHDsVE7f8Kb1nAa2vzSDnDhl9SybvcFdBI2vozYEhzy32XHRIPwuvY8p5V63YubPhVJO5w3wZIH4iQWvb1tyvyrPuI3UQPpxSVjwCAWNy+K9h0NLtAIvbPbQElZXVNbZP0Hyq4vfNE7geJQYnTFsrGlwsJY/dOpzDpAOkHV9FRce3P1GGyiane7e7+rINIv7Eo0fyPcseJU0uFVgfESWHPGToew6WP5R5FdUwnEYqyAPYA5jxZzXWNjrY8f93St/hZxzizUlaZSykjieO4kKiTfcgMkcBvoHFLhmy26xcWuNo051HK87s9wrocqakaXRaXR6Szlbrc3vHKNFGXZZSjKP0nLaRlGX1BERUECIiACsVJxGdEeAVdVipOIzojwCSY8CBqeO/pO8SsayVPHf0neJWNOtBXqEREGBWr0fbnhVTl0rbwxC7hqc48VvNpJ5htVWY0kgNFySAANZOYAfVdnwveMLpGNnka1x9Z+svedOS0Z3WzDmAUPETcY0WrL2EE3V6IsoAa3NYNaOYADwC4/u93U8Kk3qE/cMP8AqOHtH8I1D682bdZu8dUtdDAwxxOzOJPrOGw2zNB2Z7qmKXh7C79UtR7e2vfTE2aavkja9sbywP45bmJA9nK05PINOtayIuyhy1Nqgr3Rb5kf8WJ0bui+1/AK++iOD1Kp+3IaPoHk/qC5wus+iqC1G93vyuPU1rfEFc3icoPzL+Hzmiv7lR/c9f0nfojW3jtPfA6c+5vbu1lN/rWtuaH904gPxu/RGp2vp8rAmjZTxu7JY7+SlJ0n+pfsViqxp/qc1qcTc+CGA8WIvI5S837s/WVooi7UqHI3U2v7Rk3reS8ujuC1rs+SRrYTnbmuLDNnUluS3ROo5srOYnWEjNo95v4h36OaDRY4RaoapNOp9FUlS2VjXxuDmOF2kawVzj0k7lmRt4VAzJGV980aPWzB4GrPmPPfaq9uX3XzUfqgCSIm5YTaxOksdq5s48V0vDN0NLXxuiDs72lron2DrEZ7e9zi64Lk7GV5aHbfhaxo9TiSLdxrDXU08kL9LDmPvA52u+oIWkvQTqqo4WqOgREWmBWKk4jOiPAKuqxUnEZ0R4BJMeBA1PHf0neJWNZKnjv6TvErGnWgr1CIiDDPRVbontkjID252kgGx2gHNcaQvFTUOkcXyPc950ucSSfqVjRZRVqbXYIiLTAiIgAus+imvD6V0XtRPN+USXcD15Q+i5MrT6NsS3mta0n1ZgWHn0tPWLfmUfEQvWbLWErs0SmAC2FYl/mP/SxTeOVohwaMa5IY42g/jaL9Tco/RQ+Di2GYpySyfpYozd5iGUykgBzRQMc4fie1tr8zR/uULt6fv2Ra9dhXy7lSREXacYREQAQHu0IiANqvxGSbJMzy9zBkhx41tIDnaXWudOfOVqoiEktAbqEREAFYqTiM6I8Aq6rFScRnRHgEkx4EDU8d/Sd4lY1kqeO/pO8SsadaCvUIiIMCIiACIiACIiAC9wyFrmuabOaQQdhBuD1rwiAL9gEuXhWJOtbKke62zKaw271R6ypMjy92k26mgNA+gACsmB4xHHhtZC4/ePcMgbcsBubmyCT9FVVGzjSUvUraOqXoERFYkEREAEREAEREAEREAFYqTiM6I8Aq6rFScRnRHgEkx4EBVOGW/P7R8SseUNoX0TwGL4UfYb5L84BF8KPsN8ly4xcHThXyfO+UNoTKG0L6I4BF8KPsN8k4BF8KPsN8kYxcG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rFSH1GdEeAXZuARfCj7DfJehRx/DZ2R5LH4tPYZeGpuZ1hqqlsbS+Rwa0aSdWpZkXEdZF0u6KlkcGR1MbnE2Aa4E9QUouc+jBtqmu5HAf75V0ZUtYqMqISzk5RqzRxDF4YCBPMyO+jKNr9a90GJRTAmGRrwNJabjrUB6TW/wB3ycjo/wBbR/Nb+4of+Bpv8oIuK5e8zLzv3fI2Y8ep3P3ts7DJe2QDnvzaVtVlbHE3LmkYxujKe4NHNcqGgb/ekp/5SPvkl8gp2oga9pa9oc05iCLg35Eskkxk20YMOxKKdpdBI17QbEtN7EaijcSiMphEjd9AuWXzgWvcjVmXMhJJhNbIxjcuKZv3QJsDfiXcc3quJaeQ32LoW53Cd4jOW7LmkOXNJ7zzp/KNAGwJ52ajnXJ6CQm5ZbrUll+OdbOv1FIqQ43UUd7cKivsyhfq0rercQjiaHyyNY0mwLjYbdPMFQN30BpK2nroxmLgH21ubp7UZI/KrZulrb0wbCbvqS2KIj/1dLvysynflVXZr6WtySm809iTw/EYpml0MjXtBsS03F9l1r1uPU8LsiaojY4anOA0862qGkbFGyOMWaxoa0cgFlRvS+37qn/zHfpWWcVKd02cnGFSzHdbRD/zkPbCmcsWvqtdVmpxiinaymbIyTf/ALuzCLgFriXclrdZCs4CySpsbFtkOd1dHrq4e2PBbGH47TzuyYKiN7tNmuBNtttNlRaJzGY5UOeWtY1riS4gAXZHnJOYae9Z4aEVOKsqKNo3iK2+ytzNc8B1wz3iQWgkZtP1q7KK6VJq1l80OiL8K/VD7qatzICyP/FmcIo+R0mYu/K3Kd+VQSq6Fm6Kpv0FfHM3Khka9oJF2m4uNIWyub7g5TSVtRQyHMSTHfWWi4PO6Mg/lXSE1pC7KiFs53lUIiJBwvwlfq8yRhwLXAEEWIIuCDpBB0hAHNfRxiETKitMkrGZTgW5T2tv60mi5z6R1q80WNRyzuiheyQMYHOex4cAXFwDc2v1SdOxZjhFP8vD/ps8llpaGOO+9RMZfTksa29ttgq2k4ydScIOKoQfpCpHy0MrY2lzgWusBckNcCbDmufoo3cXurpRSRRyTsjfG3JcHnJ0aCCcxBFtCuy0JsFp3uyn00LnayY2E/UkZ1imrl1g4O9eREbnqgVFXUVMdzDvccMbiCA8sL3OLb6QC8C/Op+tq2RML5XhrGi5JNtCysYALAWA0ALHU0rJABIxrwDcBzQ7PovY67E9aVtNjJURQMYwSTEKeWreHB5F6WLZE25zj35Bn+jVMej3dEKmnDHuG/RWa65zub7L+XMLHlB2q2NbbQtaLDomuymwxtcNBDGg59OcC6d2lY3WvQRWdJVXubSIikVIXdhhPCaSWMD17ZUfSZnHXo+pVX9Gzn1AjdKPUpGuji5XSZyedsdm8ziugkLFTUrIwRGxrASSQ0BoJOkkDWdqorSkHEm4VleMwXPPTBIN7p23F8tx6gB/NdDWtPQRPOU+JjnWtdzGuNtlyNGdZZyuSUjbSN6NCHxHFqQRNkfNC4wjfGASsuXNa7M0A5yQSLcqnYpLtBItcA81wtU4NTnTTQ/6TPJbpaLWtmWNrY1JnM6CWN+N1AcWlj2OYbkWddkYI5dBC8UExwmuMUhPBZs7XHUNAcTtbxXcmfYuh/2RT/Lw/wCmzyWaoo45Lb5Gx9tGU0OtfZcZlV2yeVMqUJfhNb51qZGvBFwQQdB/6qqVBFZXFsdSYxSNzOj3skySg5Vg9rgQGC17aXFWtkLWtDWtAaBYAAAAbAFggw2FhDmQxtI0FrGgjVmIClF0KyjU5vu8w59LLBVipfLIHAEv3sH1fWbmja31TZwOZdIwyvZPGySNwLXtBHJcXsdhGxfs9BE85T4mOda13MaTbZcjRnK901KyO4jY1gJuclobc6Lm2vMmlO9FJ6oWMLsm1ozMiIplCCfuvogSDVRgg2OnSPovz7ZUPzcff5Lk1Z/iSdN3iVhXcvCx5OLEy4Ov/bKh+bj7/JPtlQ/Nx9/kuQItwkeQxMuDr/2yofm4+/yT7ZUPzcff5LkCIwkeQxMuDr/2yofm4+/yT7ZUPzcff5LkCIwkeQxMuDr/ANsqH5uPv8k+2VD83H3+S5AiMJHkMTLg6/8AbKh+bj7/ACT7ZUPzcff5LkCIwkeQxMuDr/2yofm4+/yT7ZUPzcff5LkCIwkeQxMuDr/2yofm4+/yT7ZUPzcff5LkCIwkeQxMuDr/ANsqH5uPv8k+2VD83H3+S5AiMJHkMTLg6/8AbKh+bj7/ACT7ZUPzcff5LkCIwkeQxMuDr/2yofm4+/yT7ZUPzcff5LkCIwkeQxMuDr/2yofm4+/yT7ZUPzcff5LkCIwkeQxMuDr/ANsqH5uPv8lnbumpSARUMsdGnyXGVN03Eb0R4JX4WK3NXiZc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TextBox 7"/>
          <p:cNvSpPr txBox="1"/>
          <p:nvPr/>
        </p:nvSpPr>
        <p:spPr>
          <a:xfrm>
            <a:off x="318861" y="1050566"/>
            <a:ext cx="8001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+mj-lt"/>
              </a:rPr>
              <a:t>Zadatak:</a:t>
            </a:r>
          </a:p>
          <a:p>
            <a:endParaRPr lang="hr-HR" dirty="0">
              <a:latin typeface="+mj-lt"/>
            </a:endParaRPr>
          </a:p>
          <a:p>
            <a:r>
              <a:rPr lang="hr-HR" dirty="0">
                <a:latin typeface="+mj-lt"/>
              </a:rPr>
              <a:t>Na slučajno odabranom uzorku od 100 građana Hrvatske dobili smo podatak da je prosječni Hrvat visok 175 cm. Standardna devijacija je 5. Izračunajte 68 %, 95%, i 99 % intervale pouzdanost. Kako tumačite rezultate?</a:t>
            </a:r>
          </a:p>
          <a:p>
            <a:endParaRPr lang="hr-HR" dirty="0">
              <a:latin typeface="+mj-lt"/>
            </a:endParaRPr>
          </a:p>
          <a:p>
            <a:r>
              <a:rPr lang="hr-HR" dirty="0">
                <a:latin typeface="+mj-lt"/>
              </a:rPr>
              <a:t>Ako je osoba visoka 155 cm možete li zaključiti da pripada populaciji hrvatskih građana?</a:t>
            </a:r>
          </a:p>
          <a:p>
            <a:endParaRPr lang="hr-HR" dirty="0">
              <a:latin typeface="+mj-lt"/>
            </a:endParaRPr>
          </a:p>
          <a:p>
            <a:endParaRPr lang="hr-HR" dirty="0">
              <a:latin typeface="+mj-lt"/>
            </a:endParaRPr>
          </a:p>
          <a:p>
            <a:endParaRPr lang="hr-HR" dirty="0">
              <a:latin typeface="+mj-lt"/>
            </a:endParaRPr>
          </a:p>
          <a:p>
            <a:endParaRPr lang="hr-HR" dirty="0">
              <a:latin typeface="+mj-lt"/>
            </a:endParaRPr>
          </a:p>
          <a:p>
            <a:endParaRPr lang="hr-H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891" y="7937"/>
            <a:ext cx="645160" cy="806450"/>
          </a:xfrm>
          <a:prstGeom prst="rect">
            <a:avLst/>
          </a:prstGeom>
        </p:spPr>
      </p:pic>
      <p:pic>
        <p:nvPicPr>
          <p:cNvPr id="11" name="Picture 2" descr="C:\Users\Opoje\Desktop\Sličice\sample s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746582"/>
            <a:ext cx="5105400" cy="21245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2063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hr-HR" dirty="0"/>
              <a:t>Testiranje hipoteza</a:t>
            </a:r>
          </a:p>
        </p:txBody>
      </p:sp>
      <p:sp>
        <p:nvSpPr>
          <p:cNvPr id="1026" name="AutoShape 2" descr="data:image/jpeg;base64,/9j/4AAQSkZJRgABAQAAAQABAAD/2wCEAAkGBxQTEhQUEBAUFhQVFxwaFRgYFRcXHxocFhwXGhwYFRUZHyggGhsmHBcYITEhJSksLi4wFx8zODMsNygtLisBCgoKDg0OGxAQGzckICQsLC8tLC83LCwsLyw3LCwsLDAsLCwtLCwsLS0sLCwsLCwsLCwsLCwsLCwsLCwsLCwsLP/AABEIAPkAygMBIgACEQEDEQH/xAAcAAEAAgMBAQEAAAAAAAAAAAAABQYDBAcCCAH/xABMEAABAwIBBQwHBgMGBAcAAAABAAIDBBEFEiExQVEGExQyYXFykZKhsdEHIkJSU1SBFiNigrLTNcHCFSUzc5OiQ2Th8CREY4PS4vH/xAAZAQADAQEBAAAAAAAAAAAAAAAAAgMBBAX/xAAxEQACAQEHAgUCBgMBAAAAAAAAAQIRAxIUITFBUZHBBGFxgaEiQhMygrHh8DNi8VL/2gAMAwEAAhEDEQA/AIepkOW/1jxjr5SsW+H3j1r1U8d/Sd4lY17SPIZ63w+8etN8PvHrXlFph63w+8etN8PvHrXlEAet8PvHrTfD7x615RAHrfD7x603w+8eteUQB63w+8etN8PvHrXlEAet8PvHrTfD7x61a8AwyN+GV0rh67XDJOzew1wtz5RB5FUksZJtrgaUWknyet8PvHrTfD7x615RMKet8PvHrTfD7x615RAHrfD7x603w+8eteUQB63w+8etN8PvHrXlEAet8PvHrTfD7x615RAHrfD7x61YqR5yGZzxRr5Aq2rFScRnRHgEkx4EDU8d/Sd4lY1kqeO/pO8SsadaCvUIiIMCIiACIiACIiAC/WtuQALk5h9V+KxbgcN3+tiBHqx/eO/Ja3+4t70s5XYtjRjeaRO4HTmPC8SjOlkj2nnayMHvCpFdSGJwa7Wxjxyh7Q4eNvor9RG9Bi5/5ib+lRe7LDr0VBUtH/BZG8/lym+Dh9QueznSbru+xacaxXku5TURF1HOEREAEREAEREAEREAFYqTiM6I8Aq6rFScRnRHgEkx4EDU8d/Sd4lY1kqeO/pO8SsadaCvUIiIMM9BSOlkbGy2U82bc2BOoX0AnQL6yvyspHxPLJWOY8anC3VtHKFia4ggg2IzgjURoIXaMGkhxOjY6eNrzxXjW140lpGdt8xFtRUbW0dnR0yK2dmp5bnFkV53Uej10LXS0ry+NouWO44GvJIzOHUc2tUZPC0jNViJODi6MIiJxQuo+iShAhlm9p7wzmDBfvLu4Lly6n6Ipf8Aw8zdkt+0xo/pXP4r/GX8P/kRHYU6+HYqds0p7mKdFEJsFa11hama4HYYwHA9bfFV/AjfC8SO2R/6WKbjnycCv/yxb2rs/mueeuX/AKX7F4ae3c5KERF6BwhERABeo4y4hrWlzjoABJPMBpVk3Ibj31l3udvcINsq1y46wwaM209+ddMpMKpcPhfI2MNDGkvefWcbaso7dgsM657XxEYOizZezsHJVeSOM4nhclOWtmAa9zcrIvcgHRlAaCbHNpzalpraxSvdPNJNJxnuvbYNTRyAWH0WqrxrTMjKlcgiItMCsVJxGdEeAVdVipOIzojwCSY8CBqeO/pO8SsayVPHf0neJWNOtBXqEREGBWbcLulFHK7fL7zIAH2z5JGh9tekg2/lZVlEsoqSoxoycXVH0VT1DZGtcxwc1wu1wNwQdYK5b6RNye8uNTA37px+8aPYcdY/Ce48+aG3KbqpaN1hd8JPrR3/ANzDqd3HvXYMOr4auHKjIfG4EOB1X0te3Uc+hcDjOwlXY7b0baNNzhlBhkkwdvLctzBcsB9a3vNb7QHJc5xmWmRYkEWI0jZzq2bpMHlwypZNTk72XXids2xv25r845irjUYfTYrS79GxomLSA7Q5rwOI8jjC+3UbhdLt6UlsznVjWq3RzPBMJdUve1nsRPkP5BmH1cWj6q4+iCb1qpu1sbh9MsHxCweimoDKiaGRtnvbmvpvGTlM/wB1/wApTcDHvGI1MJzBscrew9tu6/WltpOSlHyQ1lGjjL1G5o3wnEDte79Ea28RntgEQvxshvVIXeDVo7lD/c9fzu/RGsGOT/3PQt2yOPY30f1BLSs/1dja0j+nuVqTDXCnZP7D5HRjnaGkdd3dlaav2PhsGDU0LgMuUteOS5MjndTg38y2dwG5uEQGrq2NOlzMvitY32yDmzkE3OoBU/GpFyfJP8Gsrq4KIcMlEW/OYWx3Aa52bLJ1MGl2a5uM2bSt/cnudfWTZIuI255X7B7o/EdXWt7FayXFaxrIQcgZowdDGDTI/ZfT1BdTwjDIqOAMaQGMF3vdYXOt7z/3ZLa27jGm7+B7OxUpeSN2kpWxMayNoaxos0DUAubekvdMyW1NA/Ka115XDQS3QwHXY5zygbCsG7Pd0ZsqGkcWxaHSaC/kbra3vPJroySw8O635DW1sqXYhERdpyBERABWKk4jOiPAKuqxUnEZ0R4BJMeBA1PHf0neJWNZKnjv6TvErGnWgr1CIiDAiIgDPQtYZGiUlrCbOcNLQc2VbXbTbkVgfDV4TOHjOx2hwuY5RsOw2+o1XCrC6VuP3UU8tO2kri24GSDIPVe32buOhw0Z9gz3UbZtKtKrdFbJJulaPZlgw3FKbFKd0ZGcj7yM8Zp1OadYvocP+ipGHzy4RWlktzBJpIGZzdUjR7zb5xz7QVtY9uOmpHipw5zi1uewN3MHJ8RltWnn0qQo8VgxaDg9RaOpAuw6i4e1H/NmzrHNFJJtZxevkdDbbzyktPMjt2UPBK2CugzxykPJGgkcYA/jYb9pZ6siPGBIw+pUQueDtDon5+uO608LLnMlwqs9V4N6Zx0NeM4aD7rtR2OI1gKOFad7pHvzPpnyU8l9IBF2X5hvjfyp0np5U9thG9/f33JLcp/B6/nP6I1FVoMtNhsLdLjKO3NkjwKltyv8Hr+k79Eag8ErA2SCR1iKWKR9vxZcpYPq+SPrTrWT4fYV6JeXcm90cRrsTZSx/wCHCBHceyG55Hc/s84C2d3uMGRzMPoxcAta4N1kcWMcjbXPNyFR2F1poqR05N6usvvWstZfPIR+J2cbfV2FTOA0cWGQ8Krc9RIDkM0uF9IH4j7TtWjnm8qb0yS5fI6zrtXXyXBPYDhcOGUxfM9ocQDLJtOpjBpIGgAZyedUbHt0FRiUogp2O3u/qxjS63tSnQB3BZoqWrxiXLeciBpzHPkt2hg9t+0+GYK2VFTR4VA5kZbvuTcNvd73WzF5Ght+YDUl/LKrzm/gZ/Usso/ucxx7DBTSCHLy5Ggb6RxQ458hus2Frnl1WUavc0pe5znm7nEucdpJuT1rwu6KaWZxulcgiItMCIiACsVJxGdEeAVdVipOIzojwCSY8CBqeO/pO8SsayVPHf0neJWNOtBWEWWmpXyOyY2Oe7Y1pceoK1YX6PqiSxmcyFv4iHO7INuspZTjHVmxhKWiKgi67hu4WhiH3h312svfYfRrSB13Sp3GYYb6Gc05/qcVDFQroWw0jleH07JHhskzYm+85rndzQe+yukG4WmmYODYix8mvikHkyAcpvetup3DUHs1+T0pInfyCiqncRAOJitMekWDvDz4LHaqWkqexqsmtY1PcEWJ4ZoaXwjSBeRluQD1o+fN9V4qpqOvOXG4UlXe+c2je7TfLHFdf2sx515ipqqD/AxenIGgcKuPox4LVo4nXOfc1UNJKdckckbH8+VG6zvq0oSq678rL4YN0VNvM3cRndPaCuG9VsX+DMfVEg1Me4Zs5zteM19me8HjFYXlxe3JkfYTtIt97Hm3wDaQTflL+RYX4h6u9+s+IcVkhDiy/wAN4sW8wsDrBWpNMXWLjcgWudNhouddhm5gFaEKEpTqXfcv/CK/pO/RGqdQWLiHm0ZzyEaS1pvkjlJAA5cnYrjuX/hFf0nfojVGY6xBsDbaLj6jWls1nL1Gm6KPoWyCvbG/hlSwPmcBwSnGhjRmY9w1NA4o0k5+UZ3UbcvhONTHLdnbTjjkag5o4jOTNynSq3SYm5ri/KIkdfKltlvF833dyAw21jPsIGZSFBURg5UdLFK8nj1VQw3O0xXaD9cpK4Nf3+0NUkydl3SVtYN6w2ndFCPVBYACANRkzNZzDPyr3RejZ1i+sqQwnOcnPnOt0j8x6vqsRra+UW/tCjhboDWTxMtzFgLh1rX+yBlN58Vp3HaZTKetzgp1u5JpfLKUrqm/hEHj2DMpz93VwzC/sH1hzgXHeohdDpvR7TnjYgHdAMHeXFSlP6PKIcaaR/8A7jB+kJ14iCWbr7COwk3kqHKEXXKv0d0b22iL43bQ/L6w6/dZVTFfR1VR3MJbM3k9V3Zdm6imj4iEt6CysJopyLNVUkkbsmWN7HbHNLT3rCrkQrFScRnRHgFXVYqTiM6I8AkmPAganjv6R8Sp/c9PhoYRWwTOkvpD3ZP5QwtI+t+dQFTx39J3iVjWyjeVDFK66l+p34M82jo6lx2N39x6hIsrqfChpw6sHO2p/wDmueg2zjSFP4Vu0rILBs2W0ezL647XGHWoSsWvyt9S0bVbpdCeczBxpoar6io/cWMyYINNHOPrN+4pfDPSbE4WqIXxnaz1wfpmI71mn9JlKOLFM78rAO91+5RpaVpR9StbOmq6EAavAhpppu1N+4nDMC+Xm7Uv7i3qj0oN9iiv0pAO4NPitH7d1MxtBQwuP+W+U/7SE6hPdPqK5R5XQcMwP5abtTfuJwrA/lpu1L+4thkWKzZ+DQQja6GFtucPyj3KHxJjWZqivje/RkU0DHfTfLMaO/mWpJvV9a9jG2tl0p3JDhOCfLz9qX9xOE4J8vP2pf3FW67DMgAva6LK4jHnLlffQcgBuS3pAcmUo+ogLHZLszhpGw7Dy8mrRpVFZp/c+pNza2XQ6vg8uHmhqTBFIKYE780l9yclt8kl19GToIVc4Tgny8/al/cXrcv/AAiv6Tv0RqjxsuQARnNs5sPqdXOkhZVcs3qPO0yjktC7cJwT5eftS/uJwnBPl5+1L+4qvTYU55LWAukbx4eJJm05AN8r6XPJrW5h8LLlsdUyJ97FlRCBn2ZZD29YamcEvufUVSfC6E3wrA/l5+1L+4nCsD+Xm7Uv7i/d5xKEZQpYJm6nMggeCOTewD3LE3dxLEbT0FMDs3p0R6nXSXW9G37/AMD1S1VPY9mqwL5ebtS/uL84VgXy83al/cUhTekiL26AN6DmnxaFKU3pGozxo5Wc8bT+klK762fU1OD3XQr7Z8E1U1R1y/uLKybCPZpqr6Gf+UisVX6Q6Jrbsc+Q6mtjLT9S+wCqeK+kipkuIGshbt47usjJHZ+qyMZy2fu/4NlKEd10Nueowiw3ynq7XzZTp7X5LyaVHYnUYQYzvMFQH+yQ5w6y9zhb6FVisrZJTlTSve7a5xPVfQsC6I2NNW+pB2tdkFYqTiM6I8Aq6rFScRnRHgE8xYEDU8d/Sd4lY1kqeO/pO8SsadaCvUIiIMCIiANzCsQMD8sRRScksYePpfOPoVcpPSW8RhsNJGx+jjEtGzJYAPHrVBXVdy2FU9DStqawMbK4ZWU4XLcrisYNOVbSBnuTsXPb3FRtVZexvvJOiIWnwPEcQ9armdFDp9f1c34YRbrdb6rFLWU9K4QYVFv9STk7+4B5B1iIaL8oAA5dTFN0FVicnB6RhbEdIvYke9M4aG/hHfmUzNFBg1PdtpKuQWBI6yB7MY7830k21k9doruUSTzXu32IGspHUjmtLjPiU503yt5ytYJ0ynUdWkWGmAxenDCWMOUIiGPfpy5HXLiDsGSWjog6yrHSRupaaSvqCTVVF2099IyxnlOw5NyNgsPaUY/D8kUcDh6z2Pnk/OCWg/kiHaKrGVHX+/8AETkqkxuX/hFf0nfojVRw+Jpu6T/DBDZLC5aJMr1xytLQeXMNatu5X+D1/Sd+iNROA0Ie+KI5uF00rQfxtkkcxx/NExCdHL17A1VR9O5t09AJZOCVLxHVR24NODmeBnax5GcgixY7SNGqxzPq2OfwbGYS2UZm1LczwNALyMz2/iseUa15oqI11GWC4rKLM0aC+O5sy/vNIIGwtHvKYwSrhxWDg9XmqYx6r9DiB7Q5feb9eacnTN7a8rzXkx0q6b/Pk/Mjp9zdbRfe4fO6WI5xvZubbTFna/nF+YL1S+kZxaWVlKyW2a4s3ONTmOBH1HUsENZWYRLvcg3yBxzDPkuG2N3sO2jxzFWmpoqPFYXSQhomyTZ3Fex1swlA4wvzjYVkmtZqq5XcaKf2uj4OaY1ijJ3XZSwwDZGCD+Y6D9GhRq9Sxlri1ws5pIcDqINiOteV2RSSyORtt5hERaYEREAFYqTiM6I8Aq6rFScRnRHgEkx4EDU8d/Sd4lY1kqeO/pO8SsadaCvUIiIMCIiANjD5mska+RmW1pvk3tlEZwCdl7X5FYKSkq8WnLnu9RvGdYhkY91jdbuTrK9bj9xz6siSS7KcHToL+RnJ+LqudHVw2GkgzBscMbb8gH8yeslcltbKLpHNnTZWTa+rQiyymwqlJAsB25X6gTrPcBfQAqRuaw6TE6t1TU54mEXGo2ztib+EaT/9lo4lWzYrWNZGCGXIjadDGe093LbOfoFbMcx6moKU0tI8GYNyRk58knjPkcMwdnJtpvbMpqMoqi/M/gpeUs/tXyQWPT/2jiccDD9zG7IFtFm55HDnybDohZA7fsYmLeLFHI0cgjiMf6iV+eitsbXVMzj60UYsNjTlFx/2Af8A6sfo0YZKipldnJhffnlcD/SU7+mq2Sp1ETrR8v8AY97lP4PX87v0RqPmk3mLCp9GSXk8zZso9zj1rf3Kfwav5z+iNYN0dP8A3TQOtoc4dvLd/St+9rz7GfavTubmNyHDsVE7f8Kb1nAa2vzSDnDhl9SybvcFdBI2vozYEhzy32XHRIPwuvY8p5V63YubPhVJO5w3wZIH4iQWvb1tyvyrPuI3UQPpxSVjwCAWNy+K9h0NLtAIvbPbQElZXVNbZP0Hyq4vfNE7geJQYnTFsrGlwsJY/dOpzDpAOkHV9FRce3P1GGyiane7e7+rINIv7Eo0fyPcseJU0uFVgfESWHPGToew6WP5R5FdUwnEYqyAPYA5jxZzXWNjrY8f93St/hZxzizUlaZSykjieO4kKiTfcgMkcBvoHFLhmy26xcWuNo051HK87s9wrocqakaXRaXR6Szlbrc3vHKNFGXZZSjKP0nLaRlGX1BERUECIiACsVJxGdEeAVdVipOIzojwCSY8CBqeO/pO8SsayVPHf0neJWNOtBXqEREGBWr0fbnhVTl0rbwxC7hqc48VvNpJ5htVWY0kgNFySAANZOYAfVdnwveMLpGNnka1x9Z+svedOS0Z3WzDmAUPETcY0WrL2EE3V6IsoAa3NYNaOYADwC4/u93U8Kk3qE/cMP8AqOHtH8I1D682bdZu8dUtdDAwxxOzOJPrOGw2zNB2Z7qmKXh7C79UtR7e2vfTE2aavkja9sbywP45bmJA9nK05PINOtayIuyhy1Nqgr3Rb5kf8WJ0bui+1/AK++iOD1Kp+3IaPoHk/qC5wus+iqC1G93vyuPU1rfEFc3icoPzL+Hzmiv7lR/c9f0nfojW3jtPfA6c+5vbu1lN/rWtuaH904gPxu/RGp2vp8rAmjZTxu7JY7+SlJ0n+pfsViqxp/qc1qcTc+CGA8WIvI5S837s/WVooi7UqHI3U2v7Rk3reS8ujuC1rs+SRrYTnbmuLDNnUluS3ROo5srOYnWEjNo95v4h36OaDRY4RaoapNOp9FUlS2VjXxuDmOF2kawVzj0k7lmRt4VAzJGV980aPWzB4GrPmPPfaq9uX3XzUfqgCSIm5YTaxOksdq5s48V0vDN0NLXxuiDs72lron2DrEZ7e9zi64Lk7GV5aHbfhaxo9TiSLdxrDXU08kL9LDmPvA52u+oIWkvQTqqo4WqOgREWmBWKk4jOiPAKuqxUnEZ0R4BJMeBA1PHf0neJWNZKnjv6TvErGnWgr1CIiDDPRVbontkjID252kgGx2gHNcaQvFTUOkcXyPc950ucSSfqVjRZRVqbXYIiLTAiIgAus+imvD6V0XtRPN+USXcD15Q+i5MrT6NsS3mta0n1ZgWHn0tPWLfmUfEQvWbLWErs0SmAC2FYl/mP/SxTeOVohwaMa5IY42g/jaL9Tco/RQ+Di2GYpySyfpYozd5iGUykgBzRQMc4fie1tr8zR/uULt6fv2Ra9dhXy7lSREXacYREQAQHu0IiANqvxGSbJMzy9zBkhx41tIDnaXWudOfOVqoiEktAbqEREAFYqTiM6I8Aq6rFScRnRHgEkx4EDU8d/Sd4lY1kqeO/pO8SsadaCvUIiIMCIiACIiACIiAC9wyFrmuabOaQQdhBuD1rwiAL9gEuXhWJOtbKke62zKaw271R6ypMjy92k26mgNA+gACsmB4xHHhtZC4/ePcMgbcsBubmyCT9FVVGzjSUvUraOqXoERFYkEREAEREAEREAEREAFYqTiM6I8Aq6rFScRnRHgEkx4EBVOGW/P7R8SseUNoX0TwGL4UfYb5L84BF8KPsN8ly4xcHThXyfO+UNoTKG0L6I4BF8KPsN8k4BF8KPsN8kYxcG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rFSH1GdEeAXZuARfCj7DfJehRx/DZ2R5LH4tPYZeGpuZ1hqqlsbS+Rwa0aSdWpZkXEdZF0u6KlkcGR1MbnE2Aa4E9QUouc+jBtqmu5HAf75V0ZUtYqMqISzk5RqzRxDF4YCBPMyO+jKNr9a90GJRTAmGRrwNJabjrUB6TW/wB3ycjo/wBbR/Nb+4of+Bpv8oIuK5e8zLzv3fI2Y8ep3P3ts7DJe2QDnvzaVtVlbHE3LmkYxujKe4NHNcqGgb/ekp/5SPvkl8gp2oga9pa9oc05iCLg35Eskkxk20YMOxKKdpdBI17QbEtN7EaijcSiMphEjd9AuWXzgWvcjVmXMhJJhNbIxjcuKZv3QJsDfiXcc3quJaeQ32LoW53Cd4jOW7LmkOXNJ7zzp/KNAGwJ52ajnXJ6CQm5ZbrUll+OdbOv1FIqQ43UUd7cKivsyhfq0rercQjiaHyyNY0mwLjYbdPMFQN30BpK2nroxmLgH21ubp7UZI/KrZulrb0wbCbvqS2KIj/1dLvysynflVXZr6WtySm809iTw/EYpml0MjXtBsS03F9l1r1uPU8LsiaojY4anOA0862qGkbFGyOMWaxoa0cgFlRvS+37qn/zHfpWWcVKd02cnGFSzHdbRD/zkPbCmcsWvqtdVmpxiinaymbIyTf/ALuzCLgFriXclrdZCs4CySpsbFtkOd1dHrq4e2PBbGH47TzuyYKiN7tNmuBNtttNlRaJzGY5UOeWtY1riS4gAXZHnJOYae9Z4aEVOKsqKNo3iK2+ytzNc8B1wz3iQWgkZtP1q7KK6VJq1l80OiL8K/VD7qatzICyP/FmcIo+R0mYu/K3Kd+VQSq6Fm6Kpv0FfHM3Khka9oJF2m4uNIWyub7g5TSVtRQyHMSTHfWWi4PO6Mg/lXSE1pC7KiFs53lUIiJBwvwlfq8yRhwLXAEEWIIuCDpBB0hAHNfRxiETKitMkrGZTgW5T2tv60mi5z6R1q80WNRyzuiheyQMYHOex4cAXFwDc2v1SdOxZjhFP8vD/ps8llpaGOO+9RMZfTksa29ttgq2k4ydScIOKoQfpCpHy0MrY2lzgWusBckNcCbDmufoo3cXurpRSRRyTsjfG3JcHnJ0aCCcxBFtCuy0JsFp3uyn00LnayY2E/UkZ1imrl1g4O9eREbnqgVFXUVMdzDvccMbiCA8sL3OLb6QC8C/Op+tq2RML5XhrGi5JNtCysYALAWA0ALHU0rJABIxrwDcBzQ7PovY67E9aVtNjJURQMYwSTEKeWreHB5F6WLZE25zj35Bn+jVMej3dEKmnDHuG/RWa65zub7L+XMLHlB2q2NbbQtaLDomuymwxtcNBDGg59OcC6d2lY3WvQRWdJVXubSIikVIXdhhPCaSWMD17ZUfSZnHXo+pVX9Gzn1AjdKPUpGuji5XSZyedsdm8ziugkLFTUrIwRGxrASSQ0BoJOkkDWdqorSkHEm4VleMwXPPTBIN7p23F8tx6gB/NdDWtPQRPOU+JjnWtdzGuNtlyNGdZZyuSUjbSN6NCHxHFqQRNkfNC4wjfGASsuXNa7M0A5yQSLcqnYpLtBItcA81wtU4NTnTTQ/6TPJbpaLWtmWNrY1JnM6CWN+N1AcWlj2OYbkWddkYI5dBC8UExwmuMUhPBZs7XHUNAcTtbxXcmfYuh/2RT/Lw/wCmzyWaoo45Lb5Gx9tGU0OtfZcZlV2yeVMqUJfhNb51qZGvBFwQQdB/6qqVBFZXFsdSYxSNzOj3skySg5Vg9rgQGC17aXFWtkLWtDWtAaBYAAAAbAFggw2FhDmQxtI0FrGgjVmIClF0KyjU5vu8w59LLBVipfLIHAEv3sH1fWbmja31TZwOZdIwyvZPGySNwLXtBHJcXsdhGxfs9BE85T4mOda13MaTbZcjRnK901KyO4jY1gJuclobc6Lm2vMmlO9FJ6oWMLsm1ozMiIplCCfuvogSDVRgg2OnSPovz7ZUPzcff5Lk1Z/iSdN3iVhXcvCx5OLEy4Ov/bKh+bj7/JPtlQ/Nx9/kuQItwkeQxMuDr/2yofm4+/yT7ZUPzcff5LkCIwkeQxMuDr/2yofm4+/yT7ZUPzcff5LkCIwkeQxMuDr/ANsqH5uPv8k+2VD83H3+S5AiMJHkMTLg6/8AbKh+bj7/ACT7ZUPzcff5LkCIwkeQxMuDr/2yofm4+/yT7ZUPzcff5LkCIwkeQxMuDr/2yofm4+/yT7ZUPzcff5LkCIwkeQxMuDr/ANsqH5uPv8k+2VD83H3+S5AiMJHkMTLg6/8AbKh+bj7/ACT7ZUPzcff5LkCIwkeQxMuDr/2yofm4+/yT7ZUPzcff5LkCIwkeQxMuDr/2yofm4+/yT7ZUPzcff5LkCIwkeQxMuDr/ANsqH5uPv8lnbumpSARUMsdGnyXGVN03Eb0R4JX4WK3NXiZc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TextBox 7"/>
          <p:cNvSpPr txBox="1"/>
          <p:nvPr/>
        </p:nvSpPr>
        <p:spPr>
          <a:xfrm>
            <a:off x="304800" y="685801"/>
            <a:ext cx="8001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latin typeface="+mj-lt"/>
              </a:rPr>
              <a:t>Nul</a:t>
            </a:r>
            <a:r>
              <a:rPr lang="hr-HR" dirty="0">
                <a:latin typeface="+mj-lt"/>
              </a:rPr>
              <a:t>-hipoteza – početna pretpostavka koju izlažemo testu i koju pokušavamo opovrgnuti. </a:t>
            </a:r>
          </a:p>
          <a:p>
            <a:endParaRPr lang="hr-HR" dirty="0">
              <a:latin typeface="+mj-lt"/>
            </a:endParaRPr>
          </a:p>
          <a:p>
            <a:r>
              <a:rPr lang="hr-HR" dirty="0">
                <a:latin typeface="+mj-lt"/>
              </a:rPr>
              <a:t>Postavljenu hipotezu najčešće testiramo uz rizik od 5% ili 1% (p&lt;0,05 ili p&lt;0,01). Niža razina rizika uzima se u ovisnosti o predmetu istraživanja – npr. smrtonosna doza neke supstance u jelu.</a:t>
            </a:r>
          </a:p>
          <a:p>
            <a:endParaRPr lang="hr-HR" dirty="0">
              <a:latin typeface="+mj-lt"/>
            </a:endParaRPr>
          </a:p>
          <a:p>
            <a:r>
              <a:rPr lang="hr-HR" dirty="0">
                <a:latin typeface="+mj-lt"/>
              </a:rPr>
              <a:t>Vrijednost provedenog testa uspoređujemo s graničnim vrijednostima za određenu razinu pouzdanosti. </a:t>
            </a:r>
          </a:p>
          <a:p>
            <a:endParaRPr lang="hr-HR" dirty="0">
              <a:latin typeface="+mj-lt"/>
            </a:endParaRPr>
          </a:p>
          <a:p>
            <a:r>
              <a:rPr lang="hr-HR" dirty="0"/>
              <a:t>Ako je vrijednost manja od granične =&gt; ostajemo pri </a:t>
            </a:r>
            <a:r>
              <a:rPr lang="hr-HR" dirty="0" err="1"/>
              <a:t>nul</a:t>
            </a:r>
            <a:r>
              <a:rPr lang="hr-HR" dirty="0"/>
              <a:t>-hipotezi</a:t>
            </a:r>
          </a:p>
          <a:p>
            <a:endParaRPr lang="hr-HR" dirty="0"/>
          </a:p>
          <a:p>
            <a:r>
              <a:rPr lang="hr-HR" dirty="0"/>
              <a:t>Ako je veća ili jednaka =&gt; prihvaćamo alternativnu hipotezu</a:t>
            </a:r>
            <a:endParaRPr lang="hr-HR" dirty="0">
              <a:latin typeface="+mj-lt"/>
            </a:endParaRPr>
          </a:p>
          <a:p>
            <a:endParaRPr lang="hr-HR" dirty="0">
              <a:latin typeface="+mj-lt"/>
            </a:endParaRPr>
          </a:p>
          <a:p>
            <a:endParaRPr lang="hr-HR" dirty="0">
              <a:latin typeface="+mj-lt"/>
            </a:endParaRPr>
          </a:p>
          <a:p>
            <a:endParaRPr lang="hr-HR" dirty="0">
              <a:latin typeface="+mj-lt"/>
            </a:endParaRPr>
          </a:p>
          <a:p>
            <a:endParaRPr lang="hr-H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146" name="Picture 2" descr="Bell Cur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0"/>
            <a:ext cx="3829050" cy="2535682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 flipH="1">
            <a:off x="3505200" y="3733800"/>
            <a:ext cx="8382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85800" y="3733800"/>
            <a:ext cx="4572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125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hr-HR" dirty="0"/>
              <a:t>Testiranje hipoteza</a:t>
            </a:r>
          </a:p>
        </p:txBody>
      </p:sp>
      <p:sp>
        <p:nvSpPr>
          <p:cNvPr id="1026" name="AutoShape 2" descr="data:image/jpeg;base64,/9j/4AAQSkZJRgABAQAAAQABAAD/2wCEAAkGBxQTEhQUEBAUFhQVFxwaFRgYFRcXHxocFhwXGhwYFRUZHyggGhsmHBcYITEhJSksLi4wFx8zODMsNygtLisBCgoKDg0OGxAQGzckICQsLC8tLC83LCwsLyw3LCwsLDAsLCwtLCwsLS0sLCwsLCwsLCwsLCwsLCwsLCwsLCwsLP/AABEIAPkAygMBIgACEQEDEQH/xAAcAAEAAgMBAQEAAAAAAAAAAAAABQYDBAcCCAH/xABMEAABAwIBBQwHBgMGBAcAAAABAAIDBBEFEiExQVEGExQyYXFykZKhsdEHIkJSU1SBFiNigrLTNcHCFSUzc5OiQ2Th8CREY4PS4vH/xAAZAQADAQEBAAAAAAAAAAAAAAAAAgMBBAX/xAAxEQACAQEHAgUCBgMBAAAAAAAAAQIRAxIUITFBUZHBBGFxgaEiQhMygrHh8DNi8VL/2gAMAwEAAhEDEQA/AIepkOW/1jxjr5SsW+H3j1r1U8d/Sd4lY17SPIZ63w+8etN8PvHrXlFph63w+8etN8PvHrXlEAet8PvHrTfD7x615RAHrfD7x603w+8eteUQB63w+8etN8PvHrXlEAet8PvHrTfD7x61a8AwyN+GV0rh67XDJOzew1wtz5RB5FUksZJtrgaUWknyet8PvHrTfD7x615RMKet8PvHrTfD7x615RAHrfD7x603w+8eteUQB63w+8etN8PvHrXlEAet8PvHrTfD7x615RAHrfD7x61YqR5yGZzxRr5Aq2rFScRnRHgEkx4EDU8d/Sd4lY1kqeO/pO8SsadaCvUIiIMCIiACIiACIiAC/WtuQALk5h9V+KxbgcN3+tiBHqx/eO/Ja3+4t70s5XYtjRjeaRO4HTmPC8SjOlkj2nnayMHvCpFdSGJwa7Wxjxyh7Q4eNvor9RG9Bi5/5ib+lRe7LDr0VBUtH/BZG8/lym+Dh9QueznSbru+xacaxXku5TURF1HOEREAEREAEREAEREAFYqTiM6I8Aq6rFScRnRHgEkx4EDU8d/Sd4lY1kqeO/pO8SsadaCvUIiIMM9BSOlkbGy2U82bc2BOoX0AnQL6yvyspHxPLJWOY8anC3VtHKFia4ggg2IzgjURoIXaMGkhxOjY6eNrzxXjW140lpGdt8xFtRUbW0dnR0yK2dmp5bnFkV53Uej10LXS0ry+NouWO44GvJIzOHUc2tUZPC0jNViJODi6MIiJxQuo+iShAhlm9p7wzmDBfvLu4Lly6n6Ipf8Aw8zdkt+0xo/pXP4r/GX8P/kRHYU6+HYqds0p7mKdFEJsFa11hama4HYYwHA9bfFV/AjfC8SO2R/6WKbjnycCv/yxb2rs/mueeuX/AKX7F4ae3c5KERF6BwhERABeo4y4hrWlzjoABJPMBpVk3Ibj31l3udvcINsq1y46wwaM209+ddMpMKpcPhfI2MNDGkvefWcbaso7dgsM657XxEYOizZezsHJVeSOM4nhclOWtmAa9zcrIvcgHRlAaCbHNpzalpraxSvdPNJNJxnuvbYNTRyAWH0WqrxrTMjKlcgiItMCsVJxGdEeAVdVipOIzojwCSY8CBqeO/pO8SsayVPHf0neJWNOtBXqEREGBWbcLulFHK7fL7zIAH2z5JGh9tekg2/lZVlEsoqSoxoycXVH0VT1DZGtcxwc1wu1wNwQdYK5b6RNye8uNTA37px+8aPYcdY/Ce48+aG3KbqpaN1hd8JPrR3/ANzDqd3HvXYMOr4auHKjIfG4EOB1X0te3Uc+hcDjOwlXY7b0baNNzhlBhkkwdvLctzBcsB9a3vNb7QHJc5xmWmRYkEWI0jZzq2bpMHlwypZNTk72XXids2xv25r845irjUYfTYrS79GxomLSA7Q5rwOI8jjC+3UbhdLt6UlsznVjWq3RzPBMJdUve1nsRPkP5BmH1cWj6q4+iCb1qpu1sbh9MsHxCweimoDKiaGRtnvbmvpvGTlM/wB1/wApTcDHvGI1MJzBscrew9tu6/WltpOSlHyQ1lGjjL1G5o3wnEDte79Ea28RntgEQvxshvVIXeDVo7lD/c9fzu/RGsGOT/3PQt2yOPY30f1BLSs/1dja0j+nuVqTDXCnZP7D5HRjnaGkdd3dlaav2PhsGDU0LgMuUteOS5MjndTg38y2dwG5uEQGrq2NOlzMvitY32yDmzkE3OoBU/GpFyfJP8Gsrq4KIcMlEW/OYWx3Aa52bLJ1MGl2a5uM2bSt/cnudfWTZIuI255X7B7o/EdXWt7FayXFaxrIQcgZowdDGDTI/ZfT1BdTwjDIqOAMaQGMF3vdYXOt7z/3ZLa27jGm7+B7OxUpeSN2kpWxMayNoaxos0DUAubekvdMyW1NA/Ka115XDQS3QwHXY5zygbCsG7Pd0ZsqGkcWxaHSaC/kbra3vPJroySw8O635DW1sqXYhERdpyBERABWKk4jOiPAKuqxUnEZ0R4BJMeBA1PHf0neJWNZKnjv6TvErGnWgr1CIiDAiIgDPQtYZGiUlrCbOcNLQc2VbXbTbkVgfDV4TOHjOx2hwuY5RsOw2+o1XCrC6VuP3UU8tO2kri24GSDIPVe32buOhw0Z9gz3UbZtKtKrdFbJJulaPZlgw3FKbFKd0ZGcj7yM8Zp1OadYvocP+ipGHzy4RWlktzBJpIGZzdUjR7zb5xz7QVtY9uOmpHipw5zi1uewN3MHJ8RltWnn0qQo8VgxaDg9RaOpAuw6i4e1H/NmzrHNFJJtZxevkdDbbzyktPMjt2UPBK2CugzxykPJGgkcYA/jYb9pZ6siPGBIw+pUQueDtDon5+uO608LLnMlwqs9V4N6Zx0NeM4aD7rtR2OI1gKOFad7pHvzPpnyU8l9IBF2X5hvjfyp0np5U9thG9/f33JLcp/B6/nP6I1FVoMtNhsLdLjKO3NkjwKltyv8Hr+k79Eag8ErA2SCR1iKWKR9vxZcpYPq+SPrTrWT4fYV6JeXcm90cRrsTZSx/wCHCBHceyG55Hc/s84C2d3uMGRzMPoxcAta4N1kcWMcjbXPNyFR2F1poqR05N6usvvWstZfPIR+J2cbfV2FTOA0cWGQ8Krc9RIDkM0uF9IH4j7TtWjnm8qb0yS5fI6zrtXXyXBPYDhcOGUxfM9ocQDLJtOpjBpIGgAZyedUbHt0FRiUogp2O3u/qxjS63tSnQB3BZoqWrxiXLeciBpzHPkt2hg9t+0+GYK2VFTR4VA5kZbvuTcNvd73WzF5Ght+YDUl/LKrzm/gZ/Usso/ucxx7DBTSCHLy5Ggb6RxQ458hus2Frnl1WUavc0pe5znm7nEucdpJuT1rwu6KaWZxulcgiItMCIiACsVJxGdEeAVdVipOIzojwCSY8CBqeO/pO8SsayVPHf0neJWNOtBWEWWmpXyOyY2Oe7Y1pceoK1YX6PqiSxmcyFv4iHO7INuspZTjHVmxhKWiKgi67hu4WhiH3h312svfYfRrSB13Sp3GYYb6Gc05/qcVDFQroWw0jleH07JHhskzYm+85rndzQe+yukG4WmmYODYix8mvikHkyAcpvetup3DUHs1+T0pInfyCiqncRAOJitMekWDvDz4LHaqWkqexqsmtY1PcEWJ4ZoaXwjSBeRluQD1o+fN9V4qpqOvOXG4UlXe+c2je7TfLHFdf2sx515ipqqD/AxenIGgcKuPox4LVo4nXOfc1UNJKdckckbH8+VG6zvq0oSq678rL4YN0VNvM3cRndPaCuG9VsX+DMfVEg1Me4Zs5zteM19me8HjFYXlxe3JkfYTtIt97Hm3wDaQTflL+RYX4h6u9+s+IcVkhDiy/wAN4sW8wsDrBWpNMXWLjcgWudNhouddhm5gFaEKEpTqXfcv/CK/pO/RGqdQWLiHm0ZzyEaS1pvkjlJAA5cnYrjuX/hFf0nfojVGY6xBsDbaLj6jWls1nL1Gm6KPoWyCvbG/hlSwPmcBwSnGhjRmY9w1NA4o0k5+UZ3UbcvhONTHLdnbTjjkag5o4jOTNynSq3SYm5ri/KIkdfKltlvF833dyAw21jPsIGZSFBURg5UdLFK8nj1VQw3O0xXaD9cpK4Nf3+0NUkydl3SVtYN6w2ndFCPVBYACANRkzNZzDPyr3RejZ1i+sqQwnOcnPnOt0j8x6vqsRra+UW/tCjhboDWTxMtzFgLh1rX+yBlN58Vp3HaZTKetzgp1u5JpfLKUrqm/hEHj2DMpz93VwzC/sH1hzgXHeohdDpvR7TnjYgHdAMHeXFSlP6PKIcaaR/8A7jB+kJ14iCWbr7COwk3kqHKEXXKv0d0b22iL43bQ/L6w6/dZVTFfR1VR3MJbM3k9V3Zdm6imj4iEt6CysJopyLNVUkkbsmWN7HbHNLT3rCrkQrFScRnRHgFXVYqTiM6I8AkmPAganjv6R8Sp/c9PhoYRWwTOkvpD3ZP5QwtI+t+dQFTx39J3iVjWyjeVDFK66l+p34M82jo6lx2N39x6hIsrqfChpw6sHO2p/wDmueg2zjSFP4Vu0rILBs2W0ezL647XGHWoSsWvyt9S0bVbpdCeczBxpoar6io/cWMyYINNHOPrN+4pfDPSbE4WqIXxnaz1wfpmI71mn9JlKOLFM78rAO91+5RpaVpR9StbOmq6EAavAhpppu1N+4nDMC+Xm7Uv7i3qj0oN9iiv0pAO4NPitH7d1MxtBQwuP+W+U/7SE6hPdPqK5R5XQcMwP5abtTfuJwrA/lpu1L+4thkWKzZ+DQQja6GFtucPyj3KHxJjWZqivje/RkU0DHfTfLMaO/mWpJvV9a9jG2tl0p3JDhOCfLz9qX9xOE4J8vP2pf3FW67DMgAva6LK4jHnLlffQcgBuS3pAcmUo+ogLHZLszhpGw7Dy8mrRpVFZp/c+pNza2XQ6vg8uHmhqTBFIKYE780l9yclt8kl19GToIVc4Tgny8/al/cXrcv/AAiv6Tv0RqjxsuQARnNs5sPqdXOkhZVcs3qPO0yjktC7cJwT5eftS/uJwnBPl5+1L+4qvTYU55LWAukbx4eJJm05AN8r6XPJrW5h8LLlsdUyJ97FlRCBn2ZZD29YamcEvufUVSfC6E3wrA/l5+1L+4nCsD+Xm7Uv7i/d5xKEZQpYJm6nMggeCOTewD3LE3dxLEbT0FMDs3p0R6nXSXW9G37/AMD1S1VPY9mqwL5ebtS/uL84VgXy83al/cUhTekiL26AN6DmnxaFKU3pGozxo5Wc8bT+klK762fU1OD3XQr7Z8E1U1R1y/uLKybCPZpqr6Gf+UisVX6Q6Jrbsc+Q6mtjLT9S+wCqeK+kipkuIGshbt47usjJHZ+qyMZy2fu/4NlKEd10Nueowiw3ynq7XzZTp7X5LyaVHYnUYQYzvMFQH+yQ5w6y9zhb6FVisrZJTlTSve7a5xPVfQsC6I2NNW+pB2tdkFYqTiM6I8Aq6rFScRnRHgE8xYEDU8d/Sd4lY1kqeO/pO8SsadaCvUIiIMCIiANzCsQMD8sRRScksYePpfOPoVcpPSW8RhsNJGx+jjEtGzJYAPHrVBXVdy2FU9DStqawMbK4ZWU4XLcrisYNOVbSBnuTsXPb3FRtVZexvvJOiIWnwPEcQ9armdFDp9f1c34YRbrdb6rFLWU9K4QYVFv9STk7+4B5B1iIaL8oAA5dTFN0FVicnB6RhbEdIvYke9M4aG/hHfmUzNFBg1PdtpKuQWBI6yB7MY7830k21k9doruUSTzXu32IGspHUjmtLjPiU503yt5ytYJ0ynUdWkWGmAxenDCWMOUIiGPfpy5HXLiDsGSWjog6yrHSRupaaSvqCTVVF2099IyxnlOw5NyNgsPaUY/D8kUcDh6z2Pnk/OCWg/kiHaKrGVHX+/8AETkqkxuX/hFf0nfojVRw+Jpu6T/DBDZLC5aJMr1xytLQeXMNatu5X+D1/Sd+iNROA0Ie+KI5uF00rQfxtkkcxx/NExCdHL17A1VR9O5t09AJZOCVLxHVR24NODmeBnax5GcgixY7SNGqxzPq2OfwbGYS2UZm1LczwNALyMz2/iseUa15oqI11GWC4rKLM0aC+O5sy/vNIIGwtHvKYwSrhxWDg9XmqYx6r9DiB7Q5feb9eacnTN7a8rzXkx0q6b/Pk/Mjp9zdbRfe4fO6WI5xvZubbTFna/nF+YL1S+kZxaWVlKyW2a4s3ONTmOBH1HUsENZWYRLvcg3yBxzDPkuG2N3sO2jxzFWmpoqPFYXSQhomyTZ3Fex1swlA4wvzjYVkmtZqq5XcaKf2uj4OaY1ijJ3XZSwwDZGCD+Y6D9GhRq9Sxlri1ws5pIcDqINiOteV2RSSyORtt5hERaYEREAFYqTiM6I8Aq6rFScRnRHgEkx4EDU8d/Sd4lY1kqeO/pO8SsadaCvUIiIMCIiANjD5mska+RmW1pvk3tlEZwCdl7X5FYKSkq8WnLnu9RvGdYhkY91jdbuTrK9bj9xz6siSS7KcHToL+RnJ+LqudHVw2GkgzBscMbb8gH8yeslcltbKLpHNnTZWTa+rQiyymwqlJAsB25X6gTrPcBfQAqRuaw6TE6t1TU54mEXGo2ztib+EaT/9lo4lWzYrWNZGCGXIjadDGe093LbOfoFbMcx6moKU0tI8GYNyRk58knjPkcMwdnJtpvbMpqMoqi/M/gpeUs/tXyQWPT/2jiccDD9zG7IFtFm55HDnybDohZA7fsYmLeLFHI0cgjiMf6iV+eitsbXVMzj60UYsNjTlFx/2Af8A6sfo0YZKipldnJhffnlcD/SU7+mq2Sp1ETrR8v8AY97lP4PX87v0RqPmk3mLCp9GSXk8zZso9zj1rf3Kfwav5z+iNYN0dP8A3TQOtoc4dvLd/St+9rz7GfavTubmNyHDsVE7f8Kb1nAa2vzSDnDhl9SybvcFdBI2vozYEhzy32XHRIPwuvY8p5V63YubPhVJO5w3wZIH4iQWvb1tyvyrPuI3UQPpxSVjwCAWNy+K9h0NLtAIvbPbQElZXVNbZP0Hyq4vfNE7geJQYnTFsrGlwsJY/dOpzDpAOkHV9FRce3P1GGyiane7e7+rINIv7Eo0fyPcseJU0uFVgfESWHPGToew6WP5R5FdUwnEYqyAPYA5jxZzXWNjrY8f93St/hZxzizUlaZSykjieO4kKiTfcgMkcBvoHFLhmy26xcWuNo051HK87s9wrocqakaXRaXR6Szlbrc3vHKNFGXZZSjKP0nLaRlGX1BERUECIiACsVJxGdEeAVdVipOIzojwCSY8CBqeO/pO8SsayVPHf0neJWNOtBXqEREGBWr0fbnhVTl0rbwxC7hqc48VvNpJ5htVWY0kgNFySAANZOYAfVdnwveMLpGNnka1x9Z+svedOS0Z3WzDmAUPETcY0WrL2EE3V6IsoAa3NYNaOYADwC4/u93U8Kk3qE/cMP8AqOHtH8I1D682bdZu8dUtdDAwxxOzOJPrOGw2zNB2Z7qmKXh7C79UtR7e2vfTE2aavkja9sbywP45bmJA9nK05PINOtayIuyhy1Nqgr3Rb5kf8WJ0bui+1/AK++iOD1Kp+3IaPoHk/qC5wus+iqC1G93vyuPU1rfEFc3icoPzL+Hzmiv7lR/c9f0nfojW3jtPfA6c+5vbu1lN/rWtuaH904gPxu/RGp2vp8rAmjZTxu7JY7+SlJ0n+pfsViqxp/qc1qcTc+CGA8WIvI5S837s/WVooi7UqHI3U2v7Rk3reS8ujuC1rs+SRrYTnbmuLDNnUluS3ROo5srOYnWEjNo95v4h36OaDRY4RaoapNOp9FUlS2VjXxuDmOF2kawVzj0k7lmRt4VAzJGV980aPWzB4GrPmPPfaq9uX3XzUfqgCSIm5YTaxOksdq5s48V0vDN0NLXxuiDs72lron2DrEZ7e9zi64Lk7GV5aHbfhaxo9TiSLdxrDXU08kL9LDmPvA52u+oIWkvQTqqo4WqOgREWmBWKk4jOiPAKuqxUnEZ0R4BJMeBA1PHf0neJWNZKnjv6TvErGnWgr1CIiDDPRVbontkjID252kgGx2gHNcaQvFTUOkcXyPc950ucSSfqVjRZRVqbXYIiLTAiIgAus+imvD6V0XtRPN+USXcD15Q+i5MrT6NsS3mta0n1ZgWHn0tPWLfmUfEQvWbLWErs0SmAC2FYl/mP/SxTeOVohwaMa5IY42g/jaL9Tco/RQ+Di2GYpySyfpYozd5iGUykgBzRQMc4fie1tr8zR/uULt6fv2Ra9dhXy7lSREXacYREQAQHu0IiANqvxGSbJMzy9zBkhx41tIDnaXWudOfOVqoiEktAbqEREAFYqTiM6I8Aq6rFScRnRHgEkx4EDU8d/Sd4lY1kqeO/pO8SsadaCvUIiIMCIiACIiACIiAC9wyFrmuabOaQQdhBuD1rwiAL9gEuXhWJOtbKke62zKaw271R6ypMjy92k26mgNA+gACsmB4xHHhtZC4/ePcMgbcsBubmyCT9FVVGzjSUvUraOqXoERFYkEREAEREAEREAEREAFYqTiM6I8Aq6rFScRnRHgEkx4EBVOGW/P7R8SseUNoX0TwGL4UfYb5L84BF8KPsN8ly4xcHThXyfO+UNoTKG0L6I4BF8KPsN8k4BF8KPsN8kYxcG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rFSH1GdEeAXZuARfCj7DfJehRx/DZ2R5LH4tPYZeGpuZ1hqqlsbS+Rwa0aSdWpZkXEdZF0u6KlkcGR1MbnE2Aa4E9QUouc+jBtqmu5HAf75V0ZUtYqMqISzk5RqzRxDF4YCBPMyO+jKNr9a90GJRTAmGRrwNJabjrUB6TW/wB3ycjo/wBbR/Nb+4of+Bpv8oIuK5e8zLzv3fI2Y8ep3P3ts7DJe2QDnvzaVtVlbHE3LmkYxujKe4NHNcqGgb/ekp/5SPvkl8gp2oga9pa9oc05iCLg35Eskkxk20YMOxKKdpdBI17QbEtN7EaijcSiMphEjd9AuWXzgWvcjVmXMhJJhNbIxjcuKZv3QJsDfiXcc3quJaeQ32LoW53Cd4jOW7LmkOXNJ7zzp/KNAGwJ52ajnXJ6CQm5ZbrUll+OdbOv1FIqQ43UUd7cKivsyhfq0rercQjiaHyyNY0mwLjYbdPMFQN30BpK2nroxmLgH21ubp7UZI/KrZulrb0wbCbvqS2KIj/1dLvysynflVXZr6WtySm809iTw/EYpml0MjXtBsS03F9l1r1uPU8LsiaojY4anOA0862qGkbFGyOMWaxoa0cgFlRvS+37qn/zHfpWWcVKd02cnGFSzHdbRD/zkPbCmcsWvqtdVmpxiinaymbIyTf/ALuzCLgFriXclrdZCs4CySpsbFtkOd1dHrq4e2PBbGH47TzuyYKiN7tNmuBNtttNlRaJzGY5UOeWtY1riS4gAXZHnJOYae9Z4aEVOKsqKNo3iK2+ytzNc8B1wz3iQWgkZtP1q7KK6VJq1l80OiL8K/VD7qatzICyP/FmcIo+R0mYu/K3Kd+VQSq6Fm6Kpv0FfHM3Khka9oJF2m4uNIWyub7g5TSVtRQyHMSTHfWWi4PO6Mg/lXSE1pC7KiFs53lUIiJBwvwlfq8yRhwLXAEEWIIuCDpBB0hAHNfRxiETKitMkrGZTgW5T2tv60mi5z6R1q80WNRyzuiheyQMYHOex4cAXFwDc2v1SdOxZjhFP8vD/ps8llpaGOO+9RMZfTksa29ttgq2k4ydScIOKoQfpCpHy0MrY2lzgWusBckNcCbDmufoo3cXurpRSRRyTsjfG3JcHnJ0aCCcxBFtCuy0JsFp3uyn00LnayY2E/UkZ1imrl1g4O9eREbnqgVFXUVMdzDvccMbiCA8sL3OLb6QC8C/Op+tq2RML5XhrGi5JNtCysYALAWA0ALHU0rJABIxrwDcBzQ7PovY67E9aVtNjJURQMYwSTEKeWreHB5F6WLZE25zj35Bn+jVMej3dEKmnDHuG/RWa65zub7L+XMLHlB2q2NbbQtaLDomuymwxtcNBDGg59OcC6d2lY3WvQRWdJVXubSIikVIXdhhPCaSWMD17ZUfSZnHXo+pVX9Gzn1AjdKPUpGuji5XSZyedsdm8ziugkLFTUrIwRGxrASSQ0BoJOkkDWdqorSkHEm4VleMwXPPTBIN7p23F8tx6gB/NdDWtPQRPOU+JjnWtdzGuNtlyNGdZZyuSUjbSN6NCHxHFqQRNkfNC4wjfGASsuXNa7M0A5yQSLcqnYpLtBItcA81wtU4NTnTTQ/6TPJbpaLWtmWNrY1JnM6CWN+N1AcWlj2OYbkWddkYI5dBC8UExwmuMUhPBZs7XHUNAcTtbxXcmfYuh/2RT/Lw/wCmzyWaoo45Lb5Gx9tGU0OtfZcZlV2yeVMqUJfhNb51qZGvBFwQQdB/6qqVBFZXFsdSYxSNzOj3skySg5Vg9rgQGC17aXFWtkLWtDWtAaBYAAAAbAFggw2FhDmQxtI0FrGgjVmIClF0KyjU5vu8w59LLBVipfLIHAEv3sH1fWbmja31TZwOZdIwyvZPGySNwLXtBHJcXsdhGxfs9BE85T4mOda13MaTbZcjRnK901KyO4jY1gJuclobc6Lm2vMmlO9FJ6oWMLsm1ozMiIplCCfuvogSDVRgg2OnSPovz7ZUPzcff5Lk1Z/iSdN3iVhXcvCx5OLEy4Ov/bKh+bj7/JPtlQ/Nx9/kuQItwkeQxMuDr/2yofm4+/yT7ZUPzcff5LkCIwkeQxMuDr/2yofm4+/yT7ZUPzcff5LkCIwkeQxMuDr/ANsqH5uPv8k+2VD83H3+S5AiMJHkMTLg6/8AbKh+bj7/ACT7ZUPzcff5LkCIwkeQxMuDr/2yofm4+/yT7ZUPzcff5LkCIwkeQxMuDr/2yofm4+/yT7ZUPzcff5LkCIwkeQxMuDr/ANsqH5uPv8k+2VD83H3+S5AiMJHkMTLg6/8AbKh+bj7/ACT7ZUPzcff5LkCIwkeQxMuDr/2yofm4+/yT7ZUPzcff5LkCIwkeQxMuDr/2yofm4+/yT7ZUPzcff5LkCIwkeQxMuDr/ANsqH5uPv8lnbumpSARUMsdGnyXGVN03Eb0R4JX4WK3NXiZc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TextBox 7"/>
          <p:cNvSpPr txBox="1"/>
          <p:nvPr/>
        </p:nvSpPr>
        <p:spPr>
          <a:xfrm>
            <a:off x="304800" y="671691"/>
            <a:ext cx="8534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+mj-lt"/>
              </a:rPr>
              <a:t>Nikada ne možemo biti 100 % sigurni jesmo li opravdano prihvatili ili odbacili nul-hipotezu! =&gt; možemo jedino znati vjerojatnost pogreške pri zaključivanju </a:t>
            </a:r>
          </a:p>
          <a:p>
            <a:endParaRPr lang="hr-HR" dirty="0">
              <a:latin typeface="+mj-lt"/>
            </a:endParaRPr>
          </a:p>
          <a:p>
            <a:r>
              <a:rPr lang="hr-HR" dirty="0">
                <a:latin typeface="+mj-lt"/>
              </a:rPr>
              <a:t>Hipoteze također mogu biti usmjerenje ili neusmjerene.</a:t>
            </a:r>
          </a:p>
          <a:p>
            <a:endParaRPr lang="hr-HR" dirty="0">
              <a:latin typeface="+mj-lt"/>
            </a:endParaRPr>
          </a:p>
          <a:p>
            <a:r>
              <a:rPr lang="hr-HR" dirty="0">
                <a:latin typeface="+mj-lt"/>
              </a:rPr>
              <a:t>Usmjerene hipoteze usmjeravaju varijable u istom smjeru. </a:t>
            </a:r>
          </a:p>
          <a:p>
            <a:endParaRPr lang="hr-HR" dirty="0">
              <a:latin typeface="+mj-lt"/>
            </a:endParaRPr>
          </a:p>
          <a:p>
            <a:r>
              <a:rPr lang="hr-HR" dirty="0">
                <a:latin typeface="+mj-lt"/>
              </a:rPr>
              <a:t>Primjer:</a:t>
            </a:r>
          </a:p>
          <a:p>
            <a:r>
              <a:rPr lang="hr-HR" dirty="0">
                <a:latin typeface="+mj-lt"/>
              </a:rPr>
              <a:t>Nul-hipoteza: Nema razlike u visini između Dalmatinaca i Zagoraca.</a:t>
            </a:r>
          </a:p>
          <a:p>
            <a:r>
              <a:rPr lang="hr-HR" dirty="0">
                <a:latin typeface="+mj-lt"/>
              </a:rPr>
              <a:t>Alternativna hipoteza: Postoji razlika u visini između Dalmatinaca i Zagoraca.</a:t>
            </a:r>
          </a:p>
          <a:p>
            <a:r>
              <a:rPr lang="hr-HR" dirty="0">
                <a:latin typeface="+mj-lt"/>
              </a:rPr>
              <a:t>Usmjerena hipoteza: Dalmatinici  su viši nego Zagorci.</a:t>
            </a:r>
          </a:p>
          <a:p>
            <a:endParaRPr lang="hr-HR" dirty="0">
              <a:latin typeface="+mj-lt"/>
            </a:endParaRPr>
          </a:p>
          <a:p>
            <a:r>
              <a:rPr lang="hr-HR" dirty="0">
                <a:latin typeface="+mj-lt"/>
              </a:rPr>
              <a:t>Usmjerene hipoteze </a:t>
            </a:r>
          </a:p>
          <a:p>
            <a:r>
              <a:rPr lang="hr-HR" dirty="0">
                <a:latin typeface="+mj-lt"/>
              </a:rPr>
              <a:t>se testiraju na 1 strani distribucije.</a:t>
            </a:r>
          </a:p>
          <a:p>
            <a:endParaRPr lang="hr-HR" dirty="0">
              <a:latin typeface="+mj-lt"/>
            </a:endParaRPr>
          </a:p>
          <a:p>
            <a:r>
              <a:rPr lang="hr-HR" dirty="0">
                <a:latin typeface="+mj-lt"/>
              </a:rPr>
              <a:t>Oprez: postoji veća mogućnost</a:t>
            </a:r>
          </a:p>
          <a:p>
            <a:r>
              <a:rPr lang="hr-HR" dirty="0">
                <a:latin typeface="+mj-lt"/>
              </a:rPr>
              <a:t>prihvaćanja hipoteze! </a:t>
            </a:r>
          </a:p>
          <a:p>
            <a:endParaRPr lang="hr-HR" dirty="0">
              <a:latin typeface="+mj-lt"/>
            </a:endParaRPr>
          </a:p>
          <a:p>
            <a:endParaRPr lang="hr-HR" dirty="0">
              <a:latin typeface="+mj-lt"/>
            </a:endParaRPr>
          </a:p>
          <a:p>
            <a:endParaRPr lang="hr-HR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2770" name="Picture 2" descr="http://www.ats.ucla.edu/stat/mult_pkg/faq/pvalue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886200"/>
            <a:ext cx="3435863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2063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hr-HR" dirty="0"/>
              <a:t>Statistička snaga testa</a:t>
            </a:r>
          </a:p>
        </p:txBody>
      </p:sp>
      <p:sp>
        <p:nvSpPr>
          <p:cNvPr id="1026" name="AutoShape 2" descr="data:image/jpeg;base64,/9j/4AAQSkZJRgABAQAAAQABAAD/2wCEAAkGBxQTEhQUEBAUFhQVFxwaFRgYFRcXHxocFhwXGhwYFRUZHyggGhsmHBcYITEhJSksLi4wFx8zODMsNygtLisBCgoKDg0OGxAQGzckICQsLC8tLC83LCwsLyw3LCwsLDAsLCwtLCwsLS0sLCwsLCwsLCwsLCwsLCwsLCwsLCwsLP/AABEIAPkAygMBIgACEQEDEQH/xAAcAAEAAgMBAQEAAAAAAAAAAAAABQYDBAcCCAH/xABMEAABAwIBBQwHBgMGBAcAAAABAAIDBBEFEiExQVEGExQyYXFykZKhsdEHIkJSU1SBFiNigrLTNcHCFSUzc5OiQ2Th8CREY4PS4vH/xAAZAQADAQEBAAAAAAAAAAAAAAAAAgMBBAX/xAAxEQACAQEHAgUCBgMBAAAAAAAAAQIRAxIUITFBUZHBBGFxgaEiQhMygrHh8DNi8VL/2gAMAwEAAhEDEQA/AIepkOW/1jxjr5SsW+H3j1r1U8d/Sd4lY17SPIZ63w+8etN8PvHrXlFph63w+8etN8PvHrXlEAet8PvHrTfD7x615RAHrfD7x603w+8eteUQB63w+8etN8PvHrXlEAet8PvHrTfD7x61a8AwyN+GV0rh67XDJOzew1wtz5RB5FUksZJtrgaUWknyet8PvHrTfD7x615RMKet8PvHrTfD7x615RAHrfD7x603w+8eteUQB63w+8etN8PvHrXlEAet8PvHrTfD7x615RAHrfD7x61YqR5yGZzxRr5Aq2rFScRnRHgEkx4EDU8d/Sd4lY1kqeO/pO8SsadaCvUIiIMCIiACIiACIiAC/WtuQALk5h9V+KxbgcN3+tiBHqx/eO/Ja3+4t70s5XYtjRjeaRO4HTmPC8SjOlkj2nnayMHvCpFdSGJwa7Wxjxyh7Q4eNvor9RG9Bi5/5ib+lRe7LDr0VBUtH/BZG8/lym+Dh9QueznSbru+xacaxXku5TURF1HOEREAEREAEREAEREAFYqTiM6I8Aq6rFScRnRHgEkx4EDU8d/Sd4lY1kqeO/pO8SsadaCvUIiIMM9BSOlkbGy2U82bc2BOoX0AnQL6yvyspHxPLJWOY8anC3VtHKFia4ggg2IzgjURoIXaMGkhxOjY6eNrzxXjW140lpGdt8xFtRUbW0dnR0yK2dmp5bnFkV53Uej10LXS0ry+NouWO44GvJIzOHUc2tUZPC0jNViJODi6MIiJxQuo+iShAhlm9p7wzmDBfvLu4Lly6n6Ipf8Aw8zdkt+0xo/pXP4r/GX8P/kRHYU6+HYqds0p7mKdFEJsFa11hama4HYYwHA9bfFV/AjfC8SO2R/6WKbjnycCv/yxb2rs/mueeuX/AKX7F4ae3c5KERF6BwhERABeo4y4hrWlzjoABJPMBpVk3Ibj31l3udvcINsq1y46wwaM209+ddMpMKpcPhfI2MNDGkvefWcbaso7dgsM657XxEYOizZezsHJVeSOM4nhclOWtmAa9zcrIvcgHRlAaCbHNpzalpraxSvdPNJNJxnuvbYNTRyAWH0WqrxrTMjKlcgiItMCsVJxGdEeAVdVipOIzojwCSY8CBqeO/pO8SsayVPHf0neJWNOtBXqEREGBWbcLulFHK7fL7zIAH2z5JGh9tekg2/lZVlEsoqSoxoycXVH0VT1DZGtcxwc1wu1wNwQdYK5b6RNye8uNTA37px+8aPYcdY/Ce48+aG3KbqpaN1hd8JPrR3/ANzDqd3HvXYMOr4auHKjIfG4EOB1X0te3Uc+hcDjOwlXY7b0baNNzhlBhkkwdvLctzBcsB9a3vNb7QHJc5xmWmRYkEWI0jZzq2bpMHlwypZNTk72XXids2xv25r845irjUYfTYrS79GxomLSA7Q5rwOI8jjC+3UbhdLt6UlsznVjWq3RzPBMJdUve1nsRPkP5BmH1cWj6q4+iCb1qpu1sbh9MsHxCweimoDKiaGRtnvbmvpvGTlM/wB1/wApTcDHvGI1MJzBscrew9tu6/WltpOSlHyQ1lGjjL1G5o3wnEDte79Ea28RntgEQvxshvVIXeDVo7lD/c9fzu/RGsGOT/3PQt2yOPY30f1BLSs/1dja0j+nuVqTDXCnZP7D5HRjnaGkdd3dlaav2PhsGDU0LgMuUteOS5MjndTg38y2dwG5uEQGrq2NOlzMvitY32yDmzkE3OoBU/GpFyfJP8Gsrq4KIcMlEW/OYWx3Aa52bLJ1MGl2a5uM2bSt/cnudfWTZIuI255X7B7o/EdXWt7FayXFaxrIQcgZowdDGDTI/ZfT1BdTwjDIqOAMaQGMF3vdYXOt7z/3ZLa27jGm7+B7OxUpeSN2kpWxMayNoaxos0DUAubekvdMyW1NA/Ka115XDQS3QwHXY5zygbCsG7Pd0ZsqGkcWxaHSaC/kbra3vPJroySw8O635DW1sqXYhERdpyBERABWKk4jOiPAKuqxUnEZ0R4BJMeBA1PHf0neJWNZKnjv6TvErGnWgr1CIiDAiIgDPQtYZGiUlrCbOcNLQc2VbXbTbkVgfDV4TOHjOx2hwuY5RsOw2+o1XCrC6VuP3UU8tO2kri24GSDIPVe32buOhw0Z9gz3UbZtKtKrdFbJJulaPZlgw3FKbFKd0ZGcj7yM8Zp1OadYvocP+ipGHzy4RWlktzBJpIGZzdUjR7zb5xz7QVtY9uOmpHipw5zi1uewN3MHJ8RltWnn0qQo8VgxaDg9RaOpAuw6i4e1H/NmzrHNFJJtZxevkdDbbzyktPMjt2UPBK2CugzxykPJGgkcYA/jYb9pZ6siPGBIw+pUQueDtDon5+uO608LLnMlwqs9V4N6Zx0NeM4aD7rtR2OI1gKOFad7pHvzPpnyU8l9IBF2X5hvjfyp0np5U9thG9/f33JLcp/B6/nP6I1FVoMtNhsLdLjKO3NkjwKltyv8Hr+k79Eag8ErA2SCR1iKWKR9vxZcpYPq+SPrTrWT4fYV6JeXcm90cRrsTZSx/wCHCBHceyG55Hc/s84C2d3uMGRzMPoxcAta4N1kcWMcjbXPNyFR2F1poqR05N6usvvWstZfPIR+J2cbfV2FTOA0cWGQ8Krc9RIDkM0uF9IH4j7TtWjnm8qb0yS5fI6zrtXXyXBPYDhcOGUxfM9ocQDLJtOpjBpIGgAZyedUbHt0FRiUogp2O3u/qxjS63tSnQB3BZoqWrxiXLeciBpzHPkt2hg9t+0+GYK2VFTR4VA5kZbvuTcNvd73WzF5Ght+YDUl/LKrzm/gZ/Usso/ucxx7DBTSCHLy5Ggb6RxQ458hus2Frnl1WUavc0pe5znm7nEucdpJuT1rwu6KaWZxulcgiItMCIiACsVJxGdEeAVdVipOIzojwCSY8CBqeO/pO8SsayVPHf0neJWNOtBWEWWmpXyOyY2Oe7Y1pceoK1YX6PqiSxmcyFv4iHO7INuspZTjHVmxhKWiKgi67hu4WhiH3h312svfYfRrSB13Sp3GYYb6Gc05/qcVDFQroWw0jleH07JHhskzYm+85rndzQe+yukG4WmmYODYix8mvikHkyAcpvetup3DUHs1+T0pInfyCiqncRAOJitMekWDvDz4LHaqWkqexqsmtY1PcEWJ4ZoaXwjSBeRluQD1o+fN9V4qpqOvOXG4UlXe+c2je7TfLHFdf2sx515ipqqD/AxenIGgcKuPox4LVo4nXOfc1UNJKdckckbH8+VG6zvq0oSq678rL4YN0VNvM3cRndPaCuG9VsX+DMfVEg1Me4Zs5zteM19me8HjFYXlxe3JkfYTtIt97Hm3wDaQTflL+RYX4h6u9+s+IcVkhDiy/wAN4sW8wsDrBWpNMXWLjcgWudNhouddhm5gFaEKEpTqXfcv/CK/pO/RGqdQWLiHm0ZzyEaS1pvkjlJAA5cnYrjuX/hFf0nfojVGY6xBsDbaLj6jWls1nL1Gm6KPoWyCvbG/hlSwPmcBwSnGhjRmY9w1NA4o0k5+UZ3UbcvhONTHLdnbTjjkag5o4jOTNynSq3SYm5ri/KIkdfKltlvF833dyAw21jPsIGZSFBURg5UdLFK8nj1VQw3O0xXaD9cpK4Nf3+0NUkydl3SVtYN6w2ndFCPVBYACANRkzNZzDPyr3RejZ1i+sqQwnOcnPnOt0j8x6vqsRra+UW/tCjhboDWTxMtzFgLh1rX+yBlN58Vp3HaZTKetzgp1u5JpfLKUrqm/hEHj2DMpz93VwzC/sH1hzgXHeohdDpvR7TnjYgHdAMHeXFSlP6PKIcaaR/8A7jB+kJ14iCWbr7COwk3kqHKEXXKv0d0b22iL43bQ/L6w6/dZVTFfR1VR3MJbM3k9V3Zdm6imj4iEt6CysJopyLNVUkkbsmWN7HbHNLT3rCrkQrFScRnRHgFXVYqTiM6I8AkmPAganjv6R8Sp/c9PhoYRWwTOkvpD3ZP5QwtI+t+dQFTx39J3iVjWyjeVDFK66l+p34M82jo6lx2N39x6hIsrqfChpw6sHO2p/wDmueg2zjSFP4Vu0rILBs2W0ezL647XGHWoSsWvyt9S0bVbpdCeczBxpoar6io/cWMyYINNHOPrN+4pfDPSbE4WqIXxnaz1wfpmI71mn9JlKOLFM78rAO91+5RpaVpR9StbOmq6EAavAhpppu1N+4nDMC+Xm7Uv7i3qj0oN9iiv0pAO4NPitH7d1MxtBQwuP+W+U/7SE6hPdPqK5R5XQcMwP5abtTfuJwrA/lpu1L+4thkWKzZ+DQQja6GFtucPyj3KHxJjWZqivje/RkU0DHfTfLMaO/mWpJvV9a9jG2tl0p3JDhOCfLz9qX9xOE4J8vP2pf3FW67DMgAva6LK4jHnLlffQcgBuS3pAcmUo+ogLHZLszhpGw7Dy8mrRpVFZp/c+pNza2XQ6vg8uHmhqTBFIKYE780l9yclt8kl19GToIVc4Tgny8/al/cXrcv/AAiv6Tv0RqjxsuQARnNs5sPqdXOkhZVcs3qPO0yjktC7cJwT5eftS/uJwnBPl5+1L+4qvTYU55LWAukbx4eJJm05AN8r6XPJrW5h8LLlsdUyJ97FlRCBn2ZZD29YamcEvufUVSfC6E3wrA/l5+1L+4nCsD+Xm7Uv7i/d5xKEZQpYJm6nMggeCOTewD3LE3dxLEbT0FMDs3p0R6nXSXW9G37/AMD1S1VPY9mqwL5ebtS/uL84VgXy83al/cUhTekiL26AN6DmnxaFKU3pGozxo5Wc8bT+klK762fU1OD3XQr7Z8E1U1R1y/uLKybCPZpqr6Gf+UisVX6Q6Jrbsc+Q6mtjLT9S+wCqeK+kipkuIGshbt47usjJHZ+qyMZy2fu/4NlKEd10Nueowiw3ynq7XzZTp7X5LyaVHYnUYQYzvMFQH+yQ5w6y9zhb6FVisrZJTlTSve7a5xPVfQsC6I2NNW+pB2tdkFYqTiM6I8Aq6rFScRnRHgE8xYEDU8d/Sd4lY1kqeO/pO8SsadaCvUIiIMCIiANzCsQMD8sRRScksYePpfOPoVcpPSW8RhsNJGx+jjEtGzJYAPHrVBXVdy2FU9DStqawMbK4ZWU4XLcrisYNOVbSBnuTsXPb3FRtVZexvvJOiIWnwPEcQ9armdFDp9f1c34YRbrdb6rFLWU9K4QYVFv9STk7+4B5B1iIaL8oAA5dTFN0FVicnB6RhbEdIvYke9M4aG/hHfmUzNFBg1PdtpKuQWBI6yB7MY7830k21k9doruUSTzXu32IGspHUjmtLjPiU503yt5ytYJ0ynUdWkWGmAxenDCWMOUIiGPfpy5HXLiDsGSWjog6yrHSRupaaSvqCTVVF2099IyxnlOw5NyNgsPaUY/D8kUcDh6z2Pnk/OCWg/kiHaKrGVHX+/8AETkqkxuX/hFf0nfojVRw+Jpu6T/DBDZLC5aJMr1xytLQeXMNatu5X+D1/Sd+iNROA0Ie+KI5uF00rQfxtkkcxx/NExCdHL17A1VR9O5t09AJZOCVLxHVR24NODmeBnax5GcgixY7SNGqxzPq2OfwbGYS2UZm1LczwNALyMz2/iseUa15oqI11GWC4rKLM0aC+O5sy/vNIIGwtHvKYwSrhxWDg9XmqYx6r9DiB7Q5feb9eacnTN7a8rzXkx0q6b/Pk/Mjp9zdbRfe4fO6WI5xvZubbTFna/nF+YL1S+kZxaWVlKyW2a4s3ONTmOBH1HUsENZWYRLvcg3yBxzDPkuG2N3sO2jxzFWmpoqPFYXSQhomyTZ3Fex1swlA4wvzjYVkmtZqq5XcaKf2uj4OaY1ijJ3XZSwwDZGCD+Y6D9GhRq9Sxlri1ws5pIcDqINiOteV2RSSyORtt5hERaYEREAFYqTiM6I8Aq6rFScRnRHgEkx4EDU8d/Sd4lY1kqeO/pO8SsadaCvUIiIMCIiANjD5mska+RmW1pvk3tlEZwCdl7X5FYKSkq8WnLnu9RvGdYhkY91jdbuTrK9bj9xz6siSS7KcHToL+RnJ+LqudHVw2GkgzBscMbb8gH8yeslcltbKLpHNnTZWTa+rQiyymwqlJAsB25X6gTrPcBfQAqRuaw6TE6t1TU54mEXGo2ztib+EaT/9lo4lWzYrWNZGCGXIjadDGe093LbOfoFbMcx6moKU0tI8GYNyRk58knjPkcMwdnJtpvbMpqMoqi/M/gpeUs/tXyQWPT/2jiccDD9zG7IFtFm55HDnybDohZA7fsYmLeLFHI0cgjiMf6iV+eitsbXVMzj60UYsNjTlFx/2Af8A6sfo0YZKipldnJhffnlcD/SU7+mq2Sp1ETrR8v8AY97lP4PX87v0RqPmk3mLCp9GSXk8zZso9zj1rf3Kfwav5z+iNYN0dP8A3TQOtoc4dvLd/St+9rz7GfavTubmNyHDsVE7f8Kb1nAa2vzSDnDhl9SybvcFdBI2vozYEhzy32XHRIPwuvY8p5V63YubPhVJO5w3wZIH4iQWvb1tyvyrPuI3UQPpxSVjwCAWNy+K9h0NLtAIvbPbQElZXVNbZP0Hyq4vfNE7geJQYnTFsrGlwsJY/dOpzDpAOkHV9FRce3P1GGyiane7e7+rINIv7Eo0fyPcseJU0uFVgfESWHPGToew6WP5R5FdUwnEYqyAPYA5jxZzXWNjrY8f93St/hZxzizUlaZSykjieO4kKiTfcgMkcBvoHFLhmy26xcWuNo051HK87s9wrocqakaXRaXR6Szlbrc3vHKNFGXZZSjKP0nLaRlGX1BERUECIiACsVJxGdEeAVdVipOIzojwCSY8CBqeO/pO8SsayVPHf0neJWNOtBXqEREGBWr0fbnhVTl0rbwxC7hqc48VvNpJ5htVWY0kgNFySAANZOYAfVdnwveMLpGNnka1x9Z+svedOS0Z3WzDmAUPETcY0WrL2EE3V6IsoAa3NYNaOYADwC4/u93U8Kk3qE/cMP8AqOHtH8I1D682bdZu8dUtdDAwxxOzOJPrOGw2zNB2Z7qmKXh7C79UtR7e2vfTE2aavkja9sbywP45bmJA9nK05PINOtayIuyhy1Nqgr3Rb5kf8WJ0bui+1/AK++iOD1Kp+3IaPoHk/qC5wus+iqC1G93vyuPU1rfEFc3icoPzL+Hzmiv7lR/c9f0nfojW3jtPfA6c+5vbu1lN/rWtuaH904gPxu/RGp2vp8rAmjZTxu7JY7+SlJ0n+pfsViqxp/qc1qcTc+CGA8WIvI5S837s/WVooi7UqHI3U2v7Rk3reS8ujuC1rs+SRrYTnbmuLDNnUluS3ROo5srOYnWEjNo95v4h36OaDRY4RaoapNOp9FUlS2VjXxuDmOF2kawVzj0k7lmRt4VAzJGV980aPWzB4GrPmPPfaq9uX3XzUfqgCSIm5YTaxOksdq5s48V0vDN0NLXxuiDs72lron2DrEZ7e9zi64Lk7GV5aHbfhaxo9TiSLdxrDXU08kL9LDmPvA52u+oIWkvQTqqo4WqOgREWmBWKk4jOiPAKuqxUnEZ0R4BJMeBA1PHf0neJWNZKnjv6TvErGnWgr1CIiDDPRVbontkjID252kgGx2gHNcaQvFTUOkcXyPc950ucSSfqVjRZRVqbXYIiLTAiIgAus+imvD6V0XtRPN+USXcD15Q+i5MrT6NsS3mta0n1ZgWHn0tPWLfmUfEQvWbLWErs0SmAC2FYl/mP/SxTeOVohwaMa5IY42g/jaL9Tco/RQ+Di2GYpySyfpYozd5iGUykgBzRQMc4fie1tr8zR/uULt6fv2Ra9dhXy7lSREXacYREQAQHu0IiANqvxGSbJMzy9zBkhx41tIDnaXWudOfOVqoiEktAbqEREAFYqTiM6I8Aq6rFScRnRHgEkx4EDU8d/Sd4lY1kqeO/pO8SsadaCvUIiIMCIiACIiACIiAC9wyFrmuabOaQQdhBuD1rwiAL9gEuXhWJOtbKke62zKaw271R6ypMjy92k26mgNA+gACsmB4xHHhtZC4/ePcMgbcsBubmyCT9FVVGzjSUvUraOqXoERFYkEREAEREAEREAEREAFYqTiM6I8Aq6rFScRnRHgEkx4EBVOGW/P7R8SseUNoX0TwGL4UfYb5L84BF8KPsN8ly4xcHThXyfO+UNoTKG0L6I4BF8KPsN8k4BF8KPsN8kYxcG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rFSH1GdEeAXZuARfCj7DfJehRx/DZ2R5LH4tPYZeGpuZ1hqqlsbS+Rwa0aSdWpZkXEdZF0u6KlkcGR1MbnE2Aa4E9QUouc+jBtqmu5HAf75V0ZUtYqMqISzk5RqzRxDF4YCBPMyO+jKNr9a90GJRTAmGRrwNJabjrUB6TW/wB3ycjo/wBbR/Nb+4of+Bpv8oIuK5e8zLzv3fI2Y8ep3P3ts7DJe2QDnvzaVtVlbHE3LmkYxujKe4NHNcqGgb/ekp/5SPvkl8gp2oga9pa9oc05iCLg35Eskkxk20YMOxKKdpdBI17QbEtN7EaijcSiMphEjd9AuWXzgWvcjVmXMhJJhNbIxjcuKZv3QJsDfiXcc3quJaeQ32LoW53Cd4jOW7LmkOXNJ7zzp/KNAGwJ52ajnXJ6CQm5ZbrUll+OdbOv1FIqQ43UUd7cKivsyhfq0rercQjiaHyyNY0mwLjYbdPMFQN30BpK2nroxmLgH21ubp7UZI/KrZulrb0wbCbvqS2KIj/1dLvysynflVXZr6WtySm809iTw/EYpml0MjXtBsS03F9l1r1uPU8LsiaojY4anOA0862qGkbFGyOMWaxoa0cgFlRvS+37qn/zHfpWWcVKd02cnGFSzHdbRD/zkPbCmcsWvqtdVmpxiinaymbIyTf/ALuzCLgFriXclrdZCs4CySpsbFtkOd1dHrq4e2PBbGH47TzuyYKiN7tNmuBNtttNlRaJzGY5UOeWtY1riS4gAXZHnJOYae9Z4aEVOKsqKNo3iK2+ytzNc8B1wz3iQWgkZtP1q7KK6VJq1l80OiL8K/VD7qatzICyP/FmcIo+R0mYu/K3Kd+VQSq6Fm6Kpv0FfHM3Khka9oJF2m4uNIWyub7g5TSVtRQyHMSTHfWWi4PO6Mg/lXSE1pC7KiFs53lUIiJBwvwlfq8yRhwLXAEEWIIuCDpBB0hAHNfRxiETKitMkrGZTgW5T2tv60mi5z6R1q80WNRyzuiheyQMYHOex4cAXFwDc2v1SdOxZjhFP8vD/ps8llpaGOO+9RMZfTksa29ttgq2k4ydScIOKoQfpCpHy0MrY2lzgWusBckNcCbDmufoo3cXurpRSRRyTsjfG3JcHnJ0aCCcxBFtCuy0JsFp3uyn00LnayY2E/UkZ1imrl1g4O9eREbnqgVFXUVMdzDvccMbiCA8sL3OLb6QC8C/Op+tq2RML5XhrGi5JNtCysYALAWA0ALHU0rJABIxrwDcBzQ7PovY67E9aVtNjJURQMYwSTEKeWreHB5F6WLZE25zj35Bn+jVMej3dEKmnDHuG/RWa65zub7L+XMLHlB2q2NbbQtaLDomuymwxtcNBDGg59OcC6d2lY3WvQRWdJVXubSIikVIXdhhPCaSWMD17ZUfSZnHXo+pVX9Gzn1AjdKPUpGuji5XSZyedsdm8ziugkLFTUrIwRGxrASSQ0BoJOkkDWdqorSkHEm4VleMwXPPTBIN7p23F8tx6gB/NdDWtPQRPOU+JjnWtdzGuNtlyNGdZZyuSUjbSN6NCHxHFqQRNkfNC4wjfGASsuXNa7M0A5yQSLcqnYpLtBItcA81wtU4NTnTTQ/6TPJbpaLWtmWNrY1JnM6CWN+N1AcWlj2OYbkWddkYI5dBC8UExwmuMUhPBZs7XHUNAcTtbxXcmfYuh/2RT/Lw/wCmzyWaoo45Lb5Gx9tGU0OtfZcZlV2yeVMqUJfhNb51qZGvBFwQQdB/6qqVBFZXFsdSYxSNzOj3skySg5Vg9rgQGC17aXFWtkLWtDWtAaBYAAAAbAFggw2FhDmQxtI0FrGgjVmIClF0KyjU5vu8w59LLBVipfLIHAEv3sH1fWbmja31TZwOZdIwyvZPGySNwLXtBHJcXsdhGxfs9BE85T4mOda13MaTbZcjRnK901KyO4jY1gJuclobc6Lm2vMmlO9FJ6oWMLsm1ozMiIplCCfuvogSDVRgg2OnSPovz7ZUPzcff5Lk1Z/iSdN3iVhXcvCx5OLEy4Ov/bKh+bj7/JPtlQ/Nx9/kuQItwkeQxMuDr/2yofm4+/yT7ZUPzcff5LkCIwkeQxMuDr/2yofm4+/yT7ZUPzcff5LkCIwkeQxMuDr/ANsqH5uPv8k+2VD83H3+S5AiMJHkMTLg6/8AbKh+bj7/ACT7ZUPzcff5LkCIwkeQxMuDr/2yofm4+/yT7ZUPzcff5LkCIwkeQxMuDr/2yofm4+/yT7ZUPzcff5LkCIwkeQxMuDr/ANsqH5uPv8k+2VD83H3+S5AiMJHkMTLg6/8AbKh+bj7/ACT7ZUPzcff5LkCIwkeQxMuDr/2yofm4+/yT7ZUPzcff5LkCIwkeQxMuDr/2yofm4+/yT7ZUPzcff5LkCIwkeQxMuDr/ANsqH5uPv8lnbumpSARUMsdGnyXGVN03Eb0R4JX4WK3NXiZc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TextBox 7"/>
          <p:cNvSpPr txBox="1"/>
          <p:nvPr/>
        </p:nvSpPr>
        <p:spPr>
          <a:xfrm>
            <a:off x="318861" y="1050566"/>
            <a:ext cx="8001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+mj-lt"/>
              </a:rPr>
              <a:t>Greške tipa alfa i beta</a:t>
            </a:r>
          </a:p>
          <a:p>
            <a:endParaRPr lang="hr-HR" dirty="0">
              <a:latin typeface="+mj-lt"/>
            </a:endParaRPr>
          </a:p>
          <a:p>
            <a:endParaRPr lang="hr-HR" dirty="0">
              <a:latin typeface="+mj-lt"/>
            </a:endParaRPr>
          </a:p>
          <a:p>
            <a:endParaRPr lang="hr-HR" dirty="0">
              <a:latin typeface="+mj-lt"/>
            </a:endParaRPr>
          </a:p>
          <a:p>
            <a:endParaRPr lang="hr-HR" dirty="0">
              <a:latin typeface="+mj-lt"/>
            </a:endParaRPr>
          </a:p>
          <a:p>
            <a:endParaRPr lang="hr-HR" dirty="0">
              <a:latin typeface="+mj-lt"/>
            </a:endParaRPr>
          </a:p>
          <a:p>
            <a:endParaRPr lang="hr-HR" dirty="0">
              <a:latin typeface="+mj-lt"/>
            </a:endParaRPr>
          </a:p>
          <a:p>
            <a:endParaRPr lang="hr-H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81000" y="1676400"/>
          <a:ext cx="8229600" cy="2220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628">
                <a:tc rowSpan="2"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+mj-lt"/>
                        </a:rPr>
                        <a:t>Odluka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+mj-lt"/>
                        </a:rPr>
                        <a:t>Stanje u populaciji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3135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>
                          <a:latin typeface="+mj-lt"/>
                        </a:rPr>
                        <a:t>Nema razlike između dvije aritmetičke sredine </a:t>
                      </a:r>
                      <a:endParaRPr lang="hr-HR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>
                          <a:latin typeface="+mj-lt"/>
                        </a:rPr>
                        <a:t>Postoji razlika između dvije aritmetičke sredine </a:t>
                      </a:r>
                      <a:endParaRPr lang="hr-HR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19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+mj-lt"/>
                        </a:rPr>
                        <a:t>Odbacujemo nul-hipotezu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+mj-lt"/>
                        </a:rPr>
                        <a:t>Pogreška tipa 1 (alfa)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+mj-lt"/>
                        </a:rPr>
                        <a:t>Nema pogreške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19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+mj-lt"/>
                        </a:rPr>
                        <a:t>Prihvaćamo nul-hipotezu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+mj-lt"/>
                        </a:rPr>
                        <a:t>Nema pogreške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+mj-lt"/>
                        </a:rPr>
                        <a:t>Pogreška tipa 2 (beta)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3794" name="Picture 2" descr="https://encrypted-tbn2.gstatic.com/images?q=tbn:ANd9GcQ97ewQzSMAVzFE5u2KfD_RLSUH_3xeLRDMSI8B-8K7mLAUjV_kQ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14800"/>
            <a:ext cx="4604081" cy="21078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2063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hr-HR" dirty="0"/>
              <a:t>Statistička snaga testa</a:t>
            </a:r>
          </a:p>
        </p:txBody>
      </p:sp>
      <p:sp>
        <p:nvSpPr>
          <p:cNvPr id="1026" name="AutoShape 2" descr="data:image/jpeg;base64,/9j/4AAQSkZJRgABAQAAAQABAAD/2wCEAAkGBxQTEhQUEBAUFhQVFxwaFRgYFRcXHxocFhwXGhwYFRUZHyggGhsmHBcYITEhJSksLi4wFx8zODMsNygtLisBCgoKDg0OGxAQGzckICQsLC8tLC83LCwsLyw3LCwsLDAsLCwtLCwsLS0sLCwsLCwsLCwsLCwsLCwsLCwsLCwsLP/AABEIAPkAygMBIgACEQEDEQH/xAAcAAEAAgMBAQEAAAAAAAAAAAAABQYDBAcCCAH/xABMEAABAwIBBQwHBgMGBAcAAAABAAIDBBEFEiExQVEGExQyYXFykZKhsdEHIkJSU1SBFiNigrLTNcHCFSUzc5OiQ2Th8CREY4PS4vH/xAAZAQADAQEBAAAAAAAAAAAAAAAAAgMBBAX/xAAxEQACAQEHAgUCBgMBAAAAAAAAAQIRAxIUITFBUZHBBGFxgaEiQhMygrHh8DNi8VL/2gAMAwEAAhEDEQA/AIepkOW/1jxjr5SsW+H3j1r1U8d/Sd4lY17SPIZ63w+8etN8PvHrXlFph63w+8etN8PvHrXlEAet8PvHrTfD7x615RAHrfD7x603w+8eteUQB63w+8etN8PvHrXlEAet8PvHrTfD7x61a8AwyN+GV0rh67XDJOzew1wtz5RB5FUksZJtrgaUWknyet8PvHrTfD7x615RMKet8PvHrTfD7x615RAHrfD7x603w+8eteUQB63w+8etN8PvHrXlEAet8PvHrTfD7x615RAHrfD7x61YqR5yGZzxRr5Aq2rFScRnRHgEkx4EDU8d/Sd4lY1kqeO/pO8SsadaCvUIiIMCIiACIiACIiAC/WtuQALk5h9V+KxbgcN3+tiBHqx/eO/Ja3+4t70s5XYtjRjeaRO4HTmPC8SjOlkj2nnayMHvCpFdSGJwa7Wxjxyh7Q4eNvor9RG9Bi5/5ib+lRe7LDr0VBUtH/BZG8/lym+Dh9QueznSbru+xacaxXku5TURF1HOEREAEREAEREAEREAFYqTiM6I8Aq6rFScRnRHgEkx4EDU8d/Sd4lY1kqeO/pO8SsadaCvUIiIMM9BSOlkbGy2U82bc2BOoX0AnQL6yvyspHxPLJWOY8anC3VtHKFia4ggg2IzgjURoIXaMGkhxOjY6eNrzxXjW140lpGdt8xFtRUbW0dnR0yK2dmp5bnFkV53Uej10LXS0ry+NouWO44GvJIzOHUc2tUZPC0jNViJODi6MIiJxQuo+iShAhlm9p7wzmDBfvLu4Lly6n6Ipf8Aw8zdkt+0xo/pXP4r/GX8P/kRHYU6+HYqds0p7mKdFEJsFa11hama4HYYwHA9bfFV/AjfC8SO2R/6WKbjnycCv/yxb2rs/mueeuX/AKX7F4ae3c5KERF6BwhERABeo4y4hrWlzjoABJPMBpVk3Ibj31l3udvcINsq1y46wwaM209+ddMpMKpcPhfI2MNDGkvefWcbaso7dgsM657XxEYOizZezsHJVeSOM4nhclOWtmAa9zcrIvcgHRlAaCbHNpzalpraxSvdPNJNJxnuvbYNTRyAWH0WqrxrTMjKlcgiItMCsVJxGdEeAVdVipOIzojwCSY8CBqeO/pO8SsayVPHf0neJWNOtBXqEREGBWbcLulFHK7fL7zIAH2z5JGh9tekg2/lZVlEsoqSoxoycXVH0VT1DZGtcxwc1wu1wNwQdYK5b6RNye8uNTA37px+8aPYcdY/Ce48+aG3KbqpaN1hd8JPrR3/ANzDqd3HvXYMOr4auHKjIfG4EOB1X0te3Uc+hcDjOwlXY7b0baNNzhlBhkkwdvLctzBcsB9a3vNb7QHJc5xmWmRYkEWI0jZzq2bpMHlwypZNTk72XXids2xv25r845irjUYfTYrS79GxomLSA7Q5rwOI8jjC+3UbhdLt6UlsznVjWq3RzPBMJdUve1nsRPkP5BmH1cWj6q4+iCb1qpu1sbh9MsHxCweimoDKiaGRtnvbmvpvGTlM/wB1/wApTcDHvGI1MJzBscrew9tu6/WltpOSlHyQ1lGjjL1G5o3wnEDte79Ea28RntgEQvxshvVIXeDVo7lD/c9fzu/RGsGOT/3PQt2yOPY30f1BLSs/1dja0j+nuVqTDXCnZP7D5HRjnaGkdd3dlaav2PhsGDU0LgMuUteOS5MjndTg38y2dwG5uEQGrq2NOlzMvitY32yDmzkE3OoBU/GpFyfJP8Gsrq4KIcMlEW/OYWx3Aa52bLJ1MGl2a5uM2bSt/cnudfWTZIuI255X7B7o/EdXWt7FayXFaxrIQcgZowdDGDTI/ZfT1BdTwjDIqOAMaQGMF3vdYXOt7z/3ZLa27jGm7+B7OxUpeSN2kpWxMayNoaxos0DUAubekvdMyW1NA/Ka115XDQS3QwHXY5zygbCsG7Pd0ZsqGkcWxaHSaC/kbra3vPJroySw8O635DW1sqXYhERdpyBERABWKk4jOiPAKuqxUnEZ0R4BJMeBA1PHf0neJWNZKnjv6TvErGnWgr1CIiDAiIgDPQtYZGiUlrCbOcNLQc2VbXbTbkVgfDV4TOHjOx2hwuY5RsOw2+o1XCrC6VuP3UU8tO2kri24GSDIPVe32buOhw0Z9gz3UbZtKtKrdFbJJulaPZlgw3FKbFKd0ZGcj7yM8Zp1OadYvocP+ipGHzy4RWlktzBJpIGZzdUjR7zb5xz7QVtY9uOmpHipw5zi1uewN3MHJ8RltWnn0qQo8VgxaDg9RaOpAuw6i4e1H/NmzrHNFJJtZxevkdDbbzyktPMjt2UPBK2CugzxykPJGgkcYA/jYb9pZ6siPGBIw+pUQueDtDon5+uO608LLnMlwqs9V4N6Zx0NeM4aD7rtR2OI1gKOFad7pHvzPpnyU8l9IBF2X5hvjfyp0np5U9thG9/f33JLcp/B6/nP6I1FVoMtNhsLdLjKO3NkjwKltyv8Hr+k79Eag8ErA2SCR1iKWKR9vxZcpYPq+SPrTrWT4fYV6JeXcm90cRrsTZSx/wCHCBHceyG55Hc/s84C2d3uMGRzMPoxcAta4N1kcWMcjbXPNyFR2F1poqR05N6usvvWstZfPIR+J2cbfV2FTOA0cWGQ8Krc9RIDkM0uF9IH4j7TtWjnm8qb0yS5fI6zrtXXyXBPYDhcOGUxfM9ocQDLJtOpjBpIGgAZyedUbHt0FRiUogp2O3u/qxjS63tSnQB3BZoqWrxiXLeciBpzHPkt2hg9t+0+GYK2VFTR4VA5kZbvuTcNvd73WzF5Ght+YDUl/LKrzm/gZ/Usso/ucxx7DBTSCHLy5Ggb6RxQ458hus2Frnl1WUavc0pe5znm7nEucdpJuT1rwu6KaWZxulcgiItMCIiACsVJxGdEeAVdVipOIzojwCSY8CBqeO/pO8SsayVPHf0neJWNOtBWEWWmpXyOyY2Oe7Y1pceoK1YX6PqiSxmcyFv4iHO7INuspZTjHVmxhKWiKgi67hu4WhiH3h312svfYfRrSB13Sp3GYYb6Gc05/qcVDFQroWw0jleH07JHhskzYm+85rndzQe+yukG4WmmYODYix8mvikHkyAcpvetup3DUHs1+T0pInfyCiqncRAOJitMekWDvDz4LHaqWkqexqsmtY1PcEWJ4ZoaXwjSBeRluQD1o+fN9V4qpqOvOXG4UlXe+c2je7TfLHFdf2sx515ipqqD/AxenIGgcKuPox4LVo4nXOfc1UNJKdckckbH8+VG6zvq0oSq678rL4YN0VNvM3cRndPaCuG9VsX+DMfVEg1Me4Zs5zteM19me8HjFYXlxe3JkfYTtIt97Hm3wDaQTflL+RYX4h6u9+s+IcVkhDiy/wAN4sW8wsDrBWpNMXWLjcgWudNhouddhm5gFaEKEpTqXfcv/CK/pO/RGqdQWLiHm0ZzyEaS1pvkjlJAA5cnYrjuX/hFf0nfojVGY6xBsDbaLj6jWls1nL1Gm6KPoWyCvbG/hlSwPmcBwSnGhjRmY9w1NA4o0k5+UZ3UbcvhONTHLdnbTjjkag5o4jOTNynSq3SYm5ri/KIkdfKltlvF833dyAw21jPsIGZSFBURg5UdLFK8nj1VQw3O0xXaD9cpK4Nf3+0NUkydl3SVtYN6w2ndFCPVBYACANRkzNZzDPyr3RejZ1i+sqQwnOcnPnOt0j8x6vqsRra+UW/tCjhboDWTxMtzFgLh1rX+yBlN58Vp3HaZTKetzgp1u5JpfLKUrqm/hEHj2DMpz93VwzC/sH1hzgXHeohdDpvR7TnjYgHdAMHeXFSlP6PKIcaaR/8A7jB+kJ14iCWbr7COwk3kqHKEXXKv0d0b22iL43bQ/L6w6/dZVTFfR1VR3MJbM3k9V3Zdm6imj4iEt6CysJopyLNVUkkbsmWN7HbHNLT3rCrkQrFScRnRHgFXVYqTiM6I8AkmPAganjv6R8Sp/c9PhoYRWwTOkvpD3ZP5QwtI+t+dQFTx39J3iVjWyjeVDFK66l+p34M82jo6lx2N39x6hIsrqfChpw6sHO2p/wDmueg2zjSFP4Vu0rILBs2W0ezL647XGHWoSsWvyt9S0bVbpdCeczBxpoar6io/cWMyYINNHOPrN+4pfDPSbE4WqIXxnaz1wfpmI71mn9JlKOLFM78rAO91+5RpaVpR9StbOmq6EAavAhpppu1N+4nDMC+Xm7Uv7i3qj0oN9iiv0pAO4NPitH7d1MxtBQwuP+W+U/7SE6hPdPqK5R5XQcMwP5abtTfuJwrA/lpu1L+4thkWKzZ+DQQja6GFtucPyj3KHxJjWZqivje/RkU0DHfTfLMaO/mWpJvV9a9jG2tl0p3JDhOCfLz9qX9xOE4J8vP2pf3FW67DMgAva6LK4jHnLlffQcgBuS3pAcmUo+ogLHZLszhpGw7Dy8mrRpVFZp/c+pNza2XQ6vg8uHmhqTBFIKYE780l9yclt8kl19GToIVc4Tgny8/al/cXrcv/AAiv6Tv0RqjxsuQARnNs5sPqdXOkhZVcs3qPO0yjktC7cJwT5eftS/uJwnBPl5+1L+4qvTYU55LWAukbx4eJJm05AN8r6XPJrW5h8LLlsdUyJ97FlRCBn2ZZD29YamcEvufUVSfC6E3wrA/l5+1L+4nCsD+Xm7Uv7i/d5xKEZQpYJm6nMggeCOTewD3LE3dxLEbT0FMDs3p0R6nXSXW9G37/AMD1S1VPY9mqwL5ebtS/uL84VgXy83al/cUhTekiL26AN6DmnxaFKU3pGozxo5Wc8bT+klK762fU1OD3XQr7Z8E1U1R1y/uLKybCPZpqr6Gf+UisVX6Q6Jrbsc+Q6mtjLT9S+wCqeK+kipkuIGshbt47usjJHZ+qyMZy2fu/4NlKEd10Nueowiw3ynq7XzZTp7X5LyaVHYnUYQYzvMFQH+yQ5w6y9zhb6FVisrZJTlTSve7a5xPVfQsC6I2NNW+pB2tdkFYqTiM6I8Aq6rFScRnRHgE8xYEDU8d/Sd4lY1kqeO/pO8SsadaCvUIiIMCIiANzCsQMD8sRRScksYePpfOPoVcpPSW8RhsNJGx+jjEtGzJYAPHrVBXVdy2FU9DStqawMbK4ZWU4XLcrisYNOVbSBnuTsXPb3FRtVZexvvJOiIWnwPEcQ9armdFDp9f1c34YRbrdb6rFLWU9K4QYVFv9STk7+4B5B1iIaL8oAA5dTFN0FVicnB6RhbEdIvYke9M4aG/hHfmUzNFBg1PdtpKuQWBI6yB7MY7830k21k9doruUSTzXu32IGspHUjmtLjPiU503yt5ytYJ0ynUdWkWGmAxenDCWMOUIiGPfpy5HXLiDsGSWjog6yrHSRupaaSvqCTVVF2099IyxnlOw5NyNgsPaUY/D8kUcDh6z2Pnk/OCWg/kiHaKrGVHX+/8AETkqkxuX/hFf0nfojVRw+Jpu6T/DBDZLC5aJMr1xytLQeXMNatu5X+D1/Sd+iNROA0Ie+KI5uF00rQfxtkkcxx/NExCdHL17A1VR9O5t09AJZOCVLxHVR24NODmeBnax5GcgixY7SNGqxzPq2OfwbGYS2UZm1LczwNALyMz2/iseUa15oqI11GWC4rKLM0aC+O5sy/vNIIGwtHvKYwSrhxWDg9XmqYx6r9DiB7Q5feb9eacnTN7a8rzXkx0q6b/Pk/Mjp9zdbRfe4fO6WI5xvZubbTFna/nF+YL1S+kZxaWVlKyW2a4s3ONTmOBH1HUsENZWYRLvcg3yBxzDPkuG2N3sO2jxzFWmpoqPFYXSQhomyTZ3Fex1swlA4wvzjYVkmtZqq5XcaKf2uj4OaY1ijJ3XZSwwDZGCD+Y6D9GhRq9Sxlri1ws5pIcDqINiOteV2RSSyORtt5hERaYEREAFYqTiM6I8Aq6rFScRnRHgEkx4EDU8d/Sd4lY1kqeO/pO8SsadaCvUIiIMCIiANjD5mska+RmW1pvk3tlEZwCdl7X5FYKSkq8WnLnu9RvGdYhkY91jdbuTrK9bj9xz6siSS7KcHToL+RnJ+LqudHVw2GkgzBscMbb8gH8yeslcltbKLpHNnTZWTa+rQiyymwqlJAsB25X6gTrPcBfQAqRuaw6TE6t1TU54mEXGo2ztib+EaT/9lo4lWzYrWNZGCGXIjadDGe093LbOfoFbMcx6moKU0tI8GYNyRk58knjPkcMwdnJtpvbMpqMoqi/M/gpeUs/tXyQWPT/2jiccDD9zG7IFtFm55HDnybDohZA7fsYmLeLFHI0cgjiMf6iV+eitsbXVMzj60UYsNjTlFx/2Af8A6sfo0YZKipldnJhffnlcD/SU7+mq2Sp1ETrR8v8AY97lP4PX87v0RqPmk3mLCp9GSXk8zZso9zj1rf3Kfwav5z+iNYN0dP8A3TQOtoc4dvLd/St+9rz7GfavTubmNyHDsVE7f8Kb1nAa2vzSDnDhl9SybvcFdBI2vozYEhzy32XHRIPwuvY8p5V63YubPhVJO5w3wZIH4iQWvb1tyvyrPuI3UQPpxSVjwCAWNy+K9h0NLtAIvbPbQElZXVNbZP0Hyq4vfNE7geJQYnTFsrGlwsJY/dOpzDpAOkHV9FRce3P1GGyiane7e7+rINIv7Eo0fyPcseJU0uFVgfESWHPGToew6WP5R5FdUwnEYqyAPYA5jxZzXWNjrY8f93St/hZxzizUlaZSykjieO4kKiTfcgMkcBvoHFLhmy26xcWuNo051HK87s9wrocqakaXRaXR6Szlbrc3vHKNFGXZZSjKP0nLaRlGX1BERUECIiACsVJxGdEeAVdVipOIzojwCSY8CBqeO/pO8SsayVPHf0neJWNOtBXqEREGBWr0fbnhVTl0rbwxC7hqc48VvNpJ5htVWY0kgNFySAANZOYAfVdnwveMLpGNnka1x9Z+svedOS0Z3WzDmAUPETcY0WrL2EE3V6IsoAa3NYNaOYADwC4/u93U8Kk3qE/cMP8AqOHtH8I1D682bdZu8dUtdDAwxxOzOJPrOGw2zNB2Z7qmKXh7C79UtR7e2vfTE2aavkja9sbywP45bmJA9nK05PINOtayIuyhy1Nqgr3Rb5kf8WJ0bui+1/AK++iOD1Kp+3IaPoHk/qC5wus+iqC1G93vyuPU1rfEFc3icoPzL+Hzmiv7lR/c9f0nfojW3jtPfA6c+5vbu1lN/rWtuaH904gPxu/RGp2vp8rAmjZTxu7JY7+SlJ0n+pfsViqxp/qc1qcTc+CGA8WIvI5S837s/WVooi7UqHI3U2v7Rk3reS8ujuC1rs+SRrYTnbmuLDNnUluS3ROo5srOYnWEjNo95v4h36OaDRY4RaoapNOp9FUlS2VjXxuDmOF2kawVzj0k7lmRt4VAzJGV980aPWzB4GrPmPPfaq9uX3XzUfqgCSIm5YTaxOksdq5s48V0vDN0NLXxuiDs72lron2DrEZ7e9zi64Lk7GV5aHbfhaxo9TiSLdxrDXU08kL9LDmPvA52u+oIWkvQTqqo4WqOgREWmBWKk4jOiPAKuqxUnEZ0R4BJMeBA1PHf0neJWNZKnjv6TvErGnWgr1CIiDDPRVbontkjID252kgGx2gHNcaQvFTUOkcXyPc950ucSSfqVjRZRVqbXYIiLTAiIgAus+imvD6V0XtRPN+USXcD15Q+i5MrT6NsS3mta0n1ZgWHn0tPWLfmUfEQvWbLWErs0SmAC2FYl/mP/SxTeOVohwaMa5IY42g/jaL9Tco/RQ+Di2GYpySyfpYozd5iGUykgBzRQMc4fie1tr8zR/uULt6fv2Ra9dhXy7lSREXacYREQAQHu0IiANqvxGSbJMzy9zBkhx41tIDnaXWudOfOVqoiEktAbqEREAFYqTiM6I8Aq6rFScRnRHgEkx4EDU8d/Sd4lY1kqeO/pO8SsadaCvUIiIMCIiACIiACIiAC9wyFrmuabOaQQdhBuD1rwiAL9gEuXhWJOtbKke62zKaw271R6ypMjy92k26mgNA+gACsmB4xHHhtZC4/ePcMgbcsBubmyCT9FVVGzjSUvUraOqXoERFYkEREAEREAEREAEREAFYqTiM6I8Aq6rFScRnRHgEkx4EBVOGW/P7R8SseUNoX0TwGL4UfYb5L84BF8KPsN8ly4xcHThXyfO+UNoTKG0L6I4BF8KPsN8k4BF8KPsN8kYxcG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rFSH1GdEeAXZuARfCj7DfJehRx/DZ2R5LH4tPYZeGpuZ1hqqlsbS+Rwa0aSdWpZkXEdZF0u6KlkcGR1MbnE2Aa4E9QUouc+jBtqmu5HAf75V0ZUtYqMqISzk5RqzRxDF4YCBPMyO+jKNr9a90GJRTAmGRrwNJabjrUB6TW/wB3ycjo/wBbR/Nb+4of+Bpv8oIuK5e8zLzv3fI2Y8ep3P3ts7DJe2QDnvzaVtVlbHE3LmkYxujKe4NHNcqGgb/ekp/5SPvkl8gp2oga9pa9oc05iCLg35Eskkxk20YMOxKKdpdBI17QbEtN7EaijcSiMphEjd9AuWXzgWvcjVmXMhJJhNbIxjcuKZv3QJsDfiXcc3quJaeQ32LoW53Cd4jOW7LmkOXNJ7zzp/KNAGwJ52ajnXJ6CQm5ZbrUll+OdbOv1FIqQ43UUd7cKivsyhfq0rercQjiaHyyNY0mwLjYbdPMFQN30BpK2nroxmLgH21ubp7UZI/KrZulrb0wbCbvqS2KIj/1dLvysynflVXZr6WtySm809iTw/EYpml0MjXtBsS03F9l1r1uPU8LsiaojY4anOA0862qGkbFGyOMWaxoa0cgFlRvS+37qn/zHfpWWcVKd02cnGFSzHdbRD/zkPbCmcsWvqtdVmpxiinaymbIyTf/ALuzCLgFriXclrdZCs4CySpsbFtkOd1dHrq4e2PBbGH47TzuyYKiN7tNmuBNtttNlRaJzGY5UOeWtY1riS4gAXZHnJOYae9Z4aEVOKsqKNo3iK2+ytzNc8B1wz3iQWgkZtP1q7KK6VJq1l80OiL8K/VD7qatzICyP/FmcIo+R0mYu/K3Kd+VQSq6Fm6Kpv0FfHM3Khka9oJF2m4uNIWyub7g5TSVtRQyHMSTHfWWi4PO6Mg/lXSE1pC7KiFs53lUIiJBwvwlfq8yRhwLXAEEWIIuCDpBB0hAHNfRxiETKitMkrGZTgW5T2tv60mi5z6R1q80WNRyzuiheyQMYHOex4cAXFwDc2v1SdOxZjhFP8vD/ps8llpaGOO+9RMZfTksa29ttgq2k4ydScIOKoQfpCpHy0MrY2lzgWusBckNcCbDmufoo3cXurpRSRRyTsjfG3JcHnJ0aCCcxBFtCuy0JsFp3uyn00LnayY2E/UkZ1imrl1g4O9eREbnqgVFXUVMdzDvccMbiCA8sL3OLb6QC8C/Op+tq2RML5XhrGi5JNtCysYALAWA0ALHU0rJABIxrwDcBzQ7PovY67E9aVtNjJURQMYwSTEKeWreHB5F6WLZE25zj35Bn+jVMej3dEKmnDHuG/RWa65zub7L+XMLHlB2q2NbbQtaLDomuymwxtcNBDGg59OcC6d2lY3WvQRWdJVXubSIikVIXdhhPCaSWMD17ZUfSZnHXo+pVX9Gzn1AjdKPUpGuji5XSZyedsdm8ziugkLFTUrIwRGxrASSQ0BoJOkkDWdqorSkHEm4VleMwXPPTBIN7p23F8tx6gB/NdDWtPQRPOU+JjnWtdzGuNtlyNGdZZyuSUjbSN6NCHxHFqQRNkfNC4wjfGASsuXNa7M0A5yQSLcqnYpLtBItcA81wtU4NTnTTQ/6TPJbpaLWtmWNrY1JnM6CWN+N1AcWlj2OYbkWddkYI5dBC8UExwmuMUhPBZs7XHUNAcTtbxXcmfYuh/2RT/Lw/wCmzyWaoo45Lb5Gx9tGU0OtfZcZlV2yeVMqUJfhNb51qZGvBFwQQdB/6qqVBFZXFsdSYxSNzOj3skySg5Vg9rgQGC17aXFWtkLWtDWtAaBYAAAAbAFggw2FhDmQxtI0FrGgjVmIClF0KyjU5vu8w59LLBVipfLIHAEv3sH1fWbmja31TZwOZdIwyvZPGySNwLXtBHJcXsdhGxfs9BE85T4mOda13MaTbZcjRnK901KyO4jY1gJuclobc6Lm2vMmlO9FJ6oWMLsm1ozMiIplCCfuvogSDVRgg2OnSPovz7ZUPzcff5Lk1Z/iSdN3iVhXcvCx5OLEy4Ov/bKh+bj7/JPtlQ/Nx9/kuQItwkeQxMuDr/2yofm4+/yT7ZUPzcff5LkCIwkeQxMuDr/2yofm4+/yT7ZUPzcff5LkCIwkeQxMuDr/ANsqH5uPv8k+2VD83H3+S5AiMJHkMTLg6/8AbKh+bj7/ACT7ZUPzcff5LkCIwkeQxMuDr/2yofm4+/yT7ZUPzcff5LkCIwkeQxMuDr/2yofm4+/yT7ZUPzcff5LkCIwkeQxMuDr/ANsqH5uPv8k+2VD83H3+S5AiMJHkMTLg6/8AbKh+bj7/ACT7ZUPzcff5LkCIwkeQxMuDr/2yofm4+/yT7ZUPzcff5LkCIwkeQxMuDr/2yofm4+/yT7ZUPzcff5LkCIwkeQxMuDr/ANsqH5uPv8lnbumpSARUMsdGnyXGVN03Eb0R4JX4WK3NXiZc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TextBox 7"/>
          <p:cNvSpPr txBox="1"/>
          <p:nvPr/>
        </p:nvSpPr>
        <p:spPr>
          <a:xfrm>
            <a:off x="318861" y="1050566"/>
            <a:ext cx="8001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sr-Latn-RS" dirty="0"/>
              <a:t>Moramo kontrolirati grešku tipa I kako ne bi proglasili značajnom razliku ili efekt koji to u stvarnosti nisu.</a:t>
            </a:r>
          </a:p>
          <a:p>
            <a:endParaRPr lang="hr-HR" altLang="sr-Latn-RS" dirty="0"/>
          </a:p>
          <a:p>
            <a:r>
              <a:rPr lang="hr-HR" altLang="sr-Latn-RS" dirty="0"/>
              <a:t>Moramo kontrolirati grešku tipa II kako ne bi zaključili da nema razlike ili efekta a da zapravo isti postoji u populaciji. </a:t>
            </a:r>
          </a:p>
          <a:p>
            <a:endParaRPr lang="hr-HR" altLang="sr-Latn-RS" dirty="0"/>
          </a:p>
          <a:p>
            <a:r>
              <a:rPr lang="hr-HR" altLang="sr-Latn-RS" dirty="0"/>
              <a:t>Problemi:</a:t>
            </a:r>
          </a:p>
          <a:p>
            <a:endParaRPr lang="hr-HR" altLang="sr-Latn-RS" dirty="0"/>
          </a:p>
          <a:p>
            <a:r>
              <a:rPr lang="hr-HR" altLang="sr-Latn-RS" dirty="0"/>
              <a:t>Ako postavimo stroži kriterij pri zaključivanju povećava se vjerojatnost greške tipa II. Ako odredimo blaži kriterij povećava se vjerojatnost greške tipa I.</a:t>
            </a:r>
          </a:p>
          <a:p>
            <a:endParaRPr lang="hr-HR" altLang="sr-Latn-RS" dirty="0"/>
          </a:p>
          <a:p>
            <a:r>
              <a:rPr lang="hr-HR" altLang="sr-Latn-RS" dirty="0"/>
              <a:t>Ako povećamo broj mjerenja (veličinu uzorka) povećava se ukupna pogreška istraživanja – dobivamo lošije podatke!</a:t>
            </a:r>
          </a:p>
          <a:p>
            <a:endParaRPr lang="hr-HR" altLang="sr-Latn-RS" dirty="0"/>
          </a:p>
          <a:p>
            <a:r>
              <a:rPr lang="hr-HR" altLang="sr-Latn-RS" dirty="0"/>
              <a:t>Statističku snagu testa definiramo kao vjerojatnost odbacivanja hipoteze o nepostojanju razlika među populacijama (nul-hipoteze) kad je ona u stvarnosti netočna.</a:t>
            </a:r>
          </a:p>
          <a:p>
            <a:endParaRPr lang="hr-HR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63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hr-HR" dirty="0"/>
              <a:t>Statistička snaga testa</a:t>
            </a:r>
          </a:p>
        </p:txBody>
      </p:sp>
      <p:sp>
        <p:nvSpPr>
          <p:cNvPr id="1026" name="AutoShape 2" descr="data:image/jpeg;base64,/9j/4AAQSkZJRgABAQAAAQABAAD/2wCEAAkGBxQTEhQUEBAUFhQVFxwaFRgYFRcXHxocFhwXGhwYFRUZHyggGhsmHBcYITEhJSksLi4wFx8zODMsNygtLisBCgoKDg0OGxAQGzckICQsLC8tLC83LCwsLyw3LCwsLDAsLCwtLCwsLS0sLCwsLCwsLCwsLCwsLCwsLCwsLCwsLP/AABEIAPkAygMBIgACEQEDEQH/xAAcAAEAAgMBAQEAAAAAAAAAAAAABQYDBAcCCAH/xABMEAABAwIBBQwHBgMGBAcAAAABAAIDBBEFEiExQVEGExQyYXFykZKhsdEHIkJSU1SBFiNigrLTNcHCFSUzc5OiQ2Th8CREY4PS4vH/xAAZAQADAQEBAAAAAAAAAAAAAAAAAgMBBAX/xAAxEQACAQEHAgUCBgMBAAAAAAAAAQIRAxIUITFBUZHBBGFxgaEiQhMygrHh8DNi8VL/2gAMAwEAAhEDEQA/AIepkOW/1jxjr5SsW+H3j1r1U8d/Sd4lY17SPIZ63w+8etN8PvHrXlFph63w+8etN8PvHrXlEAet8PvHrTfD7x615RAHrfD7x603w+8eteUQB63w+8etN8PvHrXlEAet8PvHrTfD7x61a8AwyN+GV0rh67XDJOzew1wtz5RB5FUksZJtrgaUWknyet8PvHrTfD7x615RMKet8PvHrTfD7x615RAHrfD7x603w+8eteUQB63w+8etN8PvHrXlEAet8PvHrTfD7x615RAHrfD7x61YqR5yGZzxRr5Aq2rFScRnRHgEkx4EDU8d/Sd4lY1kqeO/pO8SsadaCvUIiIMCIiACIiACIiAC/WtuQALk5h9V+KxbgcN3+tiBHqx/eO/Ja3+4t70s5XYtjRjeaRO4HTmPC8SjOlkj2nnayMHvCpFdSGJwa7Wxjxyh7Q4eNvor9RG9Bi5/5ib+lRe7LDr0VBUtH/BZG8/lym+Dh9QueznSbru+xacaxXku5TURF1HOEREAEREAEREAEREAFYqTiM6I8Aq6rFScRnRHgEkx4EDU8d/Sd4lY1kqeO/pO8SsadaCvUIiIMM9BSOlkbGy2U82bc2BOoX0AnQL6yvyspHxPLJWOY8anC3VtHKFia4ggg2IzgjURoIXaMGkhxOjY6eNrzxXjW140lpGdt8xFtRUbW0dnR0yK2dmp5bnFkV53Uej10LXS0ry+NouWO44GvJIzOHUc2tUZPC0jNViJODi6MIiJxQuo+iShAhlm9p7wzmDBfvLu4Lly6n6Ipf8Aw8zdkt+0xo/pXP4r/GX8P/kRHYU6+HYqds0p7mKdFEJsFa11hama4HYYwHA9bfFV/AjfC8SO2R/6WKbjnycCv/yxb2rs/mueeuX/AKX7F4ae3c5KERF6BwhERABeo4y4hrWlzjoABJPMBpVk3Ibj31l3udvcINsq1y46wwaM209+ddMpMKpcPhfI2MNDGkvefWcbaso7dgsM657XxEYOizZezsHJVeSOM4nhclOWtmAa9zcrIvcgHRlAaCbHNpzalpraxSvdPNJNJxnuvbYNTRyAWH0WqrxrTMjKlcgiItMCsVJxGdEeAVdVipOIzojwCSY8CBqeO/pO8SsayVPHf0neJWNOtBXqEREGBWbcLulFHK7fL7zIAH2z5JGh9tekg2/lZVlEsoqSoxoycXVH0VT1DZGtcxwc1wu1wNwQdYK5b6RNye8uNTA37px+8aPYcdY/Ce48+aG3KbqpaN1hd8JPrR3/ANzDqd3HvXYMOr4auHKjIfG4EOB1X0te3Uc+hcDjOwlXY7b0baNNzhlBhkkwdvLctzBcsB9a3vNb7QHJc5xmWmRYkEWI0jZzq2bpMHlwypZNTk72XXids2xv25r845irjUYfTYrS79GxomLSA7Q5rwOI8jjC+3UbhdLt6UlsznVjWq3RzPBMJdUve1nsRPkP5BmH1cWj6q4+iCb1qpu1sbh9MsHxCweimoDKiaGRtnvbmvpvGTlM/wB1/wApTcDHvGI1MJzBscrew9tu6/WltpOSlHyQ1lGjjL1G5o3wnEDte79Ea28RntgEQvxshvVIXeDVo7lD/c9fzu/RGsGOT/3PQt2yOPY30f1BLSs/1dja0j+nuVqTDXCnZP7D5HRjnaGkdd3dlaav2PhsGDU0LgMuUteOS5MjndTg38y2dwG5uEQGrq2NOlzMvitY32yDmzkE3OoBU/GpFyfJP8Gsrq4KIcMlEW/OYWx3Aa52bLJ1MGl2a5uM2bSt/cnudfWTZIuI255X7B7o/EdXWt7FayXFaxrIQcgZowdDGDTI/ZfT1BdTwjDIqOAMaQGMF3vdYXOt7z/3ZLa27jGm7+B7OxUpeSN2kpWxMayNoaxos0DUAubekvdMyW1NA/Ka115XDQS3QwHXY5zygbCsG7Pd0ZsqGkcWxaHSaC/kbra3vPJroySw8O635DW1sqXYhERdpyBERABWKk4jOiPAKuqxUnEZ0R4BJMeBA1PHf0neJWNZKnjv6TvErGnWgr1CIiDAiIgDPQtYZGiUlrCbOcNLQc2VbXbTbkVgfDV4TOHjOx2hwuY5RsOw2+o1XCrC6VuP3UU8tO2kri24GSDIPVe32buOhw0Z9gz3UbZtKtKrdFbJJulaPZlgw3FKbFKd0ZGcj7yM8Zp1OadYvocP+ipGHzy4RWlktzBJpIGZzdUjR7zb5xz7QVtY9uOmpHipw5zi1uewN3MHJ8RltWnn0qQo8VgxaDg9RaOpAuw6i4e1H/NmzrHNFJJtZxevkdDbbzyktPMjt2UPBK2CugzxykPJGgkcYA/jYb9pZ6siPGBIw+pUQueDtDon5+uO608LLnMlwqs9V4N6Zx0NeM4aD7rtR2OI1gKOFad7pHvzPpnyU8l9IBF2X5hvjfyp0np5U9thG9/f33JLcp/B6/nP6I1FVoMtNhsLdLjKO3NkjwKltyv8Hr+k79Eag8ErA2SCR1iKWKR9vxZcpYPq+SPrTrWT4fYV6JeXcm90cRrsTZSx/wCHCBHceyG55Hc/s84C2d3uMGRzMPoxcAta4N1kcWMcjbXPNyFR2F1poqR05N6usvvWstZfPIR+J2cbfV2FTOA0cWGQ8Krc9RIDkM0uF9IH4j7TtWjnm8qb0yS5fI6zrtXXyXBPYDhcOGUxfM9ocQDLJtOpjBpIGgAZyedUbHt0FRiUogp2O3u/qxjS63tSnQB3BZoqWrxiXLeciBpzHPkt2hg9t+0+GYK2VFTR4VA5kZbvuTcNvd73WzF5Ght+YDUl/LKrzm/gZ/Usso/ucxx7DBTSCHLy5Ggb6RxQ458hus2Frnl1WUavc0pe5znm7nEucdpJuT1rwu6KaWZxulcgiItMCIiACsVJxGdEeAVdVipOIzojwCSY8CBqeO/pO8SsayVPHf0neJWNOtBWEWWmpXyOyY2Oe7Y1pceoK1YX6PqiSxmcyFv4iHO7INuspZTjHVmxhKWiKgi67hu4WhiH3h312svfYfRrSB13Sp3GYYb6Gc05/qcVDFQroWw0jleH07JHhskzYm+85rndzQe+yukG4WmmYODYix8mvikHkyAcpvetup3DUHs1+T0pInfyCiqncRAOJitMekWDvDz4LHaqWkqexqsmtY1PcEWJ4ZoaXwjSBeRluQD1o+fN9V4qpqOvOXG4UlXe+c2je7TfLHFdf2sx515ipqqD/AxenIGgcKuPox4LVo4nXOfc1UNJKdckckbH8+VG6zvq0oSq678rL4YN0VNvM3cRndPaCuG9VsX+DMfVEg1Me4Zs5zteM19me8HjFYXlxe3JkfYTtIt97Hm3wDaQTflL+RYX4h6u9+s+IcVkhDiy/wAN4sW8wsDrBWpNMXWLjcgWudNhouddhm5gFaEKEpTqXfcv/CK/pO/RGqdQWLiHm0ZzyEaS1pvkjlJAA5cnYrjuX/hFf0nfojVGY6xBsDbaLj6jWls1nL1Gm6KPoWyCvbG/hlSwPmcBwSnGhjRmY9w1NA4o0k5+UZ3UbcvhONTHLdnbTjjkag5o4jOTNynSq3SYm5ri/KIkdfKltlvF833dyAw21jPsIGZSFBURg5UdLFK8nj1VQw3O0xXaD9cpK4Nf3+0NUkydl3SVtYN6w2ndFCPVBYACANRkzNZzDPyr3RejZ1i+sqQwnOcnPnOt0j8x6vqsRra+UW/tCjhboDWTxMtzFgLh1rX+yBlN58Vp3HaZTKetzgp1u5JpfLKUrqm/hEHj2DMpz93VwzC/sH1hzgXHeohdDpvR7TnjYgHdAMHeXFSlP6PKIcaaR/8A7jB+kJ14iCWbr7COwk3kqHKEXXKv0d0b22iL43bQ/L6w6/dZVTFfR1VR3MJbM3k9V3Zdm6imj4iEt6CysJopyLNVUkkbsmWN7HbHNLT3rCrkQrFScRnRHgFXVYqTiM6I8AkmPAganjv6R8Sp/c9PhoYRWwTOkvpD3ZP5QwtI+t+dQFTx39J3iVjWyjeVDFK66l+p34M82jo6lx2N39x6hIsrqfChpw6sHO2p/wDmueg2zjSFP4Vu0rILBs2W0ezL647XGHWoSsWvyt9S0bVbpdCeczBxpoar6io/cWMyYINNHOPrN+4pfDPSbE4WqIXxnaz1wfpmI71mn9JlKOLFM78rAO91+5RpaVpR9StbOmq6EAavAhpppu1N+4nDMC+Xm7Uv7i3qj0oN9iiv0pAO4NPitH7d1MxtBQwuP+W+U/7SE6hPdPqK5R5XQcMwP5abtTfuJwrA/lpu1L+4thkWKzZ+DQQja6GFtucPyj3KHxJjWZqivje/RkU0DHfTfLMaO/mWpJvV9a9jG2tl0p3JDhOCfLz9qX9xOE4J8vP2pf3FW67DMgAva6LK4jHnLlffQcgBuS3pAcmUo+ogLHZLszhpGw7Dy8mrRpVFZp/c+pNza2XQ6vg8uHmhqTBFIKYE780l9yclt8kl19GToIVc4Tgny8/al/cXrcv/AAiv6Tv0RqjxsuQARnNs5sPqdXOkhZVcs3qPO0yjktC7cJwT5eftS/uJwnBPl5+1L+4qvTYU55LWAukbx4eJJm05AN8r6XPJrW5h8LLlsdUyJ97FlRCBn2ZZD29YamcEvufUVSfC6E3wrA/l5+1L+4nCsD+Xm7Uv7i/d5xKEZQpYJm6nMggeCOTewD3LE3dxLEbT0FMDs3p0R6nXSXW9G37/AMD1S1VPY9mqwL5ebtS/uL84VgXy83al/cUhTekiL26AN6DmnxaFKU3pGozxo5Wc8bT+klK762fU1OD3XQr7Z8E1U1R1y/uLKybCPZpqr6Gf+UisVX6Q6Jrbsc+Q6mtjLT9S+wCqeK+kipkuIGshbt47usjJHZ+qyMZy2fu/4NlKEd10Nueowiw3ynq7XzZTp7X5LyaVHYnUYQYzvMFQH+yQ5w6y9zhb6FVisrZJTlTSve7a5xPVfQsC6I2NNW+pB2tdkFYqTiM6I8Aq6rFScRnRHgE8xYEDU8d/Sd4lY1kqeO/pO8SsadaCvUIiIMCIiANzCsQMD8sRRScksYePpfOPoVcpPSW8RhsNJGx+jjEtGzJYAPHrVBXVdy2FU9DStqawMbK4ZWU4XLcrisYNOVbSBnuTsXPb3FRtVZexvvJOiIWnwPEcQ9armdFDp9f1c34YRbrdb6rFLWU9K4QYVFv9STk7+4B5B1iIaL8oAA5dTFN0FVicnB6RhbEdIvYke9M4aG/hHfmUzNFBg1PdtpKuQWBI6yB7MY7830k21k9doruUSTzXu32IGspHUjmtLjPiU503yt5ytYJ0ynUdWkWGmAxenDCWMOUIiGPfpy5HXLiDsGSWjog6yrHSRupaaSvqCTVVF2099IyxnlOw5NyNgsPaUY/D8kUcDh6z2Pnk/OCWg/kiHaKrGVHX+/8AETkqkxuX/hFf0nfojVRw+Jpu6T/DBDZLC5aJMr1xytLQeXMNatu5X+D1/Sd+iNROA0Ie+KI5uF00rQfxtkkcxx/NExCdHL17A1VR9O5t09AJZOCVLxHVR24NODmeBnax5GcgixY7SNGqxzPq2OfwbGYS2UZm1LczwNALyMz2/iseUa15oqI11GWC4rKLM0aC+O5sy/vNIIGwtHvKYwSrhxWDg9XmqYx6r9DiB7Q5feb9eacnTN7a8rzXkx0q6b/Pk/Mjp9zdbRfe4fO6WI5xvZubbTFna/nF+YL1S+kZxaWVlKyW2a4s3ONTmOBH1HUsENZWYRLvcg3yBxzDPkuG2N3sO2jxzFWmpoqPFYXSQhomyTZ3Fex1swlA4wvzjYVkmtZqq5XcaKf2uj4OaY1ijJ3XZSwwDZGCD+Y6D9GhRq9Sxlri1ws5pIcDqINiOteV2RSSyORtt5hERaYEREAFYqTiM6I8Aq6rFScRnRHgEkx4EDU8d/Sd4lY1kqeO/pO8SsadaCvUIiIMCIiANjD5mska+RmW1pvk3tlEZwCdl7X5FYKSkq8WnLnu9RvGdYhkY91jdbuTrK9bj9xz6siSS7KcHToL+RnJ+LqudHVw2GkgzBscMbb8gH8yeslcltbKLpHNnTZWTa+rQiyymwqlJAsB25X6gTrPcBfQAqRuaw6TE6t1TU54mEXGo2ztib+EaT/9lo4lWzYrWNZGCGXIjadDGe093LbOfoFbMcx6moKU0tI8GYNyRk58knjPkcMwdnJtpvbMpqMoqi/M/gpeUs/tXyQWPT/2jiccDD9zG7IFtFm55HDnybDohZA7fsYmLeLFHI0cgjiMf6iV+eitsbXVMzj60UYsNjTlFx/2Af8A6sfo0YZKipldnJhffnlcD/SU7+mq2Sp1ETrR8v8AY97lP4PX87v0RqPmk3mLCp9GSXk8zZso9zj1rf3Kfwav5z+iNYN0dP8A3TQOtoc4dvLd/St+9rz7GfavTubmNyHDsVE7f8Kb1nAa2vzSDnDhl9SybvcFdBI2vozYEhzy32XHRIPwuvY8p5V63YubPhVJO5w3wZIH4iQWvb1tyvyrPuI3UQPpxSVjwCAWNy+K9h0NLtAIvbPbQElZXVNbZP0Hyq4vfNE7geJQYnTFsrGlwsJY/dOpzDpAOkHV9FRce3P1GGyiane7e7+rINIv7Eo0fyPcseJU0uFVgfESWHPGToew6WP5R5FdUwnEYqyAPYA5jxZzXWNjrY8f93St/hZxzizUlaZSykjieO4kKiTfcgMkcBvoHFLhmy26xcWuNo051HK87s9wrocqakaXRaXR6Szlbrc3vHKNFGXZZSjKP0nLaRlGX1BERUECIiACsVJxGdEeAVdVipOIzojwCSY8CBqeO/pO8SsayVPHf0neJWNOtBXqEREGBWr0fbnhVTl0rbwxC7hqc48VvNpJ5htVWY0kgNFySAANZOYAfVdnwveMLpGNnka1x9Z+svedOS0Z3WzDmAUPETcY0WrL2EE3V6IsoAa3NYNaOYADwC4/u93U8Kk3qE/cMP8AqOHtH8I1D682bdZu8dUtdDAwxxOzOJPrOGw2zNB2Z7qmKXh7C79UtR7e2vfTE2aavkja9sbywP45bmJA9nK05PINOtayIuyhy1Nqgr3Rb5kf8WJ0bui+1/AK++iOD1Kp+3IaPoHk/qC5wus+iqC1G93vyuPU1rfEFc3icoPzL+Hzmiv7lR/c9f0nfojW3jtPfA6c+5vbu1lN/rWtuaH904gPxu/RGp2vp8rAmjZTxu7JY7+SlJ0n+pfsViqxp/qc1qcTc+CGA8WIvI5S837s/WVooi7UqHI3U2v7Rk3reS8ujuC1rs+SRrYTnbmuLDNnUluS3ROo5srOYnWEjNo95v4h36OaDRY4RaoapNOp9FUlS2VjXxuDmOF2kawVzj0k7lmRt4VAzJGV980aPWzB4GrPmPPfaq9uX3XzUfqgCSIm5YTaxOksdq5s48V0vDN0NLXxuiDs72lron2DrEZ7e9zi64Lk7GV5aHbfhaxo9TiSLdxrDXU08kL9LDmPvA52u+oIWkvQTqqo4WqOgREWmBWKk4jOiPAKuqxUnEZ0R4BJMeBA1PHf0neJWNZKnjv6TvErGnWgr1CIiDDPRVbontkjID252kgGx2gHNcaQvFTUOkcXyPc950ucSSfqVjRZRVqbXYIiLTAiIgAus+imvD6V0XtRPN+USXcD15Q+i5MrT6NsS3mta0n1ZgWHn0tPWLfmUfEQvWbLWErs0SmAC2FYl/mP/SxTeOVohwaMa5IY42g/jaL9Tco/RQ+Di2GYpySyfpYozd5iGUykgBzRQMc4fie1tr8zR/uULt6fv2Ra9dhXy7lSREXacYREQAQHu0IiANqvxGSbJMzy9zBkhx41tIDnaXWudOfOVqoiEktAbqEREAFYqTiM6I8Aq6rFScRnRHgEkx4EDU8d/Sd4lY1kqeO/pO8SsadaCvUIiIMCIiACIiACIiAC9wyFrmuabOaQQdhBuD1rwiAL9gEuXhWJOtbKke62zKaw271R6ypMjy92k26mgNA+gACsmB4xHHhtZC4/ePcMgbcsBubmyCT9FVVGzjSUvUraOqXoERFYkEREAEREAEREAEREAFYqTiM6I8Aq6rFScRnRHgEkx4EBVOGW/P7R8SseUNoX0TwGL4UfYb5L84BF8KPsN8ly4xcHThXyfO+UNoTKG0L6I4BF8KPsN8k4BF8KPsN8kYxcG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rFSH1GdEeAXZuARfCj7DfJehRx/DZ2R5LH4tPYZeGpuZ1hqqlsbS+Rwa0aSdWpZkXEdZF0u6KlkcGR1MbnE2Aa4E9QUouc+jBtqmu5HAf75V0ZUtYqMqISzk5RqzRxDF4YCBPMyO+jKNr9a90GJRTAmGRrwNJabjrUB6TW/wB3ycjo/wBbR/Nb+4of+Bpv8oIuK5e8zLzv3fI2Y8ep3P3ts7DJe2QDnvzaVtVlbHE3LmkYxujKe4NHNcqGgb/ekp/5SPvkl8gp2oga9pa9oc05iCLg35Eskkxk20YMOxKKdpdBI17QbEtN7EaijcSiMphEjd9AuWXzgWvcjVmXMhJJhNbIxjcuKZv3QJsDfiXcc3quJaeQ32LoW53Cd4jOW7LmkOXNJ7zzp/KNAGwJ52ajnXJ6CQm5ZbrUll+OdbOv1FIqQ43UUd7cKivsyhfq0rercQjiaHyyNY0mwLjYbdPMFQN30BpK2nroxmLgH21ubp7UZI/KrZulrb0wbCbvqS2KIj/1dLvysynflVXZr6WtySm809iTw/EYpml0MjXtBsS03F9l1r1uPU8LsiaojY4anOA0862qGkbFGyOMWaxoa0cgFlRvS+37qn/zHfpWWcVKd02cnGFSzHdbRD/zkPbCmcsWvqtdVmpxiinaymbIyTf/ALuzCLgFriXclrdZCs4CySpsbFtkOd1dHrq4e2PBbGH47TzuyYKiN7tNmuBNtttNlRaJzGY5UOeWtY1riS4gAXZHnJOYae9Z4aEVOKsqKNo3iK2+ytzNc8B1wz3iQWgkZtP1q7KK6VJq1l80OiL8K/VD7qatzICyP/FmcIo+R0mYu/K3Kd+VQSq6Fm6Kpv0FfHM3Khka9oJF2m4uNIWyub7g5TSVtRQyHMSTHfWWi4PO6Mg/lXSE1pC7KiFs53lUIiJBwvwlfq8yRhwLXAEEWIIuCDpBB0hAHNfRxiETKitMkrGZTgW5T2tv60mi5z6R1q80WNRyzuiheyQMYHOex4cAXFwDc2v1SdOxZjhFP8vD/ps8llpaGOO+9RMZfTksa29ttgq2k4ydScIOKoQfpCpHy0MrY2lzgWusBckNcCbDmufoo3cXurpRSRRyTsjfG3JcHnJ0aCCcxBFtCuy0JsFp3uyn00LnayY2E/UkZ1imrl1g4O9eREbnqgVFXUVMdzDvccMbiCA8sL3OLb6QC8C/Op+tq2RML5XhrGi5JNtCysYALAWA0ALHU0rJABIxrwDcBzQ7PovY67E9aVtNjJURQMYwSTEKeWreHB5F6WLZE25zj35Bn+jVMej3dEKmnDHuG/RWa65zub7L+XMLHlB2q2NbbQtaLDomuymwxtcNBDGg59OcC6d2lY3WvQRWdJVXubSIikVIXdhhPCaSWMD17ZUfSZnHXo+pVX9Gzn1AjdKPUpGuji5XSZyedsdm8ziugkLFTUrIwRGxrASSQ0BoJOkkDWdqorSkHEm4VleMwXPPTBIN7p23F8tx6gB/NdDWtPQRPOU+JjnWtdzGuNtlyNGdZZyuSUjbSN6NCHxHFqQRNkfNC4wjfGASsuXNa7M0A5yQSLcqnYpLtBItcA81wtU4NTnTTQ/6TPJbpaLWtmWNrY1JnM6CWN+N1AcWlj2OYbkWddkYI5dBC8UExwmuMUhPBZs7XHUNAcTtbxXcmfYuh/2RT/Lw/wCmzyWaoo45Lb5Gx9tGU0OtfZcZlV2yeVMqUJfhNb51qZGvBFwQQdB/6qqVBFZXFsdSYxSNzOj3skySg5Vg9rgQGC17aXFWtkLWtDWtAaBYAAAAbAFggw2FhDmQxtI0FrGgjVmIClF0KyjU5vu8w59LLBVipfLIHAEv3sH1fWbmja31TZwOZdIwyvZPGySNwLXtBHJcXsdhGxfs9BE85T4mOda13MaTbZcjRnK901KyO4jY1gJuclobc6Lm2vMmlO9FJ6oWMLsm1ozMiIplCCfuvogSDVRgg2OnSPovz7ZUPzcff5Lk1Z/iSdN3iVhXcvCx5OLEy4Ov/bKh+bj7/JPtlQ/Nx9/kuQItwkeQxMuDr/2yofm4+/yT7ZUPzcff5LkCIwkeQxMuDr/2yofm4+/yT7ZUPzcff5LkCIwkeQxMuDr/ANsqH5uPv8k+2VD83H3+S5AiMJHkMTLg6/8AbKh+bj7/ACT7ZUPzcff5LkCIwkeQxMuDr/2yofm4+/yT7ZUPzcff5LkCIwkeQxMuDr/2yofm4+/yT7ZUPzcff5LkCIwkeQxMuDr/ANsqH5uPv8k+2VD83H3+S5AiMJHkMTLg6/8AbKh+bj7/ACT7ZUPzcff5LkCIwkeQxMuDr/2yofm4+/yT7ZUPzcff5LkCIwkeQxMuDr/2yofm4+/yT7ZUPzcff5LkCIwkeQxMuDr/ANsqH5uPv8lnbumpSARUMsdGnyXGVN03Eb0R4JX4WK3NXiZc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TextBox 7"/>
          <p:cNvSpPr txBox="1"/>
          <p:nvPr/>
        </p:nvSpPr>
        <p:spPr>
          <a:xfrm>
            <a:off x="318861" y="1050566"/>
            <a:ext cx="8001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sr-Latn-RS" dirty="0"/>
              <a:t>Statistička snaga testa ovisi o:</a:t>
            </a:r>
          </a:p>
          <a:p>
            <a:endParaRPr lang="hr-HR" altLang="sr-Latn-RS" dirty="0"/>
          </a:p>
          <a:p>
            <a:pPr marL="731520" lvl="1" indent="-457200">
              <a:buFont typeface="+mj-lt"/>
              <a:buAutoNum type="arabicPeriod"/>
            </a:pPr>
            <a:r>
              <a:rPr lang="hr-HR" altLang="sr-Latn-RS" dirty="0"/>
              <a:t>Usvojenom kriteriju značajnosti (alfa)</a:t>
            </a:r>
          </a:p>
          <a:p>
            <a:pPr marL="731520" lvl="1" indent="-457200">
              <a:buFont typeface="+mj-lt"/>
              <a:buAutoNum type="arabicPeriod"/>
            </a:pPr>
            <a:r>
              <a:rPr lang="hr-HR" altLang="sr-Latn-RS" dirty="0"/>
              <a:t>Broju ispitanika (sudionika)</a:t>
            </a:r>
          </a:p>
          <a:p>
            <a:pPr marL="731520" lvl="1" indent="-457200">
              <a:buFont typeface="+mj-lt"/>
              <a:buAutoNum type="arabicPeriod"/>
            </a:pPr>
            <a:r>
              <a:rPr lang="hr-HR" altLang="sr-Latn-RS" dirty="0"/>
              <a:t>Razlici među populacijama (veličina učinka)</a:t>
            </a:r>
          </a:p>
          <a:p>
            <a:pPr marL="731520" lvl="1" indent="-457200">
              <a:buFont typeface="+mj-lt"/>
              <a:buAutoNum type="arabicPeriod"/>
            </a:pPr>
            <a:r>
              <a:rPr lang="hr-HR" altLang="sr-Latn-RS" dirty="0"/>
              <a:t>Varijabilitetu (varijanci) zavisne varijable</a:t>
            </a:r>
          </a:p>
          <a:p>
            <a:pPr marL="731520" lvl="1" indent="-457200">
              <a:buFont typeface="+mj-lt"/>
              <a:buAutoNum type="arabicPeriod"/>
            </a:pPr>
            <a:r>
              <a:rPr lang="hr-HR" altLang="sr-Latn-RS" dirty="0"/>
              <a:t>Korištenom statističkom testu</a:t>
            </a:r>
          </a:p>
          <a:p>
            <a:pPr marL="731520" lvl="1" indent="-457200"/>
            <a:endParaRPr lang="hr-HR" altLang="sr-Latn-RS" dirty="0"/>
          </a:p>
          <a:p>
            <a:pPr marL="0" lvl="1"/>
            <a:r>
              <a:rPr lang="hr-HR" altLang="sr-Latn-RS" dirty="0"/>
              <a:t>Više o statističkoj snazi testa tijekom zasebnog predavanja.</a:t>
            </a:r>
          </a:p>
          <a:p>
            <a:endParaRPr lang="hr-HR" dirty="0">
              <a:latin typeface="+mj-lt"/>
            </a:endParaRPr>
          </a:p>
          <a:p>
            <a:endParaRPr lang="hr-HR" dirty="0">
              <a:latin typeface="+mj-lt"/>
            </a:endParaRPr>
          </a:p>
          <a:p>
            <a:endParaRPr lang="hr-HR" dirty="0">
              <a:latin typeface="+mj-lt"/>
            </a:endParaRPr>
          </a:p>
          <a:p>
            <a:endParaRPr lang="hr-HR" dirty="0">
              <a:latin typeface="+mj-lt"/>
            </a:endParaRPr>
          </a:p>
          <a:p>
            <a:endParaRPr lang="hr-H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Footer Placeholder 6"/>
          <p:cNvSpPr txBox="1">
            <a:spLocks/>
          </p:cNvSpPr>
          <p:nvPr/>
        </p:nvSpPr>
        <p:spPr>
          <a:xfrm>
            <a:off x="3048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/>
              <a:t>Inferencijalna</a:t>
            </a:r>
            <a:r>
              <a:rPr lang="hr-HR" dirty="0"/>
              <a:t> statistika</a:t>
            </a:r>
            <a:endParaRPr lang="en-US" dirty="0"/>
          </a:p>
        </p:txBody>
      </p:sp>
      <p:pic>
        <p:nvPicPr>
          <p:cNvPr id="34818" name="Picture 2" descr="http://www.stat.uchicago.edu/~dheinz/figure/powe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657600"/>
            <a:ext cx="3790950" cy="2888343"/>
          </a:xfrm>
          <a:prstGeom prst="rect">
            <a:avLst/>
          </a:prstGeom>
          <a:noFill/>
        </p:spPr>
      </p:pic>
      <p:pic>
        <p:nvPicPr>
          <p:cNvPr id="11" name="Picture 2" descr="Statistical Spidey knows the scor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676400"/>
            <a:ext cx="2362200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2063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1605" y="166869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hr-HR" dirty="0"/>
              <a:t>Sadržaj</a:t>
            </a:r>
          </a:p>
        </p:txBody>
      </p:sp>
      <p:sp>
        <p:nvSpPr>
          <p:cNvPr id="1026" name="AutoShape 2" descr="data:image/jpeg;base64,/9j/4AAQSkZJRgABAQAAAQABAAD/2wCEAAkGBxQTEhQUEBAUFhQVFxwaFRgYFRcXHxocFhwXGhwYFRUZHyggGhsmHBcYITEhJSksLi4wFx8zODMsNygtLisBCgoKDg0OGxAQGzckICQsLC8tLC83LCwsLyw3LCwsLDAsLCwtLCwsLS0sLCwsLCwsLCwsLCwsLCwsLCwsLCwsLP/AABEIAPkAygMBIgACEQEDEQH/xAAcAAEAAgMBAQEAAAAAAAAAAAAABQYDBAcCCAH/xABMEAABAwIBBQwHBgMGBAcAAAABAAIDBBEFEiExQVEGExQyYXFykZKhsdEHIkJSU1SBFiNigrLTNcHCFSUzc5OiQ2Th8CREY4PS4vH/xAAZAQADAQEBAAAAAAAAAAAAAAAAAgMBBAX/xAAxEQACAQEHAgUCBgMBAAAAAAAAAQIRAxIUITFBUZHBBGFxgaEiQhMygrHh8DNi8VL/2gAMAwEAAhEDEQA/AIepkOW/1jxjr5SsW+H3j1r1U8d/Sd4lY17SPIZ63w+8etN8PvHrXlFph63w+8etN8PvHrXlEAet8PvHrTfD7x615RAHrfD7x603w+8eteUQB63w+8etN8PvHrXlEAet8PvHrTfD7x61a8AwyN+GV0rh67XDJOzew1wtz5RB5FUksZJtrgaUWknyet8PvHrTfD7x615RMKet8PvHrTfD7x615RAHrfD7x603w+8eteUQB63w+8etN8PvHrXlEAet8PvHrTfD7x615RAHrfD7x61YqR5yGZzxRr5Aq2rFScRnRHgEkx4EDU8d/Sd4lY1kqeO/pO8SsadaCvUIiIMCIiACIiACIiAC/WtuQALk5h9V+KxbgcN3+tiBHqx/eO/Ja3+4t70s5XYtjRjeaRO4HTmPC8SjOlkj2nnayMHvCpFdSGJwa7Wxjxyh7Q4eNvor9RG9Bi5/5ib+lRe7LDr0VBUtH/BZG8/lym+Dh9QueznSbru+xacaxXku5TURF1HOEREAEREAEREAEREAFYqTiM6I8Aq6rFScRnRHgEkx4EDU8d/Sd4lY1kqeO/pO8SsadaCvUIiIMM9BSOlkbGy2U82bc2BOoX0AnQL6yvyspHxPLJWOY8anC3VtHKFia4ggg2IzgjURoIXaMGkhxOjY6eNrzxXjW140lpGdt8xFtRUbW0dnR0yK2dmp5bnFkV53Uej10LXS0ry+NouWO44GvJIzOHUc2tUZPC0jNViJODi6MIiJxQuo+iShAhlm9p7wzmDBfvLu4Lly6n6Ipf8Aw8zdkt+0xo/pXP4r/GX8P/kRHYU6+HYqds0p7mKdFEJsFa11hama4HYYwHA9bfFV/AjfC8SO2R/6WKbjnycCv/yxb2rs/mueeuX/AKX7F4ae3c5KERF6BwhERABeo4y4hrWlzjoABJPMBpVk3Ibj31l3udvcINsq1y46wwaM209+ddMpMKpcPhfI2MNDGkvefWcbaso7dgsM657XxEYOizZezsHJVeSOM4nhclOWtmAa9zcrIvcgHRlAaCbHNpzalpraxSvdPNJNJxnuvbYNTRyAWH0WqrxrTMjKlcgiItMCsVJxGdEeAVdVipOIzojwCSY8CBqeO/pO8SsayVPHf0neJWNOtBXqEREGBWbcLulFHK7fL7zIAH2z5JGh9tekg2/lZVlEsoqSoxoycXVH0VT1DZGtcxwc1wu1wNwQdYK5b6RNye8uNTA37px+8aPYcdY/Ce48+aG3KbqpaN1hd8JPrR3/ANzDqd3HvXYMOr4auHKjIfG4EOB1X0te3Uc+hcDjOwlXY7b0baNNzhlBhkkwdvLctzBcsB9a3vNb7QHJc5xmWmRYkEWI0jZzq2bpMHlwypZNTk72XXids2xv25r845irjUYfTYrS79GxomLSA7Q5rwOI8jjC+3UbhdLt6UlsznVjWq3RzPBMJdUve1nsRPkP5BmH1cWj6q4+iCb1qpu1sbh9MsHxCweimoDKiaGRtnvbmvpvGTlM/wB1/wApTcDHvGI1MJzBscrew9tu6/WltpOSlHyQ1lGjjL1G5o3wnEDte79Ea28RntgEQvxshvVIXeDVo7lD/c9fzu/RGsGOT/3PQt2yOPY30f1BLSs/1dja0j+nuVqTDXCnZP7D5HRjnaGkdd3dlaav2PhsGDU0LgMuUteOS5MjndTg38y2dwG5uEQGrq2NOlzMvitY32yDmzkE3OoBU/GpFyfJP8Gsrq4KIcMlEW/OYWx3Aa52bLJ1MGl2a5uM2bSt/cnudfWTZIuI255X7B7o/EdXWt7FayXFaxrIQcgZowdDGDTI/ZfT1BdTwjDIqOAMaQGMF3vdYXOt7z/3ZLa27jGm7+B7OxUpeSN2kpWxMayNoaxos0DUAubekvdMyW1NA/Ka115XDQS3QwHXY5zygbCsG7Pd0ZsqGkcWxaHSaC/kbra3vPJroySw8O635DW1sqXYhERdpyBERABWKk4jOiPAKuqxUnEZ0R4BJMeBA1PHf0neJWNZKnjv6TvErGnWgr1CIiDAiIgDPQtYZGiUlrCbOcNLQc2VbXbTbkVgfDV4TOHjOx2hwuY5RsOw2+o1XCrC6VuP3UU8tO2kri24GSDIPVe32buOhw0Z9gz3UbZtKtKrdFbJJulaPZlgw3FKbFKd0ZGcj7yM8Zp1OadYvocP+ipGHzy4RWlktzBJpIGZzdUjR7zb5xz7QVtY9uOmpHipw5zi1uewN3MHJ8RltWnn0qQo8VgxaDg9RaOpAuw6i4e1H/NmzrHNFJJtZxevkdDbbzyktPMjt2UPBK2CugzxykPJGgkcYA/jYb9pZ6siPGBIw+pUQueDtDon5+uO608LLnMlwqs9V4N6Zx0NeM4aD7rtR2OI1gKOFad7pHvzPpnyU8l9IBF2X5hvjfyp0np5U9thG9/f33JLcp/B6/nP6I1FVoMtNhsLdLjKO3NkjwKltyv8Hr+k79Eag8ErA2SCR1iKWKR9vxZcpYPq+SPrTrWT4fYV6JeXcm90cRrsTZSx/wCHCBHceyG55Hc/s84C2d3uMGRzMPoxcAta4N1kcWMcjbXPNyFR2F1poqR05N6usvvWstZfPIR+J2cbfV2FTOA0cWGQ8Krc9RIDkM0uF9IH4j7TtWjnm8qb0yS5fI6zrtXXyXBPYDhcOGUxfM9ocQDLJtOpjBpIGgAZyedUbHt0FRiUogp2O3u/qxjS63tSnQB3BZoqWrxiXLeciBpzHPkt2hg9t+0+GYK2VFTR4VA5kZbvuTcNvd73WzF5Ght+YDUl/LKrzm/gZ/Usso/ucxx7DBTSCHLy5Ggb6RxQ458hus2Frnl1WUavc0pe5znm7nEucdpJuT1rwu6KaWZxulcgiItMCIiACsVJxGdEeAVdVipOIzojwCSY8CBqeO/pO8SsayVPHf0neJWNOtBWEWWmpXyOyY2Oe7Y1pceoK1YX6PqiSxmcyFv4iHO7INuspZTjHVmxhKWiKgi67hu4WhiH3h312svfYfRrSB13Sp3GYYb6Gc05/qcVDFQroWw0jleH07JHhskzYm+85rndzQe+yukG4WmmYODYix8mvikHkyAcpvetup3DUHs1+T0pInfyCiqncRAOJitMekWDvDz4LHaqWkqexqsmtY1PcEWJ4ZoaXwjSBeRluQD1o+fN9V4qpqOvOXG4UlXe+c2je7TfLHFdf2sx515ipqqD/AxenIGgcKuPox4LVo4nXOfc1UNJKdckckbH8+VG6zvq0oSq678rL4YN0VNvM3cRndPaCuG9VsX+DMfVEg1Me4Zs5zteM19me8HjFYXlxe3JkfYTtIt97Hm3wDaQTflL+RYX4h6u9+s+IcVkhDiy/wAN4sW8wsDrBWpNMXWLjcgWudNhouddhm5gFaEKEpTqXfcv/CK/pO/RGqdQWLiHm0ZzyEaS1pvkjlJAA5cnYrjuX/hFf0nfojVGY6xBsDbaLj6jWls1nL1Gm6KPoWyCvbG/hlSwPmcBwSnGhjRmY9w1NA4o0k5+UZ3UbcvhONTHLdnbTjjkag5o4jOTNynSq3SYm5ri/KIkdfKltlvF833dyAw21jPsIGZSFBURg5UdLFK8nj1VQw3O0xXaD9cpK4Nf3+0NUkydl3SVtYN6w2ndFCPVBYACANRkzNZzDPyr3RejZ1i+sqQwnOcnPnOt0j8x6vqsRra+UW/tCjhboDWTxMtzFgLh1rX+yBlN58Vp3HaZTKetzgp1u5JpfLKUrqm/hEHj2DMpz93VwzC/sH1hzgXHeohdDpvR7TnjYgHdAMHeXFSlP6PKIcaaR/8A7jB+kJ14iCWbr7COwk3kqHKEXXKv0d0b22iL43bQ/L6w6/dZVTFfR1VR3MJbM3k9V3Zdm6imj4iEt6CysJopyLNVUkkbsmWN7HbHNLT3rCrkQrFScRnRHgFXVYqTiM6I8AkmPAganjv6R8Sp/c9PhoYRWwTOkvpD3ZP5QwtI+t+dQFTx39J3iVjWyjeVDFK66l+p34M82jo6lx2N39x6hIsrqfChpw6sHO2p/wDmueg2zjSFP4Vu0rILBs2W0ezL647XGHWoSsWvyt9S0bVbpdCeczBxpoar6io/cWMyYINNHOPrN+4pfDPSbE4WqIXxnaz1wfpmI71mn9JlKOLFM78rAO91+5RpaVpR9StbOmq6EAavAhpppu1N+4nDMC+Xm7Uv7i3qj0oN9iiv0pAO4NPitH7d1MxtBQwuP+W+U/7SE6hPdPqK5R5XQcMwP5abtTfuJwrA/lpu1L+4thkWKzZ+DQQja6GFtucPyj3KHxJjWZqivje/RkU0DHfTfLMaO/mWpJvV9a9jG2tl0p3JDhOCfLz9qX9xOE4J8vP2pf3FW67DMgAva6LK4jHnLlffQcgBuS3pAcmUo+ogLHZLszhpGw7Dy8mrRpVFZp/c+pNza2XQ6vg8uHmhqTBFIKYE780l9yclt8kl19GToIVc4Tgny8/al/cXrcv/AAiv6Tv0RqjxsuQARnNs5sPqdXOkhZVcs3qPO0yjktC7cJwT5eftS/uJwnBPl5+1L+4qvTYU55LWAukbx4eJJm05AN8r6XPJrW5h8LLlsdUyJ97FlRCBn2ZZD29YamcEvufUVSfC6E3wrA/l5+1L+4nCsD+Xm7Uv7i/d5xKEZQpYJm6nMggeCOTewD3LE3dxLEbT0FMDs3p0R6nXSXW9G37/AMD1S1VPY9mqwL5ebtS/uL84VgXy83al/cUhTekiL26AN6DmnxaFKU3pGozxo5Wc8bT+klK762fU1OD3XQr7Z8E1U1R1y/uLKybCPZpqr6Gf+UisVX6Q6Jrbsc+Q6mtjLT9S+wCqeK+kipkuIGshbt47usjJHZ+qyMZy2fu/4NlKEd10Nueowiw3ynq7XzZTp7X5LyaVHYnUYQYzvMFQH+yQ5w6y9zhb6FVisrZJTlTSve7a5xPVfQsC6I2NNW+pB2tdkFYqTiM6I8Aq6rFScRnRHgE8xYEDU8d/Sd4lY1kqeO/pO8SsadaCvUIiIMCIiANzCsQMD8sRRScksYePpfOPoVcpPSW8RhsNJGx+jjEtGzJYAPHrVBXVdy2FU9DStqawMbK4ZWU4XLcrisYNOVbSBnuTsXPb3FRtVZexvvJOiIWnwPEcQ9armdFDp9f1c34YRbrdb6rFLWU9K4QYVFv9STk7+4B5B1iIaL8oAA5dTFN0FVicnB6RhbEdIvYke9M4aG/hHfmUzNFBg1PdtpKuQWBI6yB7MY7830k21k9doruUSTzXu32IGspHUjmtLjPiU503yt5ytYJ0ynUdWkWGmAxenDCWMOUIiGPfpy5HXLiDsGSWjog6yrHSRupaaSvqCTVVF2099IyxnlOw5NyNgsPaUY/D8kUcDh6z2Pnk/OCWg/kiHaKrGVHX+/8AETkqkxuX/hFf0nfojVRw+Jpu6T/DBDZLC5aJMr1xytLQeXMNatu5X+D1/Sd+iNROA0Ie+KI5uF00rQfxtkkcxx/NExCdHL17A1VR9O5t09AJZOCVLxHVR24NODmeBnax5GcgixY7SNGqxzPq2OfwbGYS2UZm1LczwNALyMz2/iseUa15oqI11GWC4rKLM0aC+O5sy/vNIIGwtHvKYwSrhxWDg9XmqYx6r9DiB7Q5feb9eacnTN7a8rzXkx0q6b/Pk/Mjp9zdbRfe4fO6WI5xvZubbTFna/nF+YL1S+kZxaWVlKyW2a4s3ONTmOBH1HUsENZWYRLvcg3yBxzDPkuG2N3sO2jxzFWmpoqPFYXSQhomyTZ3Fex1swlA4wvzjYVkmtZqq5XcaKf2uj4OaY1ijJ3XZSwwDZGCD+Y6D9GhRq9Sxlri1ws5pIcDqINiOteV2RSSyORtt5hERaYEREAFYqTiM6I8Aq6rFScRnRHgEkx4EDU8d/Sd4lY1kqeO/pO8SsadaCvUIiIMCIiANjD5mska+RmW1pvk3tlEZwCdl7X5FYKSkq8WnLnu9RvGdYhkY91jdbuTrK9bj9xz6siSS7KcHToL+RnJ+LqudHVw2GkgzBscMbb8gH8yeslcltbKLpHNnTZWTa+rQiyymwqlJAsB25X6gTrPcBfQAqRuaw6TE6t1TU54mEXGo2ztib+EaT/9lo4lWzYrWNZGCGXIjadDGe093LbOfoFbMcx6moKU0tI8GYNyRk58knjPkcMwdnJtpvbMpqMoqi/M/gpeUs/tXyQWPT/2jiccDD9zG7IFtFm55HDnybDohZA7fsYmLeLFHI0cgjiMf6iV+eitsbXVMzj60UYsNjTlFx/2Af8A6sfo0YZKipldnJhffnlcD/SU7+mq2Sp1ETrR8v8AY97lP4PX87v0RqPmk3mLCp9GSXk8zZso9zj1rf3Kfwav5z+iNYN0dP8A3TQOtoc4dvLd/St+9rz7GfavTubmNyHDsVE7f8Kb1nAa2vzSDnDhl9SybvcFdBI2vozYEhzy32XHRIPwuvY8p5V63YubPhVJO5w3wZIH4iQWvb1tyvyrPuI3UQPpxSVjwCAWNy+K9h0NLtAIvbPbQElZXVNbZP0Hyq4vfNE7geJQYnTFsrGlwsJY/dOpzDpAOkHV9FRce3P1GGyiane7e7+rINIv7Eo0fyPcseJU0uFVgfESWHPGToew6WP5R5FdUwnEYqyAPYA5jxZzXWNjrY8f93St/hZxzizUlaZSykjieO4kKiTfcgMkcBvoHFLhmy26xcWuNo051HK87s9wrocqakaXRaXR6Szlbrc3vHKNFGXZZSjKP0nLaRlGX1BERUECIiACsVJxGdEeAVdVipOIzojwCSY8CBqeO/pO8SsayVPHf0neJWNOtBXqEREGBWr0fbnhVTl0rbwxC7hqc48VvNpJ5htVWY0kgNFySAANZOYAfVdnwveMLpGNnka1x9Z+svedOS0Z3WzDmAUPETcY0WrL2EE3V6IsoAa3NYNaOYADwC4/u93U8Kk3qE/cMP8AqOHtH8I1D682bdZu8dUtdDAwxxOzOJPrOGw2zNB2Z7qmKXh7C79UtR7e2vfTE2aavkja9sbywP45bmJA9nK05PINOtayIuyhy1Nqgr3Rb5kf8WJ0bui+1/AK++iOD1Kp+3IaPoHk/qC5wus+iqC1G93vyuPU1rfEFc3icoPzL+Hzmiv7lR/c9f0nfojW3jtPfA6c+5vbu1lN/rWtuaH904gPxu/RGp2vp8rAmjZTxu7JY7+SlJ0n+pfsViqxp/qc1qcTc+CGA8WIvI5S837s/WVooi7UqHI3U2v7Rk3reS8ujuC1rs+SRrYTnbmuLDNnUluS3ROo5srOYnWEjNo95v4h36OaDRY4RaoapNOp9FUlS2VjXxuDmOF2kawVzj0k7lmRt4VAzJGV980aPWzB4GrPmPPfaq9uX3XzUfqgCSIm5YTaxOksdq5s48V0vDN0NLXxuiDs72lron2DrEZ7e9zi64Lk7GV5aHbfhaxo9TiSLdxrDXU08kL9LDmPvA52u+oIWkvQTqqo4WqOgREWmBWKk4jOiPAKuqxUnEZ0R4BJMeBA1PHf0neJWNZKnjv6TvErGnWgr1CIiDDPRVbontkjID252kgGx2gHNcaQvFTUOkcXyPc950ucSSfqVjRZRVqbXYIiLTAiIgAus+imvD6V0XtRPN+USXcD15Q+i5MrT6NsS3mta0n1ZgWHn0tPWLfmUfEQvWbLWErs0SmAC2FYl/mP/SxTeOVohwaMa5IY42g/jaL9Tco/RQ+Di2GYpySyfpYozd5iGUykgBzRQMc4fie1tr8zR/uULt6fv2Ra9dhXy7lSREXacYREQAQHu0IiANqvxGSbJMzy9zBkhx41tIDnaXWudOfOVqoiEktAbqEREAFYqTiM6I8Aq6rFScRnRHgEkx4EDU8d/Sd4lY1kqeO/pO8SsadaCvUIiIMCIiACIiACIiAC9wyFrmuabOaQQdhBuD1rwiAL9gEuXhWJOtbKke62zKaw271R6ypMjy92k26mgNA+gACsmB4xHHhtZC4/ePcMgbcsBubmyCT9FVVGzjSUvUraOqXoERFYkEREAEREAEREAEREAFYqTiM6I8Aq6rFScRnRHgEkx4EBVOGW/P7R8SseUNoX0TwGL4UfYb5L84BF8KPsN8ly4xcHThXyfO+UNoTKG0L6I4BF8KPsN8k4BF8KPsN8kYxcG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rFSH1GdEeAXZuARfCj7DfJehRx/DZ2R5LH4tPYZeGpuZ1hqqlsbS+Rwa0aSdWpZkXEdZF0u6KlkcGR1MbnE2Aa4E9QUouc+jBtqmu5HAf75V0ZUtYqMqISzk5RqzRxDF4YCBPMyO+jKNr9a90GJRTAmGRrwNJabjrUB6TW/wB3ycjo/wBbR/Nb+4of+Bpv8oIuK5e8zLzv3fI2Y8ep3P3ts7DJe2QDnvzaVtVlbHE3LmkYxujKe4NHNcqGgb/ekp/5SPvkl8gp2oga9pa9oc05iCLg35Eskkxk20YMOxKKdpdBI17QbEtN7EaijcSiMphEjd9AuWXzgWvcjVmXMhJJhNbIxjcuKZv3QJsDfiXcc3quJaeQ32LoW53Cd4jOW7LmkOXNJ7zzp/KNAGwJ52ajnXJ6CQm5ZbrUll+OdbOv1FIqQ43UUd7cKivsyhfq0rercQjiaHyyNY0mwLjYbdPMFQN30BpK2nroxmLgH21ubp7UZI/KrZulrb0wbCbvqS2KIj/1dLvysynflVXZr6WtySm809iTw/EYpml0MjXtBsS03F9l1r1uPU8LsiaojY4anOA0862qGkbFGyOMWaxoa0cgFlRvS+37qn/zHfpWWcVKd02cnGFSzHdbRD/zkPbCmcsWvqtdVmpxiinaymbIyTf/ALuzCLgFriXclrdZCs4CySpsbFtkOd1dHrq4e2PBbGH47TzuyYKiN7tNmuBNtttNlRaJzGY5UOeWtY1riS4gAXZHnJOYae9Z4aEVOKsqKNo3iK2+ytzNc8B1wz3iQWgkZtP1q7KK6VJq1l80OiL8K/VD7qatzICyP/FmcIo+R0mYu/K3Kd+VQSq6Fm6Kpv0FfHM3Khka9oJF2m4uNIWyub7g5TSVtRQyHMSTHfWWi4PO6Mg/lXSE1pC7KiFs53lUIiJBwvwlfq8yRhwLXAEEWIIuCDpBB0hAHNfRxiETKitMkrGZTgW5T2tv60mi5z6R1q80WNRyzuiheyQMYHOex4cAXFwDc2v1SdOxZjhFP8vD/ps8llpaGOO+9RMZfTksa29ttgq2k4ydScIOKoQfpCpHy0MrY2lzgWusBckNcCbDmufoo3cXurpRSRRyTsjfG3JcHnJ0aCCcxBFtCuy0JsFp3uyn00LnayY2E/UkZ1imrl1g4O9eREbnqgVFXUVMdzDvccMbiCA8sL3OLb6QC8C/Op+tq2RML5XhrGi5JNtCysYALAWA0ALHU0rJABIxrwDcBzQ7PovY67E9aVtNjJURQMYwSTEKeWreHB5F6WLZE25zj35Bn+jVMej3dEKmnDHuG/RWa65zub7L+XMLHlB2q2NbbQtaLDomuymwxtcNBDGg59OcC6d2lY3WvQRWdJVXubSIikVIXdhhPCaSWMD17ZUfSZnHXo+pVX9Gzn1AjdKPUpGuji5XSZyedsdm8ziugkLFTUrIwRGxrASSQ0BoJOkkDWdqorSkHEm4VleMwXPPTBIN7p23F8tx6gB/NdDWtPQRPOU+JjnWtdzGuNtlyNGdZZyuSUjbSN6NCHxHFqQRNkfNC4wjfGASsuXNa7M0A5yQSLcqnYpLtBItcA81wtU4NTnTTQ/6TPJbpaLWtmWNrY1JnM6CWN+N1AcWlj2OYbkWddkYI5dBC8UExwmuMUhPBZs7XHUNAcTtbxXcmfYuh/2RT/Lw/wCmzyWaoo45Lb5Gx9tGU0OtfZcZlV2yeVMqUJfhNb51qZGvBFwQQdB/6qqVBFZXFsdSYxSNzOj3skySg5Vg9rgQGC17aXFWtkLWtDWtAaBYAAAAbAFggw2FhDmQxtI0FrGgjVmIClF0KyjU5vu8w59LLBVipfLIHAEv3sH1fWbmja31TZwOZdIwyvZPGySNwLXtBHJcXsdhGxfs9BE85T4mOda13MaTbZcjRnK901KyO4jY1gJuclobc6Lm2vMmlO9FJ6oWMLsm1ozMiIplCCfuvogSDVRgg2OnSPovz7ZUPzcff5Lk1Z/iSdN3iVhXcvCx5OLEy4Ov/bKh+bj7/JPtlQ/Nx9/kuQItwkeQxMuDr/2yofm4+/yT7ZUPzcff5LkCIwkeQxMuDr/2yofm4+/yT7ZUPzcff5LkCIwkeQxMuDr/ANsqH5uPv8k+2VD83H3+S5AiMJHkMTLg6/8AbKh+bj7/ACT7ZUPzcff5LkCIwkeQxMuDr/2yofm4+/yT7ZUPzcff5LkCIwkeQxMuDr/2yofm4+/yT7ZUPzcff5LkCIwkeQxMuDr/ANsqH5uPv8k+2VD83H3+S5AiMJHkMTLg6/8AbKh+bj7/ACT7ZUPzcff5LkCIwkeQxMuDr/2yofm4+/yT7ZUPzcff5LkCIwkeQxMuDr/2yofm4+/yT7ZUPzcff5LkCIwkeQxMuDr/ANsqH5uPv8lnbumpSARUMsdGnyXGVN03Eb0R4JX4WK3NXiZc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TextBox 7"/>
          <p:cNvSpPr txBox="1"/>
          <p:nvPr/>
        </p:nvSpPr>
        <p:spPr>
          <a:xfrm>
            <a:off x="260078" y="1216406"/>
            <a:ext cx="842672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r-HR" sz="2200" dirty="0">
                <a:latin typeface="+mj-lt"/>
                <a:cs typeface="Arial" panose="020B0604020202020204" pitchFamily="34" charset="0"/>
              </a:rPr>
              <a:t>Faze istraživanja</a:t>
            </a:r>
          </a:p>
          <a:p>
            <a:pPr marL="342900" indent="-342900">
              <a:buAutoNum type="arabicPeriod"/>
            </a:pPr>
            <a:r>
              <a:rPr lang="hr-HR" sz="2200" dirty="0" err="1">
                <a:latin typeface="+mj-lt"/>
                <a:cs typeface="Arial" panose="020B0604020202020204" pitchFamily="34" charset="0"/>
              </a:rPr>
              <a:t>Inferencijalna</a:t>
            </a:r>
            <a:r>
              <a:rPr lang="hr-HR" sz="2200" dirty="0">
                <a:latin typeface="+mj-lt"/>
                <a:cs typeface="Arial" panose="020B0604020202020204" pitchFamily="34" charset="0"/>
              </a:rPr>
              <a:t> statistika </a:t>
            </a:r>
          </a:p>
          <a:p>
            <a:pPr marL="342900" indent="-342900">
              <a:buAutoNum type="arabicPeriod"/>
            </a:pPr>
            <a:r>
              <a:rPr lang="hr-HR" sz="2200" dirty="0">
                <a:latin typeface="+mj-lt"/>
                <a:cs typeface="Arial" panose="020B0604020202020204" pitchFamily="34" charset="0"/>
              </a:rPr>
              <a:t>Uzorak</a:t>
            </a:r>
          </a:p>
          <a:p>
            <a:pPr marL="342900" indent="-342900">
              <a:buAutoNum type="arabicPeriod"/>
            </a:pPr>
            <a:r>
              <a:rPr lang="hr-HR" sz="2200" dirty="0">
                <a:latin typeface="+mj-lt"/>
                <a:cs typeface="Arial" panose="020B0604020202020204" pitchFamily="34" charset="0"/>
              </a:rPr>
              <a:t>Statističko zaključivanje</a:t>
            </a:r>
          </a:p>
          <a:p>
            <a:pPr marL="342900" indent="-342900">
              <a:buAutoNum type="arabicPeriod"/>
            </a:pPr>
            <a:r>
              <a:rPr lang="hr-HR" sz="2200" dirty="0">
                <a:latin typeface="+mj-lt"/>
                <a:cs typeface="Arial" panose="020B0604020202020204" pitchFamily="34" charset="0"/>
              </a:rPr>
              <a:t> Interval pouzdanosti</a:t>
            </a:r>
          </a:p>
          <a:p>
            <a:pPr marL="342900" indent="-342900">
              <a:buAutoNum type="arabicPeriod"/>
            </a:pPr>
            <a:r>
              <a:rPr lang="hr-HR" sz="2200" dirty="0">
                <a:latin typeface="+mj-lt"/>
                <a:cs typeface="Arial" panose="020B0604020202020204" pitchFamily="34" charset="0"/>
              </a:rPr>
              <a:t>Testiranje hipoteza</a:t>
            </a:r>
          </a:p>
          <a:p>
            <a:pPr marL="342900" indent="-342900">
              <a:buAutoNum type="arabicPeriod"/>
            </a:pPr>
            <a:r>
              <a:rPr lang="hr-HR" sz="2200" dirty="0">
                <a:latin typeface="+mj-lt"/>
                <a:cs typeface="Arial" panose="020B0604020202020204" pitchFamily="34" charset="0"/>
              </a:rPr>
              <a:t>Statistička snaga testa</a:t>
            </a:r>
          </a:p>
          <a:p>
            <a:pPr marL="342900" indent="-342900">
              <a:buAutoNum type="arabicPeriod"/>
            </a:pPr>
            <a:r>
              <a:rPr lang="hr-HR" sz="2200" dirty="0">
                <a:latin typeface="+mj-lt"/>
                <a:cs typeface="Arial" panose="020B0604020202020204" pitchFamily="34" charset="0"/>
              </a:rPr>
              <a:t>Zadaci za vježbu</a:t>
            </a:r>
          </a:p>
          <a:p>
            <a:pPr marL="342900" indent="-342900">
              <a:buAutoNum type="arabicPeriod"/>
            </a:pPr>
            <a:endParaRPr lang="hr-HR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hr-HR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1" name="Picture 2" descr="http://www.index.hr/images2/mr-tea-infuser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676400"/>
            <a:ext cx="4296494" cy="3276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8417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hr-HR" dirty="0"/>
              <a:t>Veličina uzorka</a:t>
            </a:r>
          </a:p>
        </p:txBody>
      </p:sp>
      <p:sp>
        <p:nvSpPr>
          <p:cNvPr id="1026" name="AutoShape 2" descr="data:image/jpeg;base64,/9j/4AAQSkZJRgABAQAAAQABAAD/2wCEAAkGBxQTEhQUEBAUFhQVFxwaFRgYFRcXHxocFhwXGhwYFRUZHyggGhsmHBcYITEhJSksLi4wFx8zODMsNygtLisBCgoKDg0OGxAQGzckICQsLC8tLC83LCwsLyw3LCwsLDAsLCwtLCwsLS0sLCwsLCwsLCwsLCwsLCwsLCwsLCwsLP/AABEIAPkAygMBIgACEQEDEQH/xAAcAAEAAgMBAQEAAAAAAAAAAAAABQYDBAcCCAH/xABMEAABAwIBBQwHBgMGBAcAAAABAAIDBBEFEiExQVEGExQyYXFykZKhsdEHIkJSU1SBFiNigrLTNcHCFSUzc5OiQ2Th8CREY4PS4vH/xAAZAQADAQEBAAAAAAAAAAAAAAAAAgMBBAX/xAAxEQACAQEHAgUCBgMBAAAAAAAAAQIRAxIUITFBUZHBBGFxgaEiQhMygrHh8DNi8VL/2gAMAwEAAhEDEQA/AIepkOW/1jxjr5SsW+H3j1r1U8d/Sd4lY17SPIZ63w+8etN8PvHrXlFph63w+8etN8PvHrXlEAet8PvHrTfD7x615RAHrfD7x603w+8eteUQB63w+8etN8PvHrXlEAet8PvHrTfD7x61a8AwyN+GV0rh67XDJOzew1wtz5RB5FUksZJtrgaUWknyet8PvHrTfD7x615RMKet8PvHrTfD7x615RAHrfD7x603w+8eteUQB63w+8etN8PvHrXlEAet8PvHrTfD7x615RAHrfD7x61YqR5yGZzxRr5Aq2rFScRnRHgEkx4EDU8d/Sd4lY1kqeO/pO8SsadaCvUIiIMCIiACIiACIiAC/WtuQALk5h9V+KxbgcN3+tiBHqx/eO/Ja3+4t70s5XYtjRjeaRO4HTmPC8SjOlkj2nnayMHvCpFdSGJwa7Wxjxyh7Q4eNvor9RG9Bi5/5ib+lRe7LDr0VBUtH/BZG8/lym+Dh9QueznSbru+xacaxXku5TURF1HOEREAEREAEREAEREAFYqTiM6I8Aq6rFScRnRHgEkx4EDU8d/Sd4lY1kqeO/pO8SsadaCvUIiIMM9BSOlkbGy2U82bc2BOoX0AnQL6yvyspHxPLJWOY8anC3VtHKFia4ggg2IzgjURoIXaMGkhxOjY6eNrzxXjW140lpGdt8xFtRUbW0dnR0yK2dmp5bnFkV53Uej10LXS0ry+NouWO44GvJIzOHUc2tUZPC0jNViJODi6MIiJxQuo+iShAhlm9p7wzmDBfvLu4Lly6n6Ipf8Aw8zdkt+0xo/pXP4r/GX8P/kRHYU6+HYqds0p7mKdFEJsFa11hama4HYYwHA9bfFV/AjfC8SO2R/6WKbjnycCv/yxb2rs/mueeuX/AKX7F4ae3c5KERF6BwhERABeo4y4hrWlzjoABJPMBpVk3Ibj31l3udvcINsq1y46wwaM209+ddMpMKpcPhfI2MNDGkvefWcbaso7dgsM657XxEYOizZezsHJVeSOM4nhclOWtmAa9zcrIvcgHRlAaCbHNpzalpraxSvdPNJNJxnuvbYNTRyAWH0WqrxrTMjKlcgiItMCsVJxGdEeAVdVipOIzojwCSY8CBqeO/pO8SsayVPHf0neJWNOtBXqEREGBWbcLulFHK7fL7zIAH2z5JGh9tekg2/lZVlEsoqSoxoycXVH0VT1DZGtcxwc1wu1wNwQdYK5b6RNye8uNTA37px+8aPYcdY/Ce48+aG3KbqpaN1hd8JPrR3/ANzDqd3HvXYMOr4auHKjIfG4EOB1X0te3Uc+hcDjOwlXY7b0baNNzhlBhkkwdvLctzBcsB9a3vNb7QHJc5xmWmRYkEWI0jZzq2bpMHlwypZNTk72XXids2xv25r845irjUYfTYrS79GxomLSA7Q5rwOI8jjC+3UbhdLt6UlsznVjWq3RzPBMJdUve1nsRPkP5BmH1cWj6q4+iCb1qpu1sbh9MsHxCweimoDKiaGRtnvbmvpvGTlM/wB1/wApTcDHvGI1MJzBscrew9tu6/WltpOSlHyQ1lGjjL1G5o3wnEDte79Ea28RntgEQvxshvVIXeDVo7lD/c9fzu/RGsGOT/3PQt2yOPY30f1BLSs/1dja0j+nuVqTDXCnZP7D5HRjnaGkdd3dlaav2PhsGDU0LgMuUteOS5MjndTg38y2dwG5uEQGrq2NOlzMvitY32yDmzkE3OoBU/GpFyfJP8Gsrq4KIcMlEW/OYWx3Aa52bLJ1MGl2a5uM2bSt/cnudfWTZIuI255X7B7o/EdXWt7FayXFaxrIQcgZowdDGDTI/ZfT1BdTwjDIqOAMaQGMF3vdYXOt7z/3ZLa27jGm7+B7OxUpeSN2kpWxMayNoaxos0DUAubekvdMyW1NA/Ka115XDQS3QwHXY5zygbCsG7Pd0ZsqGkcWxaHSaC/kbra3vPJroySw8O635DW1sqXYhERdpyBERABWKk4jOiPAKuqxUnEZ0R4BJMeBA1PHf0neJWNZKnjv6TvErGnWgr1CIiDAiIgDPQtYZGiUlrCbOcNLQc2VbXbTbkVgfDV4TOHjOx2hwuY5RsOw2+o1XCrC6VuP3UU8tO2kri24GSDIPVe32buOhw0Z9gz3UbZtKtKrdFbJJulaPZlgw3FKbFKd0ZGcj7yM8Zp1OadYvocP+ipGHzy4RWlktzBJpIGZzdUjR7zb5xz7QVtY9uOmpHipw5zi1uewN3MHJ8RltWnn0qQo8VgxaDg9RaOpAuw6i4e1H/NmzrHNFJJtZxevkdDbbzyktPMjt2UPBK2CugzxykPJGgkcYA/jYb9pZ6siPGBIw+pUQueDtDon5+uO608LLnMlwqs9V4N6Zx0NeM4aD7rtR2OI1gKOFad7pHvzPpnyU8l9IBF2X5hvjfyp0np5U9thG9/f33JLcp/B6/nP6I1FVoMtNhsLdLjKO3NkjwKltyv8Hr+k79Eag8ErA2SCR1iKWKR9vxZcpYPq+SPrTrWT4fYV6JeXcm90cRrsTZSx/wCHCBHceyG55Hc/s84C2d3uMGRzMPoxcAta4N1kcWMcjbXPNyFR2F1poqR05N6usvvWstZfPIR+J2cbfV2FTOA0cWGQ8Krc9RIDkM0uF9IH4j7TtWjnm8qb0yS5fI6zrtXXyXBPYDhcOGUxfM9ocQDLJtOpjBpIGgAZyedUbHt0FRiUogp2O3u/qxjS63tSnQB3BZoqWrxiXLeciBpzHPkt2hg9t+0+GYK2VFTR4VA5kZbvuTcNvd73WzF5Ght+YDUl/LKrzm/gZ/Usso/ucxx7DBTSCHLy5Ggb6RxQ458hus2Frnl1WUavc0pe5znm7nEucdpJuT1rwu6KaWZxulcgiItMCIiACsVJxGdEeAVdVipOIzojwCSY8CBqeO/pO8SsayVPHf0neJWNOtBWEWWmpXyOyY2Oe7Y1pceoK1YX6PqiSxmcyFv4iHO7INuspZTjHVmxhKWiKgi67hu4WhiH3h312svfYfRrSB13Sp3GYYb6Gc05/qcVDFQroWw0jleH07JHhskzYm+85rndzQe+yukG4WmmYODYix8mvikHkyAcpvetup3DUHs1+T0pInfyCiqncRAOJitMekWDvDz4LHaqWkqexqsmtY1PcEWJ4ZoaXwjSBeRluQD1o+fN9V4qpqOvOXG4UlXe+c2je7TfLHFdf2sx515ipqqD/AxenIGgcKuPox4LVo4nXOfc1UNJKdckckbH8+VG6zvq0oSq678rL4YN0VNvM3cRndPaCuG9VsX+DMfVEg1Me4Zs5zteM19me8HjFYXlxe3JkfYTtIt97Hm3wDaQTflL+RYX4h6u9+s+IcVkhDiy/wAN4sW8wsDrBWpNMXWLjcgWudNhouddhm5gFaEKEpTqXfcv/CK/pO/RGqdQWLiHm0ZzyEaS1pvkjlJAA5cnYrjuX/hFf0nfojVGY6xBsDbaLj6jWls1nL1Gm6KPoWyCvbG/hlSwPmcBwSnGhjRmY9w1NA4o0k5+UZ3UbcvhONTHLdnbTjjkag5o4jOTNynSq3SYm5ri/KIkdfKltlvF833dyAw21jPsIGZSFBURg5UdLFK8nj1VQw3O0xXaD9cpK4Nf3+0NUkydl3SVtYN6w2ndFCPVBYACANRkzNZzDPyr3RejZ1i+sqQwnOcnPnOt0j8x6vqsRra+UW/tCjhboDWTxMtzFgLh1rX+yBlN58Vp3HaZTKetzgp1u5JpfLKUrqm/hEHj2DMpz93VwzC/sH1hzgXHeohdDpvR7TnjYgHdAMHeXFSlP6PKIcaaR/8A7jB+kJ14iCWbr7COwk3kqHKEXXKv0d0b22iL43bQ/L6w6/dZVTFfR1VR3MJbM3k9V3Zdm6imj4iEt6CysJopyLNVUkkbsmWN7HbHNLT3rCrkQrFScRnRHgFXVYqTiM6I8AkmPAganjv6R8Sp/c9PhoYRWwTOkvpD3ZP5QwtI+t+dQFTx39J3iVjWyjeVDFK66l+p34M82jo6lx2N39x6hIsrqfChpw6sHO2p/wDmueg2zjSFP4Vu0rILBs2W0ezL647XGHWoSsWvyt9S0bVbpdCeczBxpoar6io/cWMyYINNHOPrN+4pfDPSbE4WqIXxnaz1wfpmI71mn9JlKOLFM78rAO91+5RpaVpR9StbOmq6EAavAhpppu1N+4nDMC+Xm7Uv7i3qj0oN9iiv0pAO4NPitH7d1MxtBQwuP+W+U/7SE6hPdPqK5R5XQcMwP5abtTfuJwrA/lpu1L+4thkWKzZ+DQQja6GFtucPyj3KHxJjWZqivje/RkU0DHfTfLMaO/mWpJvV9a9jG2tl0p3JDhOCfLz9qX9xOE4J8vP2pf3FW67DMgAva6LK4jHnLlffQcgBuS3pAcmUo+ogLHZLszhpGw7Dy8mrRpVFZp/c+pNza2XQ6vg8uHmhqTBFIKYE780l9yclt8kl19GToIVc4Tgny8/al/cXrcv/AAiv6Tv0RqjxsuQARnNs5sPqdXOkhZVcs3qPO0yjktC7cJwT5eftS/uJwnBPl5+1L+4qvTYU55LWAukbx4eJJm05AN8r6XPJrW5h8LLlsdUyJ97FlRCBn2ZZD29YamcEvufUVSfC6E3wrA/l5+1L+4nCsD+Xm7Uv7i/d5xKEZQpYJm6nMggeCOTewD3LE3dxLEbT0FMDs3p0R6nXSXW9G37/AMD1S1VPY9mqwL5ebtS/uL84VgXy83al/cUhTekiL26AN6DmnxaFKU3pGozxo5Wc8bT+klK762fU1OD3XQr7Z8E1U1R1y/uLKybCPZpqr6Gf+UisVX6Q6Jrbsc+Q6mtjLT9S+wCqeK+kipkuIGshbt47usjJHZ+qyMZy2fu/4NlKEd10Nueowiw3ynq7XzZTp7X5LyaVHYnUYQYzvMFQH+yQ5w6y9zhb6FVisrZJTlTSve7a5xPVfQsC6I2NNW+pB2tdkFYqTiM6I8Aq6rFScRnRHgE8xYEDU8d/Sd4lY1kqeO/pO8SsadaCvUIiIMCIiANzCsQMD8sRRScksYePpfOPoVcpPSW8RhsNJGx+jjEtGzJYAPHrVBXVdy2FU9DStqawMbK4ZWU4XLcrisYNOVbSBnuTsXPb3FRtVZexvvJOiIWnwPEcQ9armdFDp9f1c34YRbrdb6rFLWU9K4QYVFv9STk7+4B5B1iIaL8oAA5dTFN0FVicnB6RhbEdIvYke9M4aG/hHfmUzNFBg1PdtpKuQWBI6yB7MY7830k21k9doruUSTzXu32IGspHUjmtLjPiU503yt5ytYJ0ynUdWkWGmAxenDCWMOUIiGPfpy5HXLiDsGSWjog6yrHSRupaaSvqCTVVF2099IyxnlOw5NyNgsPaUY/D8kUcDh6z2Pnk/OCWg/kiHaKrGVHX+/8AETkqkxuX/hFf0nfojVRw+Jpu6T/DBDZLC5aJMr1xytLQeXMNatu5X+D1/Sd+iNROA0Ie+KI5uF00rQfxtkkcxx/NExCdHL17A1VR9O5t09AJZOCVLxHVR24NODmeBnax5GcgixY7SNGqxzPq2OfwbGYS2UZm1LczwNALyMz2/iseUa15oqI11GWC4rKLM0aC+O5sy/vNIIGwtHvKYwSrhxWDg9XmqYx6r9DiB7Q5feb9eacnTN7a8rzXkx0q6b/Pk/Mjp9zdbRfe4fO6WI5xvZubbTFna/nF+YL1S+kZxaWVlKyW2a4s3ONTmOBH1HUsENZWYRLvcg3yBxzDPkuG2N3sO2jxzFWmpoqPFYXSQhomyTZ3Fex1swlA4wvzjYVkmtZqq5XcaKf2uj4OaY1ijJ3XZSwwDZGCD+Y6D9GhRq9Sxlri1ws5pIcDqINiOteV2RSSyORtt5hERaYEREAFYqTiM6I8Aq6rFScRnRHgEkx4EDU8d/Sd4lY1kqeO/pO8SsadaCvUIiIMCIiANjD5mska+RmW1pvk3tlEZwCdl7X5FYKSkq8WnLnu9RvGdYhkY91jdbuTrK9bj9xz6siSS7KcHToL+RnJ+LqudHVw2GkgzBscMbb8gH8yeslcltbKLpHNnTZWTa+rQiyymwqlJAsB25X6gTrPcBfQAqRuaw6TE6t1TU54mEXGo2ztib+EaT/9lo4lWzYrWNZGCGXIjadDGe093LbOfoFbMcx6moKU0tI8GYNyRk58knjPkcMwdnJtpvbMpqMoqi/M/gpeUs/tXyQWPT/2jiccDD9zG7IFtFm55HDnybDohZA7fsYmLeLFHI0cgjiMf6iV+eitsbXVMzj60UYsNjTlFx/2Af8A6sfo0YZKipldnJhffnlcD/SU7+mq2Sp1ETrR8v8AY97lP4PX87v0RqPmk3mLCp9GSXk8zZso9zj1rf3Kfwav5z+iNYN0dP8A3TQOtoc4dvLd/St+9rz7GfavTubmNyHDsVE7f8Kb1nAa2vzSDnDhl9SybvcFdBI2vozYEhzy32XHRIPwuvY8p5V63YubPhVJO5w3wZIH4iQWvb1tyvyrPuI3UQPpxSVjwCAWNy+K9h0NLtAIvbPbQElZXVNbZP0Hyq4vfNE7geJQYnTFsrGlwsJY/dOpzDpAOkHV9FRce3P1GGyiane7e7+rINIv7Eo0fyPcseJU0uFVgfESWHPGToew6WP5R5FdUwnEYqyAPYA5jxZzXWNjrY8f93St/hZxzizUlaZSykjieO4kKiTfcgMkcBvoHFLhmy26xcWuNo051HK87s9wrocqakaXRaXR6Szlbrc3vHKNFGXZZSjKP0nLaRlGX1BERUECIiACsVJxGdEeAVdVipOIzojwCSY8CBqeO/pO8SsayVPHf0neJWNOtBXqEREGBWr0fbnhVTl0rbwxC7hqc48VvNpJ5htVWY0kgNFySAANZOYAfVdnwveMLpGNnka1x9Z+svedOS0Z3WzDmAUPETcY0WrL2EE3V6IsoAa3NYNaOYADwC4/u93U8Kk3qE/cMP8AqOHtH8I1D682bdZu8dUtdDAwxxOzOJPrOGw2zNB2Z7qmKXh7C79UtR7e2vfTE2aavkja9sbywP45bmJA9nK05PINOtayIuyhy1Nqgr3Rb5kf8WJ0bui+1/AK++iOD1Kp+3IaPoHk/qC5wus+iqC1G93vyuPU1rfEFc3icoPzL+Hzmiv7lR/c9f0nfojW3jtPfA6c+5vbu1lN/rWtuaH904gPxu/RGp2vp8rAmjZTxu7JY7+SlJ0n+pfsViqxp/qc1qcTc+CGA8WIvI5S837s/WVooi7UqHI3U2v7Rk3reS8ujuC1rs+SRrYTnbmuLDNnUluS3ROo5srOYnWEjNo95v4h36OaDRY4RaoapNOp9FUlS2VjXxuDmOF2kawVzj0k7lmRt4VAzJGV980aPWzB4GrPmPPfaq9uX3XzUfqgCSIm5YTaxOksdq5s48V0vDN0NLXxuiDs72lron2DrEZ7e9zi64Lk7GV5aHbfhaxo9TiSLdxrDXU08kL9LDmPvA52u+oIWkvQTqqo4WqOgREWmBWKk4jOiPAKuqxUnEZ0R4BJMeBA1PHf0neJWNZKnjv6TvErGnWgr1CIiDDPRVbontkjID252kgGx2gHNcaQvFTUOkcXyPc950ucSSfqVjRZRVqbXYIiLTAiIgAus+imvD6V0XtRPN+USXcD15Q+i5MrT6NsS3mta0n1ZgWHn0tPWLfmUfEQvWbLWErs0SmAC2FYl/mP/SxTeOVohwaMa5IY42g/jaL9Tco/RQ+Di2GYpySyfpYozd5iGUykgBzRQMc4fie1tr8zR/uULt6fv2Ra9dhXy7lSREXacYREQAQHu0IiANqvxGSbJMzy9zBkhx41tIDnaXWudOfOVqoiEktAbqEREAFYqTiM6I8Aq6rFScRnRHgEkx4EDU8d/Sd4lY1kqeO/pO8SsadaCvUIiIMCIiACIiACIiAC9wyFrmuabOaQQdhBuD1rwiAL9gEuXhWJOtbKke62zKaw271R6ypMjy92k26mgNA+gACsmB4xHHhtZC4/ePcMgbcsBubmyCT9FVVGzjSUvUraOqXoERFYkEREAEREAEREAEREAFYqTiM6I8Aq6rFScRnRHgEkx4EBVOGW/P7R8SseUNoX0TwGL4UfYb5L84BF8KPsN8ly4xcHThXyfO+UNoTKG0L6I4BF8KPsN8k4BF8KPsN8kYxcG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rFSH1GdEeAXZuARfCj7DfJehRx/DZ2R5LH4tPYZeGpuZ1hqqlsbS+Rwa0aSdWpZkXEdZF0u6KlkcGR1MbnE2Aa4E9QUouc+jBtqmu5HAf75V0ZUtYqMqISzk5RqzRxDF4YCBPMyO+jKNr9a90GJRTAmGRrwNJabjrUB6TW/wB3ycjo/wBbR/Nb+4of+Bpv8oIuK5e8zLzv3fI2Y8ep3P3ts7DJe2QDnvzaVtVlbHE3LmkYxujKe4NHNcqGgb/ekp/5SPvkl8gp2oga9pa9oc05iCLg35Eskkxk20YMOxKKdpdBI17QbEtN7EaijcSiMphEjd9AuWXzgWvcjVmXMhJJhNbIxjcuKZv3QJsDfiXcc3quJaeQ32LoW53Cd4jOW7LmkOXNJ7zzp/KNAGwJ52ajnXJ6CQm5ZbrUll+OdbOv1FIqQ43UUd7cKivsyhfq0rercQjiaHyyNY0mwLjYbdPMFQN30BpK2nroxmLgH21ubp7UZI/KrZulrb0wbCbvqS2KIj/1dLvysynflVXZr6WtySm809iTw/EYpml0MjXtBsS03F9l1r1uPU8LsiaojY4anOA0862qGkbFGyOMWaxoa0cgFlRvS+37qn/zHfpWWcVKd02cnGFSzHdbRD/zkPbCmcsWvqtdVmpxiinaymbIyTf/ALuzCLgFriXclrdZCs4CySpsbFtkOd1dHrq4e2PBbGH47TzuyYKiN7tNmuBNtttNlRaJzGY5UOeWtY1riS4gAXZHnJOYae9Z4aEVOKsqKNo3iK2+ytzNc8B1wz3iQWgkZtP1q7KK6VJq1l80OiL8K/VD7qatzICyP/FmcIo+R0mYu/K3Kd+VQSq6Fm6Kpv0FfHM3Khka9oJF2m4uNIWyub7g5TSVtRQyHMSTHfWWi4PO6Mg/lXSE1pC7KiFs53lUIiJBwvwlfq8yRhwLXAEEWIIuCDpBB0hAHNfRxiETKitMkrGZTgW5T2tv60mi5z6R1q80WNRyzuiheyQMYHOex4cAXFwDc2v1SdOxZjhFP8vD/ps8llpaGOO+9RMZfTksa29ttgq2k4ydScIOKoQfpCpHy0MrY2lzgWusBckNcCbDmufoo3cXurpRSRRyTsjfG3JcHnJ0aCCcxBFtCuy0JsFp3uyn00LnayY2E/UkZ1imrl1g4O9eREbnqgVFXUVMdzDvccMbiCA8sL3OLb6QC8C/Op+tq2RML5XhrGi5JNtCysYALAWA0ALHU0rJABIxrwDcBzQ7PovY67E9aVtNjJURQMYwSTEKeWreHB5F6WLZE25zj35Bn+jVMej3dEKmnDHuG/RWa65zub7L+XMLHlB2q2NbbQtaLDomuymwxtcNBDGg59OcC6d2lY3WvQRWdJVXubSIikVIXdhhPCaSWMD17ZUfSZnHXo+pVX9Gzn1AjdKPUpGuji5XSZyedsdm8ziugkLFTUrIwRGxrASSQ0BoJOkkDWdqorSkHEm4VleMwXPPTBIN7p23F8tx6gB/NdDWtPQRPOU+JjnWtdzGuNtlyNGdZZyuSUjbSN6NCHxHFqQRNkfNC4wjfGASsuXNa7M0A5yQSLcqnYpLtBItcA81wtU4NTnTTQ/6TPJbpaLWtmWNrY1JnM6CWN+N1AcWlj2OYbkWddkYI5dBC8UExwmuMUhPBZs7XHUNAcTtbxXcmfYuh/2RT/Lw/wCmzyWaoo45Lb5Gx9tGU0OtfZcZlV2yeVMqUJfhNb51qZGvBFwQQdB/6qqVBFZXFsdSYxSNzOj3skySg5Vg9rgQGC17aXFWtkLWtDWtAaBYAAAAbAFggw2FhDmQxtI0FrGgjVmIClF0KyjU5vu8w59LLBVipfLIHAEv3sH1fWbmja31TZwOZdIwyvZPGySNwLXtBHJcXsdhGxfs9BE85T4mOda13MaTbZcjRnK901KyO4jY1gJuclobc6Lm2vMmlO9FJ6oWMLsm1ozMiIplCCfuvogSDVRgg2OnSPovz7ZUPzcff5Lk1Z/iSdN3iVhXcvCx5OLEy4Ov/bKh+bj7/JPtlQ/Nx9/kuQItwkeQxMuDr/2yofm4+/yT7ZUPzcff5LkCIwkeQxMuDr/2yofm4+/yT7ZUPzcff5LkCIwkeQxMuDr/ANsqH5uPv8k+2VD83H3+S5AiMJHkMTLg6/8AbKh+bj7/ACT7ZUPzcff5LkCIwkeQxMuDr/2yofm4+/yT7ZUPzcff5LkCIwkeQxMuDr/2yofm4+/yT7ZUPzcff5LkCIwkeQxMuDr/ANsqH5uPv8k+2VD83H3+S5AiMJHkMTLg6/8AbKh+bj7/ACT7ZUPzcff5LkCIwkeQxMuDr/2yofm4+/yT7ZUPzcff5LkCIwkeQxMuDr/2yofm4+/yT7ZUPzcff5LkCIwkeQxMuDr/ANsqH5uPv8lnbumpSARUMsdGnyXGVN03Eb0R4JX4WK3NXiZc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TextBox 7"/>
          <p:cNvSpPr txBox="1"/>
          <p:nvPr/>
        </p:nvSpPr>
        <p:spPr>
          <a:xfrm>
            <a:off x="336278" y="1066800"/>
            <a:ext cx="835052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O čemu ovisi standardna pogreška veličine uzorka? =&gt; ovisi o </a:t>
            </a:r>
            <a:r>
              <a:rPr lang="hr-HR" sz="1600" dirty="0" err="1">
                <a:latin typeface="Arial" panose="020B0604020202020204" pitchFamily="34" charset="0"/>
                <a:cs typeface="Arial" panose="020B0604020202020204" pitchFamily="34" charset="0"/>
              </a:rPr>
              <a:t>varijabilitetu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 pojave koju mjerimo i apsolutnoj veličini uzorka (relativna veličina uzorak nema veliko značenje – npr. na uzorku od 100 ispitanika dobiti ćemo jednako pouzdane podatke i za populaciju od 3.000 ljudi i za populaciju od 30.000 ljudi – neovisno što je u prvom slučaju uzorkom obuhvaćeno 3 % populacije, a u drugom samo 0,33 % populacije.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Ne postoji definirano pravilo koliki udio populacije treba obuhvatiti uzorkom da bi dobili zadovoljavajuće rezultate. Veličina uzorka ovisi o samoj pojavi koju mjerimo i o ciljevima koje istraživanjem želimo postići!</a:t>
            </a:r>
          </a:p>
          <a:p>
            <a:endParaRPr lang="hr-HR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074" name="Picture 2" descr="https://encrypted-tbn2.gstatic.com/images?q=tbn:ANd9GcTAT6YGQNsuCAh6eIn91g_PV9dTzBtfjA3J2im3QA-9lbyuzrb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429000"/>
            <a:ext cx="4048125" cy="2686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1216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hr-HR" dirty="0"/>
              <a:t>Zadaci za vježbu</a:t>
            </a:r>
          </a:p>
        </p:txBody>
      </p:sp>
      <p:sp>
        <p:nvSpPr>
          <p:cNvPr id="1026" name="AutoShape 2" descr="data:image/jpeg;base64,/9j/4AAQSkZJRgABAQAAAQABAAD/2wCEAAkGBxQTEhQUEBAUFhQVFxwaFRgYFRcXHxocFhwXGhwYFRUZHyggGhsmHBcYITEhJSksLi4wFx8zODMsNygtLisBCgoKDg0OGxAQGzckICQsLC8tLC83LCwsLyw3LCwsLDAsLCwtLCwsLS0sLCwsLCwsLCwsLCwsLCwsLCwsLCwsLP/AABEIAPkAygMBIgACEQEDEQH/xAAcAAEAAgMBAQEAAAAAAAAAAAAABQYDBAcCCAH/xABMEAABAwIBBQwHBgMGBAcAAAABAAIDBBEFEiExQVEGExQyYXFykZKhsdEHIkJSU1SBFiNigrLTNcHCFSUzc5OiQ2Th8CREY4PS4vH/xAAZAQADAQEBAAAAAAAAAAAAAAAAAgMBBAX/xAAxEQACAQEHAgUCBgMBAAAAAAAAAQIRAxIUITFBUZHBBGFxgaEiQhMygrHh8DNi8VL/2gAMAwEAAhEDEQA/AIepkOW/1jxjr5SsW+H3j1r1U8d/Sd4lY17SPIZ63w+8etN8PvHrXlFph63w+8etN8PvHrXlEAet8PvHrTfD7x615RAHrfD7x603w+8eteUQB63w+8etN8PvHrXlEAet8PvHrTfD7x61a8AwyN+GV0rh67XDJOzew1wtz5RB5FUksZJtrgaUWknyet8PvHrTfD7x615RMKet8PvHrTfD7x615RAHrfD7x603w+8eteUQB63w+8etN8PvHrXlEAet8PvHrTfD7x615RAHrfD7x61YqR5yGZzxRr5Aq2rFScRnRHgEkx4EDU8d/Sd4lY1kqeO/pO8SsadaCvUIiIMCIiACIiACIiAC/WtuQALk5h9V+KxbgcN3+tiBHqx/eO/Ja3+4t70s5XYtjRjeaRO4HTmPC8SjOlkj2nnayMHvCpFdSGJwa7Wxjxyh7Q4eNvor9RG9Bi5/5ib+lRe7LDr0VBUtH/BZG8/lym+Dh9QueznSbru+xacaxXku5TURF1HOEREAEREAEREAEREAFYqTiM6I8Aq6rFScRnRHgEkx4EDU8d/Sd4lY1kqeO/pO8SsadaCvUIiIMM9BSOlkbGy2U82bc2BOoX0AnQL6yvyspHxPLJWOY8anC3VtHKFia4ggg2IzgjURoIXaMGkhxOjY6eNrzxXjW140lpGdt8xFtRUbW0dnR0yK2dmp5bnFkV53Uej10LXS0ry+NouWO44GvJIzOHUc2tUZPC0jNViJODi6MIiJxQuo+iShAhlm9p7wzmDBfvLu4Lly6n6Ipf8Aw8zdkt+0xo/pXP4r/GX8P/kRHYU6+HYqds0p7mKdFEJsFa11hama4HYYwHA9bfFV/AjfC8SO2R/6WKbjnycCv/yxb2rs/mueeuX/AKX7F4ae3c5KERF6BwhERABeo4y4hrWlzjoABJPMBpVk3Ibj31l3udvcINsq1y46wwaM209+ddMpMKpcPhfI2MNDGkvefWcbaso7dgsM657XxEYOizZezsHJVeSOM4nhclOWtmAa9zcrIvcgHRlAaCbHNpzalpraxSvdPNJNJxnuvbYNTRyAWH0WqrxrTMjKlcgiItMCsVJxGdEeAVdVipOIzojwCSY8CBqeO/pO8SsayVPHf0neJWNOtBXqEREGBWbcLulFHK7fL7zIAH2z5JGh9tekg2/lZVlEsoqSoxoycXVH0VT1DZGtcxwc1wu1wNwQdYK5b6RNye8uNTA37px+8aPYcdY/Ce48+aG3KbqpaN1hd8JPrR3/ANzDqd3HvXYMOr4auHKjIfG4EOB1X0te3Uc+hcDjOwlXY7b0baNNzhlBhkkwdvLctzBcsB9a3vNb7QHJc5xmWmRYkEWI0jZzq2bpMHlwypZNTk72XXids2xv25r845irjUYfTYrS79GxomLSA7Q5rwOI8jjC+3UbhdLt6UlsznVjWq3RzPBMJdUve1nsRPkP5BmH1cWj6q4+iCb1qpu1sbh9MsHxCweimoDKiaGRtnvbmvpvGTlM/wB1/wApTcDHvGI1MJzBscrew9tu6/WltpOSlHyQ1lGjjL1G5o3wnEDte79Ea28RntgEQvxshvVIXeDVo7lD/c9fzu/RGsGOT/3PQt2yOPY30f1BLSs/1dja0j+nuVqTDXCnZP7D5HRjnaGkdd3dlaav2PhsGDU0LgMuUteOS5MjndTg38y2dwG5uEQGrq2NOlzMvitY32yDmzkE3OoBU/GpFyfJP8Gsrq4KIcMlEW/OYWx3Aa52bLJ1MGl2a5uM2bSt/cnudfWTZIuI255X7B7o/EdXWt7FayXFaxrIQcgZowdDGDTI/ZfT1BdTwjDIqOAMaQGMF3vdYXOt7z/3ZLa27jGm7+B7OxUpeSN2kpWxMayNoaxos0DUAubekvdMyW1NA/Ka115XDQS3QwHXY5zygbCsG7Pd0ZsqGkcWxaHSaC/kbra3vPJroySw8O635DW1sqXYhERdpyBERABWKk4jOiPAKuqxUnEZ0R4BJMeBA1PHf0neJWNZKnjv6TvErGnWgr1CIiDAiIgDPQtYZGiUlrCbOcNLQc2VbXbTbkVgfDV4TOHjOx2hwuY5RsOw2+o1XCrC6VuP3UU8tO2kri24GSDIPVe32buOhw0Z9gz3UbZtKtKrdFbJJulaPZlgw3FKbFKd0ZGcj7yM8Zp1OadYvocP+ipGHzy4RWlktzBJpIGZzdUjR7zb5xz7QVtY9uOmpHipw5zi1uewN3MHJ8RltWnn0qQo8VgxaDg9RaOpAuw6i4e1H/NmzrHNFJJtZxevkdDbbzyktPMjt2UPBK2CugzxykPJGgkcYA/jYb9pZ6siPGBIw+pUQueDtDon5+uO608LLnMlwqs9V4N6Zx0NeM4aD7rtR2OI1gKOFad7pHvzPpnyU8l9IBF2X5hvjfyp0np5U9thG9/f33JLcp/B6/nP6I1FVoMtNhsLdLjKO3NkjwKltyv8Hr+k79Eag8ErA2SCR1iKWKR9vxZcpYPq+SPrTrWT4fYV6JeXcm90cRrsTZSx/wCHCBHceyG55Hc/s84C2d3uMGRzMPoxcAta4N1kcWMcjbXPNyFR2F1poqR05N6usvvWstZfPIR+J2cbfV2FTOA0cWGQ8Krc9RIDkM0uF9IH4j7TtWjnm8qb0yS5fI6zrtXXyXBPYDhcOGUxfM9ocQDLJtOpjBpIGgAZyedUbHt0FRiUogp2O3u/qxjS63tSnQB3BZoqWrxiXLeciBpzHPkt2hg9t+0+GYK2VFTR4VA5kZbvuTcNvd73WzF5Ght+YDUl/LKrzm/gZ/Usso/ucxx7DBTSCHLy5Ggb6RxQ458hus2Frnl1WUavc0pe5znm7nEucdpJuT1rwu6KaWZxulcgiItMCIiACsVJxGdEeAVdVipOIzojwCSY8CBqeO/pO8SsayVPHf0neJWNOtBWEWWmpXyOyY2Oe7Y1pceoK1YX6PqiSxmcyFv4iHO7INuspZTjHVmxhKWiKgi67hu4WhiH3h312svfYfRrSB13Sp3GYYb6Gc05/qcVDFQroWw0jleH07JHhskzYm+85rndzQe+yukG4WmmYODYix8mvikHkyAcpvetup3DUHs1+T0pInfyCiqncRAOJitMekWDvDz4LHaqWkqexqsmtY1PcEWJ4ZoaXwjSBeRluQD1o+fN9V4qpqOvOXG4UlXe+c2je7TfLHFdf2sx515ipqqD/AxenIGgcKuPox4LVo4nXOfc1UNJKdckckbH8+VG6zvq0oSq678rL4YN0VNvM3cRndPaCuG9VsX+DMfVEg1Me4Zs5zteM19me8HjFYXlxe3JkfYTtIt97Hm3wDaQTflL+RYX4h6u9+s+IcVkhDiy/wAN4sW8wsDrBWpNMXWLjcgWudNhouddhm5gFaEKEpTqXfcv/CK/pO/RGqdQWLiHm0ZzyEaS1pvkjlJAA5cnYrjuX/hFf0nfojVGY6xBsDbaLj6jWls1nL1Gm6KPoWyCvbG/hlSwPmcBwSnGhjRmY9w1NA4o0k5+UZ3UbcvhONTHLdnbTjjkag5o4jOTNynSq3SYm5ri/KIkdfKltlvF833dyAw21jPsIGZSFBURg5UdLFK8nj1VQw3O0xXaD9cpK4Nf3+0NUkydl3SVtYN6w2ndFCPVBYACANRkzNZzDPyr3RejZ1i+sqQwnOcnPnOt0j8x6vqsRra+UW/tCjhboDWTxMtzFgLh1rX+yBlN58Vp3HaZTKetzgp1u5JpfLKUrqm/hEHj2DMpz93VwzC/sH1hzgXHeohdDpvR7TnjYgHdAMHeXFSlP6PKIcaaR/8A7jB+kJ14iCWbr7COwk3kqHKEXXKv0d0b22iL43bQ/L6w6/dZVTFfR1VR3MJbM3k9V3Zdm6imj4iEt6CysJopyLNVUkkbsmWN7HbHNLT3rCrkQrFScRnRHgFXVYqTiM6I8AkmPAganjv6R8Sp/c9PhoYRWwTOkvpD3ZP5QwtI+t+dQFTx39J3iVjWyjeVDFK66l+p34M82jo6lx2N39x6hIsrqfChpw6sHO2p/wDmueg2zjSFP4Vu0rILBs2W0ezL647XGHWoSsWvyt9S0bVbpdCeczBxpoar6io/cWMyYINNHOPrN+4pfDPSbE4WqIXxnaz1wfpmI71mn9JlKOLFM78rAO91+5RpaVpR9StbOmq6EAavAhpppu1N+4nDMC+Xm7Uv7i3qj0oN9iiv0pAO4NPitH7d1MxtBQwuP+W+U/7SE6hPdPqK5R5XQcMwP5abtTfuJwrA/lpu1L+4thkWKzZ+DQQja6GFtucPyj3KHxJjWZqivje/RkU0DHfTfLMaO/mWpJvV9a9jG2tl0p3JDhOCfLz9qX9xOE4J8vP2pf3FW67DMgAva6LK4jHnLlffQcgBuS3pAcmUo+ogLHZLszhpGw7Dy8mrRpVFZp/c+pNza2XQ6vg8uHmhqTBFIKYE780l9yclt8kl19GToIVc4Tgny8/al/cXrcv/AAiv6Tv0RqjxsuQARnNs5sPqdXOkhZVcs3qPO0yjktC7cJwT5eftS/uJwnBPl5+1L+4qvTYU55LWAukbx4eJJm05AN8r6XPJrW5h8LLlsdUyJ97FlRCBn2ZZD29YamcEvufUVSfC6E3wrA/l5+1L+4nCsD+Xm7Uv7i/d5xKEZQpYJm6nMggeCOTewD3LE3dxLEbT0FMDs3p0R6nXSXW9G37/AMD1S1VPY9mqwL5ebtS/uL84VgXy83al/cUhTekiL26AN6DmnxaFKU3pGozxo5Wc8bT+klK762fU1OD3XQr7Z8E1U1R1y/uLKybCPZpqr6Gf+UisVX6Q6Jrbsc+Q6mtjLT9S+wCqeK+kipkuIGshbt47usjJHZ+qyMZy2fu/4NlKEd10Nueowiw3ynq7XzZTp7X5LyaVHYnUYQYzvMFQH+yQ5w6y9zhb6FVisrZJTlTSve7a5xPVfQsC6I2NNW+pB2tdkFYqTiM6I8Aq6rFScRnRHgE8xYEDU8d/Sd4lY1kqeO/pO8SsadaCvUIiIMCIiANzCsQMD8sRRScksYePpfOPoVcpPSW8RhsNJGx+jjEtGzJYAPHrVBXVdy2FU9DStqawMbK4ZWU4XLcrisYNOVbSBnuTsXPb3FRtVZexvvJOiIWnwPEcQ9armdFDp9f1c34YRbrdb6rFLWU9K4QYVFv9STk7+4B5B1iIaL8oAA5dTFN0FVicnB6RhbEdIvYke9M4aG/hHfmUzNFBg1PdtpKuQWBI6yB7MY7830k21k9doruUSTzXu32IGspHUjmtLjPiU503yt5ytYJ0ynUdWkWGmAxenDCWMOUIiGPfpy5HXLiDsGSWjog6yrHSRupaaSvqCTVVF2099IyxnlOw5NyNgsPaUY/D8kUcDh6z2Pnk/OCWg/kiHaKrGVHX+/8AETkqkxuX/hFf0nfojVRw+Jpu6T/DBDZLC5aJMr1xytLQeXMNatu5X+D1/Sd+iNROA0Ie+KI5uF00rQfxtkkcxx/NExCdHL17A1VR9O5t09AJZOCVLxHVR24NODmeBnax5GcgixY7SNGqxzPq2OfwbGYS2UZm1LczwNALyMz2/iseUa15oqI11GWC4rKLM0aC+O5sy/vNIIGwtHvKYwSrhxWDg9XmqYx6r9DiB7Q5feb9eacnTN7a8rzXkx0q6b/Pk/Mjp9zdbRfe4fO6WI5xvZubbTFna/nF+YL1S+kZxaWVlKyW2a4s3ONTmOBH1HUsENZWYRLvcg3yBxzDPkuG2N3sO2jxzFWmpoqPFYXSQhomyTZ3Fex1swlA4wvzjYVkmtZqq5XcaKf2uj4OaY1ijJ3XZSwwDZGCD+Y6D9GhRq9Sxlri1ws5pIcDqINiOteV2RSSyORtt5hERaYEREAFYqTiM6I8Aq6rFScRnRHgEkx4EDU8d/Sd4lY1kqeO/pO8SsadaCvUIiIMCIiANjD5mska+RmW1pvk3tlEZwCdl7X5FYKSkq8WnLnu9RvGdYhkY91jdbuTrK9bj9xz6siSS7KcHToL+RnJ+LqudHVw2GkgzBscMbb8gH8yeslcltbKLpHNnTZWTa+rQiyymwqlJAsB25X6gTrPcBfQAqRuaw6TE6t1TU54mEXGo2ztib+EaT/9lo4lWzYrWNZGCGXIjadDGe093LbOfoFbMcx6moKU0tI8GYNyRk58knjPkcMwdnJtpvbMpqMoqi/M/gpeUs/tXyQWPT/2jiccDD9zG7IFtFm55HDnybDohZA7fsYmLeLFHI0cgjiMf6iV+eitsbXVMzj60UYsNjTlFx/2Af8A6sfo0YZKipldnJhffnlcD/SU7+mq2Sp1ETrR8v8AY97lP4PX87v0RqPmk3mLCp9GSXk8zZso9zj1rf3Kfwav5z+iNYN0dP8A3TQOtoc4dvLd/St+9rz7GfavTubmNyHDsVE7f8Kb1nAa2vzSDnDhl9SybvcFdBI2vozYEhzy32XHRIPwuvY8p5V63YubPhVJO5w3wZIH4iQWvb1tyvyrPuI3UQPpxSVjwCAWNy+K9h0NLtAIvbPbQElZXVNbZP0Hyq4vfNE7geJQYnTFsrGlwsJY/dOpzDpAOkHV9FRce3P1GGyiane7e7+rINIv7Eo0fyPcseJU0uFVgfESWHPGToew6WP5R5FdUwnEYqyAPYA5jxZzXWNjrY8f93St/hZxzizUlaZSykjieO4kKiTfcgMkcBvoHFLhmy26xcWuNo051HK87s9wrocqakaXRaXR6Szlbrc3vHKNFGXZZSjKP0nLaRlGX1BERUECIiACsVJxGdEeAVdVipOIzojwCSY8CBqeO/pO8SsayVPHf0neJWNOtBXqEREGBWr0fbnhVTl0rbwxC7hqc48VvNpJ5htVWY0kgNFySAANZOYAfVdnwveMLpGNnka1x9Z+svedOS0Z3WzDmAUPETcY0WrL2EE3V6IsoAa3NYNaOYADwC4/u93U8Kk3qE/cMP8AqOHtH8I1D682bdZu8dUtdDAwxxOzOJPrOGw2zNB2Z7qmKXh7C79UtR7e2vfTE2aavkja9sbywP45bmJA9nK05PINOtayIuyhy1Nqgr3Rb5kf8WJ0bui+1/AK++iOD1Kp+3IaPoHk/qC5wus+iqC1G93vyuPU1rfEFc3icoPzL+Hzmiv7lR/c9f0nfojW3jtPfA6c+5vbu1lN/rWtuaH904gPxu/RGp2vp8rAmjZTxu7JY7+SlJ0n+pfsViqxp/qc1qcTc+CGA8WIvI5S837s/WVooi7UqHI3U2v7Rk3reS8ujuC1rs+SRrYTnbmuLDNnUluS3ROo5srOYnWEjNo95v4h36OaDRY4RaoapNOp9FUlS2VjXxuDmOF2kawVzj0k7lmRt4VAzJGV980aPWzB4GrPmPPfaq9uX3XzUfqgCSIm5YTaxOksdq5s48V0vDN0NLXxuiDs72lron2DrEZ7e9zi64Lk7GV5aHbfhaxo9TiSLdxrDXU08kL9LDmPvA52u+oIWkvQTqqo4WqOgREWmBWKk4jOiPAKuqxUnEZ0R4BJMeBA1PHf0neJWNZKnjv6TvErGnWgr1CIiDDPRVbontkjID252kgGx2gHNcaQvFTUOkcXyPc950ucSSfqVjRZRVqbXYIiLTAiIgAus+imvD6V0XtRPN+USXcD15Q+i5MrT6NsS3mta0n1ZgWHn0tPWLfmUfEQvWbLWErs0SmAC2FYl/mP/SxTeOVohwaMa5IY42g/jaL9Tco/RQ+Di2GYpySyfpYozd5iGUykgBzRQMc4fie1tr8zR/uULt6fv2Ra9dhXy7lSREXacYREQAQHu0IiANqvxGSbJMzy9zBkhx41tIDnaXWudOfOVqoiEktAbqEREAFYqTiM6I8Aq6rFScRnRHgEkx4EDU8d/Sd4lY1kqeO/pO8SsadaCvUIiIMCIiACIiACIiAC9wyFrmuabOaQQdhBuD1rwiAL9gEuXhWJOtbKke62zKaw271R6ypMjy92k26mgNA+gACsmB4xHHhtZC4/ePcMgbcsBubmyCT9FVVGzjSUvUraOqXoERFYkEREAEREAEREAEREAFYqTiM6I8Aq6rFScRnRHgEkx4EBVOGW/P7R8SseUNoX0TwGL4UfYb5L84BF8KPsN8ly4xcHThXyfO+UNoTKG0L6I4BF8KPsN8k4BF8KPsN8kYxcG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rFSH1GdEeAXZuARfCj7DfJehRx/DZ2R5LH4tPYZeGpuZ1hqqlsbS+Rwa0aSdWpZkXEdZF0u6KlkcGR1MbnE2Aa4E9QUouc+jBtqmu5HAf75V0ZUtYqMqISzk5RqzRxDF4YCBPMyO+jKNr9a90GJRTAmGRrwNJabjrUB6TW/wB3ycjo/wBbR/Nb+4of+Bpv8oIuK5e8zLzv3fI2Y8ep3P3ts7DJe2QDnvzaVtVlbHE3LmkYxujKe4NHNcqGgb/ekp/5SPvkl8gp2oga9pa9oc05iCLg35Eskkxk20YMOxKKdpdBI17QbEtN7EaijcSiMphEjd9AuWXzgWvcjVmXMhJJhNbIxjcuKZv3QJsDfiXcc3quJaeQ32LoW53Cd4jOW7LmkOXNJ7zzp/KNAGwJ52ajnXJ6CQm5ZbrUll+OdbOv1FIqQ43UUd7cKivsyhfq0rercQjiaHyyNY0mwLjYbdPMFQN30BpK2nroxmLgH21ubp7UZI/KrZulrb0wbCbvqS2KIj/1dLvysynflVXZr6WtySm809iTw/EYpml0MjXtBsS03F9l1r1uPU8LsiaojY4anOA0862qGkbFGyOMWaxoa0cgFlRvS+37qn/zHfpWWcVKd02cnGFSzHdbRD/zkPbCmcsWvqtdVmpxiinaymbIyTf/ALuzCLgFriXclrdZCs4CySpsbFtkOd1dHrq4e2PBbGH47TzuyYKiN7tNmuBNtttNlRaJzGY5UOeWtY1riS4gAXZHnJOYae9Z4aEVOKsqKNo3iK2+ytzNc8B1wz3iQWgkZtP1q7KK6VJq1l80OiL8K/VD7qatzICyP/FmcIo+R0mYu/K3Kd+VQSq6Fm6Kpv0FfHM3Khka9oJF2m4uNIWyub7g5TSVtRQyHMSTHfWWi4PO6Mg/lXSE1pC7KiFs53lUIiJBwvwlfq8yRhwLXAEEWIIuCDpBB0hAHNfRxiETKitMkrGZTgW5T2tv60mi5z6R1q80WNRyzuiheyQMYHOex4cAXFwDc2v1SdOxZjhFP8vD/ps8llpaGOO+9RMZfTksa29ttgq2k4ydScIOKoQfpCpHy0MrY2lzgWusBckNcCbDmufoo3cXurpRSRRyTsjfG3JcHnJ0aCCcxBFtCuy0JsFp3uyn00LnayY2E/UkZ1imrl1g4O9eREbnqgVFXUVMdzDvccMbiCA8sL3OLb6QC8C/Op+tq2RML5XhrGi5JNtCysYALAWA0ALHU0rJABIxrwDcBzQ7PovY67E9aVtNjJURQMYwSTEKeWreHB5F6WLZE25zj35Bn+jVMej3dEKmnDHuG/RWa65zub7L+XMLHlB2q2NbbQtaLDomuymwxtcNBDGg59OcC6d2lY3WvQRWdJVXubSIikVIXdhhPCaSWMD17ZUfSZnHXo+pVX9Gzn1AjdKPUpGuji5XSZyedsdm8ziugkLFTUrIwRGxrASSQ0BoJOkkDWdqorSkHEm4VleMwXPPTBIN7p23F8tx6gB/NdDWtPQRPOU+JjnWtdzGuNtlyNGdZZyuSUjbSN6NCHxHFqQRNkfNC4wjfGASsuXNa7M0A5yQSLcqnYpLtBItcA81wtU4NTnTTQ/6TPJbpaLWtmWNrY1JnM6CWN+N1AcWlj2OYbkWddkYI5dBC8UExwmuMUhPBZs7XHUNAcTtbxXcmfYuh/2RT/Lw/wCmzyWaoo45Lb5Gx9tGU0OtfZcZlV2yeVMqUJfhNb51qZGvBFwQQdB/6qqVBFZXFsdSYxSNzOj3skySg5Vg9rgQGC17aXFWtkLWtDWtAaBYAAAAbAFggw2FhDmQxtI0FrGgjVmIClF0KyjU5vu8w59LLBVipfLIHAEv3sH1fWbmja31TZwOZdIwyvZPGySNwLXtBHJcXsdhGxfs9BE85T4mOda13MaTbZcjRnK901KyO4jY1gJuclobc6Lm2vMmlO9FJ6oWMLsm1ozMiIplCCfuvogSDVRgg2OnSPovz7ZUPzcff5Lk1Z/iSdN3iVhXcvCx5OLEy4Ov/bKh+bj7/JPtlQ/Nx9/kuQItwkeQxMuDr/2yofm4+/yT7ZUPzcff5LkCIwkeQxMuDr/2yofm4+/yT7ZUPzcff5LkCIwkeQxMuDr/ANsqH5uPv8k+2VD83H3+S5AiMJHkMTLg6/8AbKh+bj7/ACT7ZUPzcff5LkCIwkeQxMuDr/2yofm4+/yT7ZUPzcff5LkCIwkeQxMuDr/2yofm4+/yT7ZUPzcff5LkCIwkeQxMuDr/ANsqH5uPv8k+2VD83H3+S5AiMJHkMTLg6/8AbKh+bj7/ACT7ZUPzcff5LkCIwkeQxMuDr/2yofm4+/yT7ZUPzcff5LkCIwkeQxMuDr/2yofm4+/yT7ZUPzcff5LkCIwkeQxMuDr/ANsqH5uPv8lnbumpSARUMsdGnyXGVN03Eb0R4JX4WK3NXiZc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TextBox 7"/>
          <p:cNvSpPr txBox="1"/>
          <p:nvPr/>
        </p:nvSpPr>
        <p:spPr>
          <a:xfrm>
            <a:off x="304800" y="1447800"/>
            <a:ext cx="835052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hr-HR" sz="1600" dirty="0">
                <a:cs typeface="Arial" panose="020B0604020202020204" pitchFamily="34" charset="0"/>
              </a:rPr>
              <a:t>Istraživač je testirajući jednu skupinu od 200 ispitanika dobio aritmetičku sredinu 27 uz standardnu devijaciju 4,6. Unutar kojeg intervala, uz 1 % rizika, se vjerojatno nalazi prava aritmetička sredina populacije?</a:t>
            </a:r>
          </a:p>
          <a:p>
            <a:pPr marL="342900" indent="-342900">
              <a:buAutoNum type="arabicParenR"/>
            </a:pPr>
            <a:endParaRPr lang="hr-HR" sz="1600" dirty="0"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hr-HR" sz="1600" dirty="0">
                <a:cs typeface="Arial" panose="020B0604020202020204" pitchFamily="34" charset="0"/>
              </a:rPr>
              <a:t>Tijekom 2015. godine u srednjim školama je proveden test općeg znanja na uzorku od 1890 učenika. Dobivena je aritmetička sredina 117 uz standardnu devijaciju 14. Je li dobiveni rezultata u skladu s populacijskom vrijednošću 105.</a:t>
            </a:r>
          </a:p>
          <a:p>
            <a:pPr marL="342900" indent="-342900">
              <a:buAutoNum type="arabicParenR"/>
            </a:pPr>
            <a:endParaRPr lang="hr-HR" sz="1600" dirty="0"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hr-HR" sz="1600" dirty="0">
                <a:cs typeface="Arial" panose="020B0604020202020204" pitchFamily="34" charset="0"/>
              </a:rPr>
              <a:t>Istraživači su koristili jednostavni slučajni uzorak na 500 ispitanika kako bi saznali prosječnu visinu muškaraca u Zagrebu. Dobili su aritmetičku sredinu 175 cm uz standardnu devijaciju 15 cm. Izračunajte pogrešku uzorka na navedenoj varijabli uz razinu rizika od 5 %.</a:t>
            </a:r>
          </a:p>
          <a:p>
            <a:pPr marL="342900" indent="-342900">
              <a:buAutoNum type="arabicParenR"/>
            </a:pPr>
            <a:endParaRPr lang="hr-HR" sz="1600" dirty="0"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hr-HR" sz="1600" dirty="0">
                <a:cs typeface="Arial" panose="020B0604020202020204" pitchFamily="34" charset="0"/>
              </a:rPr>
              <a:t>U jednoj korporaciji prosječna plaća muškaraca je 5.000 kuna. Plaća 10 slučajno odabranih žena iz iste tvrtke iznose: 4.800, 3.200, 4.900, 5.700, 2.900, 3.600, 5.100, 4.400, 4.100, 5.000. Što zaključujete o odnosu plaća između muškaraca i žena u spomenutoj tvrtki?</a:t>
            </a:r>
            <a:endParaRPr lang="hr-HR" dirty="0"/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098" name="Picture 2" descr="C:\Users\Opoje\Desktop\Sličice\zadaci za vjezb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1498600" cy="1123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0078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xQTEhQUEBAUFhQVFxwaFRgYFRcXHxocFhwXGhwYFRUZHyggGhsmHBcYITEhJSksLi4wFx8zODMsNygtLisBCgoKDg0OGxAQGzckICQsLC8tLC83LCwsLyw3LCwsLDAsLCwtLCwsLS0sLCwsLCwsLCwsLCwsLCwsLCwsLCwsLP/AABEIAPkAygMBIgACEQEDEQH/xAAcAAEAAgMBAQEAAAAAAAAAAAAABQYDBAcCCAH/xABMEAABAwIBBQwHBgMGBAcAAAABAAIDBBEFEiExQVEGExQyYXFykZKhsdEHIkJSU1SBFiNigrLTNcHCFSUzc5OiQ2Th8CREY4PS4vH/xAAZAQADAQEBAAAAAAAAAAAAAAAAAgMBBAX/xAAxEQACAQEHAgUCBgMBAAAAAAAAAQIRAxIUITFBUZHBBGFxgaEiQhMygrHh8DNi8VL/2gAMAwEAAhEDEQA/AIepkOW/1jxjr5SsW+H3j1r1U8d/Sd4lY17SPIZ63w+8etN8PvHrXlFph63w+8etN8PvHrXlEAet8PvHrTfD7x615RAHrfD7x603w+8eteUQB63w+8etN8PvHrXlEAet8PvHrTfD7x61a8AwyN+GV0rh67XDJOzew1wtz5RB5FUksZJtrgaUWknyet8PvHrTfD7x615RMKet8PvHrTfD7x615RAHrfD7x603w+8eteUQB63w+8etN8PvHrXlEAet8PvHrTfD7x615RAHrfD7x61YqR5yGZzxRr5Aq2rFScRnRHgEkx4EDU8d/Sd4lY1kqeO/pO8SsadaCvUIiIMCIiACIiACIiAC/WtuQALk5h9V+KxbgcN3+tiBHqx/eO/Ja3+4t70s5XYtjRjeaRO4HTmPC8SjOlkj2nnayMHvCpFdSGJwa7Wxjxyh7Q4eNvor9RG9Bi5/5ib+lRe7LDr0VBUtH/BZG8/lym+Dh9QueznSbru+xacaxXku5TURF1HOEREAEREAEREAEREAFYqTiM6I8Aq6rFScRnRHgEkx4EDU8d/Sd4lY1kqeO/pO8SsadaCvUIiIMM9BSOlkbGy2U82bc2BOoX0AnQL6yvyspHxPLJWOY8anC3VtHKFia4ggg2IzgjURoIXaMGkhxOjY6eNrzxXjW140lpGdt8xFtRUbW0dnR0yK2dmp5bnFkV53Uej10LXS0ry+NouWO44GvJIzOHUc2tUZPC0jNViJODi6MIiJxQuo+iShAhlm9p7wzmDBfvLu4Lly6n6Ipf8Aw8zdkt+0xo/pXP4r/GX8P/kRHYU6+HYqds0p7mKdFEJsFa11hama4HYYwHA9bfFV/AjfC8SO2R/6WKbjnycCv/yxb2rs/mueeuX/AKX7F4ae3c5KERF6BwhERABeo4y4hrWlzjoABJPMBpVk3Ibj31l3udvcINsq1y46wwaM209+ddMpMKpcPhfI2MNDGkvefWcbaso7dgsM657XxEYOizZezsHJVeSOM4nhclOWtmAa9zcrIvcgHRlAaCbHNpzalpraxSvdPNJNJxnuvbYNTRyAWH0WqrxrTMjKlcgiItMCsVJxGdEeAVdVipOIzojwCSY8CBqeO/pO8SsayVPHf0neJWNOtBXqEREGBWbcLulFHK7fL7zIAH2z5JGh9tekg2/lZVlEsoqSoxoycXVH0VT1DZGtcxwc1wu1wNwQdYK5b6RNye8uNTA37px+8aPYcdY/Ce48+aG3KbqpaN1hd8JPrR3/ANzDqd3HvXYMOr4auHKjIfG4EOB1X0te3Uc+hcDjOwlXY7b0baNNzhlBhkkwdvLctzBcsB9a3vNb7QHJc5xmWmRYkEWI0jZzq2bpMHlwypZNTk72XXids2xv25r845irjUYfTYrS79GxomLSA7Q5rwOI8jjC+3UbhdLt6UlsznVjWq3RzPBMJdUve1nsRPkP5BmH1cWj6q4+iCb1qpu1sbh9MsHxCweimoDKiaGRtnvbmvpvGTlM/wB1/wApTcDHvGI1MJzBscrew9tu6/WltpOSlHyQ1lGjjL1G5o3wnEDte79Ea28RntgEQvxshvVIXeDVo7lD/c9fzu/RGsGOT/3PQt2yOPY30f1BLSs/1dja0j+nuVqTDXCnZP7D5HRjnaGkdd3dlaav2PhsGDU0LgMuUteOS5MjndTg38y2dwG5uEQGrq2NOlzMvitY32yDmzkE3OoBU/GpFyfJP8Gsrq4KIcMlEW/OYWx3Aa52bLJ1MGl2a5uM2bSt/cnudfWTZIuI255X7B7o/EdXWt7FayXFaxrIQcgZowdDGDTI/ZfT1BdTwjDIqOAMaQGMF3vdYXOt7z/3ZLa27jGm7+B7OxUpeSN2kpWxMayNoaxos0DUAubekvdMyW1NA/Ka115XDQS3QwHXY5zygbCsG7Pd0ZsqGkcWxaHSaC/kbra3vPJroySw8O635DW1sqXYhERdpyBERABWKk4jOiPAKuqxUnEZ0R4BJMeBA1PHf0neJWNZKnjv6TvErGnWgr1CIiDAiIgDPQtYZGiUlrCbOcNLQc2VbXbTbkVgfDV4TOHjOx2hwuY5RsOw2+o1XCrC6VuP3UU8tO2kri24GSDIPVe32buOhw0Z9gz3UbZtKtKrdFbJJulaPZlgw3FKbFKd0ZGcj7yM8Zp1OadYvocP+ipGHzy4RWlktzBJpIGZzdUjR7zb5xz7QVtY9uOmpHipw5zi1uewN3MHJ8RltWnn0qQo8VgxaDg9RaOpAuw6i4e1H/NmzrHNFJJtZxevkdDbbzyktPMjt2UPBK2CugzxykPJGgkcYA/jYb9pZ6siPGBIw+pUQueDtDon5+uO608LLnMlwqs9V4N6Zx0NeM4aD7rtR2OI1gKOFad7pHvzPpnyU8l9IBF2X5hvjfyp0np5U9thG9/f33JLcp/B6/nP6I1FVoMtNhsLdLjKO3NkjwKltyv8Hr+k79Eag8ErA2SCR1iKWKR9vxZcpYPq+SPrTrWT4fYV6JeXcm90cRrsTZSx/wCHCBHceyG55Hc/s84C2d3uMGRzMPoxcAta4N1kcWMcjbXPNyFR2F1poqR05N6usvvWstZfPIR+J2cbfV2FTOA0cWGQ8Krc9RIDkM0uF9IH4j7TtWjnm8qb0yS5fI6zrtXXyXBPYDhcOGUxfM9ocQDLJtOpjBpIGgAZyedUbHt0FRiUogp2O3u/qxjS63tSnQB3BZoqWrxiXLeciBpzHPkt2hg9t+0+GYK2VFTR4VA5kZbvuTcNvd73WzF5Ght+YDUl/LKrzm/gZ/Usso/ucxx7DBTSCHLy5Ggb6RxQ458hus2Frnl1WUavc0pe5znm7nEucdpJuT1rwu6KaWZxulcgiItMCIiACsVJxGdEeAVdVipOIzojwCSY8CBqeO/pO8SsayVPHf0neJWNOtBWEWWmpXyOyY2Oe7Y1pceoK1YX6PqiSxmcyFv4iHO7INuspZTjHVmxhKWiKgi67hu4WhiH3h312svfYfRrSB13Sp3GYYb6Gc05/qcVDFQroWw0jleH07JHhskzYm+85rndzQe+yukG4WmmYODYix8mvikHkyAcpvetup3DUHs1+T0pInfyCiqncRAOJitMekWDvDz4LHaqWkqexqsmtY1PcEWJ4ZoaXwjSBeRluQD1o+fN9V4qpqOvOXG4UlXe+c2je7TfLHFdf2sx515ipqqD/AxenIGgcKuPox4LVo4nXOfc1UNJKdckckbH8+VG6zvq0oSq678rL4YN0VNvM3cRndPaCuG9VsX+DMfVEg1Me4Zs5zteM19me8HjFYXlxe3JkfYTtIt97Hm3wDaQTflL+RYX4h6u9+s+IcVkhDiy/wAN4sW8wsDrBWpNMXWLjcgWudNhouddhm5gFaEKEpTqXfcv/CK/pO/RGqdQWLiHm0ZzyEaS1pvkjlJAA5cnYrjuX/hFf0nfojVGY6xBsDbaLj6jWls1nL1Gm6KPoWyCvbG/hlSwPmcBwSnGhjRmY9w1NA4o0k5+UZ3UbcvhONTHLdnbTjjkag5o4jOTNynSq3SYm5ri/KIkdfKltlvF833dyAw21jPsIGZSFBURg5UdLFK8nj1VQw3O0xXaD9cpK4Nf3+0NUkydl3SVtYN6w2ndFCPVBYACANRkzNZzDPyr3RejZ1i+sqQwnOcnPnOt0j8x6vqsRra+UW/tCjhboDWTxMtzFgLh1rX+yBlN58Vp3HaZTKetzgp1u5JpfLKUrqm/hEHj2DMpz93VwzC/sH1hzgXHeohdDpvR7TnjYgHdAMHeXFSlP6PKIcaaR/8A7jB+kJ14iCWbr7COwk3kqHKEXXKv0d0b22iL43bQ/L6w6/dZVTFfR1VR3MJbM3k9V3Zdm6imj4iEt6CysJopyLNVUkkbsmWN7HbHNLT3rCrkQrFScRnRHgFXVYqTiM6I8AkmPAganjv6R8Sp/c9PhoYRWwTOkvpD3ZP5QwtI+t+dQFTx39J3iVjWyjeVDFK66l+p34M82jo6lx2N39x6hIsrqfChpw6sHO2p/wDmueg2zjSFP4Vu0rILBs2W0ezL647XGHWoSsWvyt9S0bVbpdCeczBxpoar6io/cWMyYINNHOPrN+4pfDPSbE4WqIXxnaz1wfpmI71mn9JlKOLFM78rAO91+5RpaVpR9StbOmq6EAavAhpppu1N+4nDMC+Xm7Uv7i3qj0oN9iiv0pAO4NPitH7d1MxtBQwuP+W+U/7SE6hPdPqK5R5XQcMwP5abtTfuJwrA/lpu1L+4thkWKzZ+DQQja6GFtucPyj3KHxJjWZqivje/RkU0DHfTfLMaO/mWpJvV9a9jG2tl0p3JDhOCfLz9qX9xOE4J8vP2pf3FW67DMgAva6LK4jHnLlffQcgBuS3pAcmUo+ogLHZLszhpGw7Dy8mrRpVFZp/c+pNza2XQ6vg8uHmhqTBFIKYE780l9yclt8kl19GToIVc4Tgny8/al/cXrcv/AAiv6Tv0RqjxsuQARnNs5sPqdXOkhZVcs3qPO0yjktC7cJwT5eftS/uJwnBPl5+1L+4qvTYU55LWAukbx4eJJm05AN8r6XPJrW5h8LLlsdUyJ97FlRCBn2ZZD29YamcEvufUVSfC6E3wrA/l5+1L+4nCsD+Xm7Uv7i/d5xKEZQpYJm6nMggeCOTewD3LE3dxLEbT0FMDs3p0R6nXSXW9G37/AMD1S1VPY9mqwL5ebtS/uL84VgXy83al/cUhTekiL26AN6DmnxaFKU3pGozxo5Wc8bT+klK762fU1OD3XQr7Z8E1U1R1y/uLKybCPZpqr6Gf+UisVX6Q6Jrbsc+Q6mtjLT9S+wCqeK+kipkuIGshbt47usjJHZ+qyMZy2fu/4NlKEd10Nueowiw3ynq7XzZTp7X5LyaVHYnUYQYzvMFQH+yQ5w6y9zhb6FVisrZJTlTSve7a5xPVfQsC6I2NNW+pB2tdkFYqTiM6I8Aq6rFScRnRHgE8xYEDU8d/Sd4lY1kqeO/pO8SsadaCvUIiIMCIiANzCsQMD8sRRScksYePpfOPoVcpPSW8RhsNJGx+jjEtGzJYAPHrVBXVdy2FU9DStqawMbK4ZWU4XLcrisYNOVbSBnuTsXPb3FRtVZexvvJOiIWnwPEcQ9armdFDp9f1c34YRbrdb6rFLWU9K4QYVFv9STk7+4B5B1iIaL8oAA5dTFN0FVicnB6RhbEdIvYke9M4aG/hHfmUzNFBg1PdtpKuQWBI6yB7MY7830k21k9doruUSTzXu32IGspHUjmtLjPiU503yt5ytYJ0ynUdWkWGmAxenDCWMOUIiGPfpy5HXLiDsGSWjog6yrHSRupaaSvqCTVVF2099IyxnlOw5NyNgsPaUY/D8kUcDh6z2Pnk/OCWg/kiHaKrGVHX+/8AETkqkxuX/hFf0nfojVRw+Jpu6T/DBDZLC5aJMr1xytLQeXMNatu5X+D1/Sd+iNROA0Ie+KI5uF00rQfxtkkcxx/NExCdHL17A1VR9O5t09AJZOCVLxHVR24NODmeBnax5GcgixY7SNGqxzPq2OfwbGYS2UZm1LczwNALyMz2/iseUa15oqI11GWC4rKLM0aC+O5sy/vNIIGwtHvKYwSrhxWDg9XmqYx6r9DiB7Q5feb9eacnTN7a8rzXkx0q6b/Pk/Mjp9zdbRfe4fO6WI5xvZubbTFna/nF+YL1S+kZxaWVlKyW2a4s3ONTmOBH1HUsENZWYRLvcg3yBxzDPkuG2N3sO2jxzFWmpoqPFYXSQhomyTZ3Fex1swlA4wvzjYVkmtZqq5XcaKf2uj4OaY1ijJ3XZSwwDZGCD+Y6D9GhRq9Sxlri1ws5pIcDqINiOteV2RSSyORtt5hERaYEREAFYqTiM6I8Aq6rFScRnRHgEkx4EDU8d/Sd4lY1kqeO/pO8SsadaCvUIiIMCIiANjD5mska+RmW1pvk3tlEZwCdl7X5FYKSkq8WnLnu9RvGdYhkY91jdbuTrK9bj9xz6siSS7KcHToL+RnJ+LqudHVw2GkgzBscMbb8gH8yeslcltbKLpHNnTZWTa+rQiyymwqlJAsB25X6gTrPcBfQAqRuaw6TE6t1TU54mEXGo2ztib+EaT/9lo4lWzYrWNZGCGXIjadDGe093LbOfoFbMcx6moKU0tI8GYNyRk58knjPkcMwdnJtpvbMpqMoqi/M/gpeUs/tXyQWPT/2jiccDD9zG7IFtFm55HDnybDohZA7fsYmLeLFHI0cgjiMf6iV+eitsbXVMzj60UYsNjTlFx/2Af8A6sfo0YZKipldnJhffnlcD/SU7+mq2Sp1ETrR8v8AY97lP4PX87v0RqPmk3mLCp9GSXk8zZso9zj1rf3Kfwav5z+iNYN0dP8A3TQOtoc4dvLd/St+9rz7GfavTubmNyHDsVE7f8Kb1nAa2vzSDnDhl9SybvcFdBI2vozYEhzy32XHRIPwuvY8p5V63YubPhVJO5w3wZIH4iQWvb1tyvyrPuI3UQPpxSVjwCAWNy+K9h0NLtAIvbPbQElZXVNbZP0Hyq4vfNE7geJQYnTFsrGlwsJY/dOpzDpAOkHV9FRce3P1GGyiane7e7+rINIv7Eo0fyPcseJU0uFVgfESWHPGToew6WP5R5FdUwnEYqyAPYA5jxZzXWNjrY8f93St/hZxzizUlaZSykjieO4kKiTfcgMkcBvoHFLhmy26xcWuNo051HK87s9wrocqakaXRaXR6Szlbrc3vHKNFGXZZSjKP0nLaRlGX1BERUECIiACsVJxGdEeAVdVipOIzojwCSY8CBqeO/pO8SsayVPHf0neJWNOtBXqEREGBWr0fbnhVTl0rbwxC7hqc48VvNpJ5htVWY0kgNFySAANZOYAfVdnwveMLpGNnka1x9Z+svedOS0Z3WzDmAUPETcY0WrL2EE3V6IsoAa3NYNaOYADwC4/u93U8Kk3qE/cMP8AqOHtH8I1D682bdZu8dUtdDAwxxOzOJPrOGw2zNB2Z7qmKXh7C79UtR7e2vfTE2aavkja9sbywP45bmJA9nK05PINOtayIuyhy1Nqgr3Rb5kf8WJ0bui+1/AK++iOD1Kp+3IaPoHk/qC5wus+iqC1G93vyuPU1rfEFc3icoPzL+Hzmiv7lR/c9f0nfojW3jtPfA6c+5vbu1lN/rWtuaH904gPxu/RGp2vp8rAmjZTxu7JY7+SlJ0n+pfsViqxp/qc1qcTc+CGA8WIvI5S837s/WVooi7UqHI3U2v7Rk3reS8ujuC1rs+SRrYTnbmuLDNnUluS3ROo5srOYnWEjNo95v4h36OaDRY4RaoapNOp9FUlS2VjXxuDmOF2kawVzj0k7lmRt4VAzJGV980aPWzB4GrPmPPfaq9uX3XzUfqgCSIm5YTaxOksdq5s48V0vDN0NLXxuiDs72lron2DrEZ7e9zi64Lk7GV5aHbfhaxo9TiSLdxrDXU08kL9LDmPvA52u+oIWkvQTqqo4WqOgREWmBWKk4jOiPAKuqxUnEZ0R4BJMeBA1PHf0neJWNZKnjv6TvErGnWgr1CIiDDPRVbontkjID252kgGx2gHNcaQvFTUOkcXyPc950ucSSfqVjRZRVqbXYIiLTAiIgAus+imvD6V0XtRPN+USXcD15Q+i5MrT6NsS3mta0n1ZgWHn0tPWLfmUfEQvWbLWErs0SmAC2FYl/mP/SxTeOVohwaMa5IY42g/jaL9Tco/RQ+Di2GYpySyfpYozd5iGUykgBzRQMc4fie1tr8zR/uULt6fv2Ra9dhXy7lSREXacYREQAQHu0IiANqvxGSbJMzy9zBkhx41tIDnaXWudOfOVqoiEktAbqEREAFYqTiM6I8Aq6rFScRnRHgEkx4EDU8d/Sd4lY1kqeO/pO8SsadaCvUIiIMCIiACIiACIiAC9wyFrmuabOaQQdhBuD1rwiAL9gEuXhWJOtbKke62zKaw271R6ypMjy92k26mgNA+gACsmB4xHHhtZC4/ePcMgbcsBubmyCT9FVVGzjSUvUraOqXoERFYkEREAEREAEREAEREAFYqTiM6I8Aq6rFScRnRHgEkx4EBVOGW/P7R8SseUNoX0TwGL4UfYb5L84BF8KPsN8ly4xcHThXyfO+UNoTKG0L6I4BF8KPsN8k4BF8KPsN8kYxcG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rFSH1GdEeAXZuARfCj7DfJehRx/DZ2R5LH4tPYZeGpuZ1hqqlsbS+Rwa0aSdWpZkXEdZF0u6KlkcGR1MbnE2Aa4E9QUouc+jBtqmu5HAf75V0ZUtYqMqISzk5RqzRxDF4YCBPMyO+jKNr9a90GJRTAmGRrwNJabjrUB6TW/wB3ycjo/wBbR/Nb+4of+Bpv8oIuK5e8zLzv3fI2Y8ep3P3ts7DJe2QDnvzaVtVlbHE3LmkYxujKe4NHNcqGgb/ekp/5SPvkl8gp2oga9pa9oc05iCLg35Eskkxk20YMOxKKdpdBI17QbEtN7EaijcSiMphEjd9AuWXzgWvcjVmXMhJJhNbIxjcuKZv3QJsDfiXcc3quJaeQ32LoW53Cd4jOW7LmkOXNJ7zzp/KNAGwJ52ajnXJ6CQm5ZbrUll+OdbOv1FIqQ43UUd7cKivsyhfq0rercQjiaHyyNY0mwLjYbdPMFQN30BpK2nroxmLgH21ubp7UZI/KrZulrb0wbCbvqS2KIj/1dLvysynflVXZr6WtySm809iTw/EYpml0MjXtBsS03F9l1r1uPU8LsiaojY4anOA0862qGkbFGyOMWaxoa0cgFlRvS+37qn/zHfpWWcVKd02cnGFSzHdbRD/zkPbCmcsWvqtdVmpxiinaymbIyTf/ALuzCLgFriXclrdZCs4CySpsbFtkOd1dHrq4e2PBbGH47TzuyYKiN7tNmuBNtttNlRaJzGY5UOeWtY1riS4gAXZHnJOYae9Z4aEVOKsqKNo3iK2+ytzNc8B1wz3iQWgkZtP1q7KK6VJq1l80OiL8K/VD7qatzICyP/FmcIo+R0mYu/K3Kd+VQSq6Fm6Kpv0FfHM3Khka9oJF2m4uNIWyub7g5TSVtRQyHMSTHfWWi4PO6Mg/lXSE1pC7KiFs53lUIiJBwvwlfq8yRhwLXAEEWIIuCDpBB0hAHNfRxiETKitMkrGZTgW5T2tv60mi5z6R1q80WNRyzuiheyQMYHOex4cAXFwDc2v1SdOxZjhFP8vD/ps8llpaGOO+9RMZfTksa29ttgq2k4ydScIOKoQfpCpHy0MrY2lzgWusBckNcCbDmufoo3cXurpRSRRyTsjfG3JcHnJ0aCCcxBFtCuy0JsFp3uyn00LnayY2E/UkZ1imrl1g4O9eREbnqgVFXUVMdzDvccMbiCA8sL3OLb6QC8C/Op+tq2RML5XhrGi5JNtCysYALAWA0ALHU0rJABIxrwDcBzQ7PovY67E9aVtNjJURQMYwSTEKeWreHB5F6WLZE25zj35Bn+jVMej3dEKmnDHuG/RWa65zub7L+XMLHlB2q2NbbQtaLDomuymwxtcNBDGg59OcC6d2lY3WvQRWdJVXubSIikVIXdhhPCaSWMD17ZUfSZnHXo+pVX9Gzn1AjdKPUpGuji5XSZyedsdm8ziugkLFTUrIwRGxrASSQ0BoJOkkDWdqorSkHEm4VleMwXPPTBIN7p23F8tx6gB/NdDWtPQRPOU+JjnWtdzGuNtlyNGdZZyuSUjbSN6NCHxHFqQRNkfNC4wjfGASsuXNa7M0A5yQSLcqnYpLtBItcA81wtU4NTnTTQ/6TPJbpaLWtmWNrY1JnM6CWN+N1AcWlj2OYbkWddkYI5dBC8UExwmuMUhPBZs7XHUNAcTtbxXcmfYuh/2RT/Lw/wCmzyWaoo45Lb5Gx9tGU0OtfZcZlV2yeVMqUJfhNb51qZGvBFwQQdB/6qqVBFZXFsdSYxSNzOj3skySg5Vg9rgQGC17aXFWtkLWtDWtAaBYAAAAbAFggw2FhDmQxtI0FrGgjVmIClF0KyjU5vu8w59LLBVipfLIHAEv3sH1fWbmja31TZwOZdIwyvZPGySNwLXtBHJcXsdhGxfs9BE85T4mOda13MaTbZcjRnK901KyO4jY1gJuclobc6Lm2vMmlO9FJ6oWMLsm1ozMiIplCCfuvogSDVRgg2OnSPovz7ZUPzcff5Lk1Z/iSdN3iVhXcvCx5OLEy4Ov/bKh+bj7/JPtlQ/Nx9/kuQItwkeQxMuDr/2yofm4+/yT7ZUPzcff5LkCIwkeQxMuDr/2yofm4+/yT7ZUPzcff5LkCIwkeQxMuDr/ANsqH5uPv8k+2VD83H3+S5AiMJHkMTLg6/8AbKh+bj7/ACT7ZUPzcff5LkCIwkeQxMuDr/2yofm4+/yT7ZUPzcff5LkCIwkeQxMuDr/2yofm4+/yT7ZUPzcff5LkCIwkeQxMuDr/ANsqH5uPv8k+2VD83H3+S5AiMJHkMTLg6/8AbKh+bj7/ACT7ZUPzcff5LkCIwkeQxMuDr/2yofm4+/yT7ZUPzcff5LkCIwkeQxMuDr/2yofm4+/yT7ZUPzcff5LkCIwkeQxMuDr/ANsqH5uPv8lnbumpSARUMsdGnyXGVN03Eb0R4JX4WK3NXiZc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0" y="1143000"/>
            <a:ext cx="80772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hr-HR" sz="2200" dirty="0"/>
          </a:p>
          <a:p>
            <a:pPr>
              <a:lnSpc>
                <a:spcPct val="90000"/>
              </a:lnSpc>
            </a:pPr>
            <a:endParaRPr lang="hr-HR" sz="2200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43000"/>
          </a:xfrm>
        </p:spPr>
        <p:txBody>
          <a:bodyPr/>
          <a:lstStyle/>
          <a:p>
            <a:r>
              <a:rPr lang="hr-HR" dirty="0"/>
              <a:t>Hvala na pažnji!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1" name="Picture 10" descr="za jezovit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295400"/>
            <a:ext cx="3810000" cy="4772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hr-HR" sz="4200" dirty="0"/>
              <a:t>Faze istraživanja (deduktivna metoda spoznavanja</a:t>
            </a:r>
            <a:r>
              <a:rPr lang="hr-HR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026" name="AutoShape 2" descr="data:image/jpeg;base64,/9j/4AAQSkZJRgABAQAAAQABAAD/2wCEAAkGBxQTEhQUEBAUFhQVFxwaFRgYFRcXHxocFhwXGhwYFRUZHyggGhsmHBcYITEhJSksLi4wFx8zODMsNygtLisBCgoKDg0OGxAQGzckICQsLC8tLC83LCwsLyw3LCwsLDAsLCwtLCwsLS0sLCwsLCwsLCwsLCwsLCwsLCwsLCwsLP/AABEIAPkAygMBIgACEQEDEQH/xAAcAAEAAgMBAQEAAAAAAAAAAAAABQYDBAcCCAH/xABMEAABAwIBBQwHBgMGBAcAAAABAAIDBBEFEiExQVEGExQyYXFykZKhsdEHIkJSU1SBFiNigrLTNcHCFSUzc5OiQ2Th8CREY4PS4vH/xAAZAQADAQEBAAAAAAAAAAAAAAAAAgMBBAX/xAAxEQACAQEHAgUCBgMBAAAAAAAAAQIRAxIUITFBUZHBBGFxgaEiQhMygrHh8DNi8VL/2gAMAwEAAhEDEQA/AIepkOW/1jxjr5SsW+H3j1r1U8d/Sd4lY17SPIZ63w+8etN8PvHrXlFph63w+8etN8PvHrXlEAet8PvHrTfD7x615RAHrfD7x603w+8eteUQB63w+8etN8PvHrXlEAet8PvHrTfD7x61a8AwyN+GV0rh67XDJOzew1wtz5RB5FUksZJtrgaUWknyet8PvHrTfD7x615RMKet8PvHrTfD7x615RAHrfD7x603w+8eteUQB63w+8etN8PvHrXlEAet8PvHrTfD7x615RAHrfD7x61YqR5yGZzxRr5Aq2rFScRnRHgEkx4EDU8d/Sd4lY1kqeO/pO8SsadaCvUIiIMCIiACIiACIiAC/WtuQALk5h9V+KxbgcN3+tiBHqx/eO/Ja3+4t70s5XYtjRjeaRO4HTmPC8SjOlkj2nnayMHvCpFdSGJwa7Wxjxyh7Q4eNvor9RG9Bi5/5ib+lRe7LDr0VBUtH/BZG8/lym+Dh9QueznSbru+xacaxXku5TURF1HOEREAEREAEREAEREAFYqTiM6I8Aq6rFScRnRHgEkx4EDU8d/Sd4lY1kqeO/pO8SsadaCvUIiIMM9BSOlkbGy2U82bc2BOoX0AnQL6yvyspHxPLJWOY8anC3VtHKFia4ggg2IzgjURoIXaMGkhxOjY6eNrzxXjW140lpGdt8xFtRUbW0dnR0yK2dmp5bnFkV53Uej10LXS0ry+NouWO44GvJIzOHUc2tUZPC0jNViJODi6MIiJxQuo+iShAhlm9p7wzmDBfvLu4Lly6n6Ipf8Aw8zdkt+0xo/pXP4r/GX8P/kRHYU6+HYqds0p7mKdFEJsFa11hama4HYYwHA9bfFV/AjfC8SO2R/6WKbjnycCv/yxb2rs/mueeuX/AKX7F4ae3c5KERF6BwhERABeo4y4hrWlzjoABJPMBpVk3Ibj31l3udvcINsq1y46wwaM209+ddMpMKpcPhfI2MNDGkvefWcbaso7dgsM657XxEYOizZezsHJVeSOM4nhclOWtmAa9zcrIvcgHRlAaCbHNpzalpraxSvdPNJNJxnuvbYNTRyAWH0WqrxrTMjKlcgiItMCsVJxGdEeAVdVipOIzojwCSY8CBqeO/pO8SsayVPHf0neJWNOtBXqEREGBWbcLulFHK7fL7zIAH2z5JGh9tekg2/lZVlEsoqSoxoycXVH0VT1DZGtcxwc1wu1wNwQdYK5b6RNye8uNTA37px+8aPYcdY/Ce48+aG3KbqpaN1hd8JPrR3/ANzDqd3HvXYMOr4auHKjIfG4EOB1X0te3Uc+hcDjOwlXY7b0baNNzhlBhkkwdvLctzBcsB9a3vNb7QHJc5xmWmRYkEWI0jZzq2bpMHlwypZNTk72XXids2xv25r845irjUYfTYrS79GxomLSA7Q5rwOI8jjC+3UbhdLt6UlsznVjWq3RzPBMJdUve1nsRPkP5BmH1cWj6q4+iCb1qpu1sbh9MsHxCweimoDKiaGRtnvbmvpvGTlM/wB1/wApTcDHvGI1MJzBscrew9tu6/WltpOSlHyQ1lGjjL1G5o3wnEDte79Ea28RntgEQvxshvVIXeDVo7lD/c9fzu/RGsGOT/3PQt2yOPY30f1BLSs/1dja0j+nuVqTDXCnZP7D5HRjnaGkdd3dlaav2PhsGDU0LgMuUteOS5MjndTg38y2dwG5uEQGrq2NOlzMvitY32yDmzkE3OoBU/GpFyfJP8Gsrq4KIcMlEW/OYWx3Aa52bLJ1MGl2a5uM2bSt/cnudfWTZIuI255X7B7o/EdXWt7FayXFaxrIQcgZowdDGDTI/ZfT1BdTwjDIqOAMaQGMF3vdYXOt7z/3ZLa27jGm7+B7OxUpeSN2kpWxMayNoaxos0DUAubekvdMyW1NA/Ka115XDQS3QwHXY5zygbCsG7Pd0ZsqGkcWxaHSaC/kbra3vPJroySw8O635DW1sqXYhERdpyBERABWKk4jOiPAKuqxUnEZ0R4BJMeBA1PHf0neJWNZKnjv6TvErGnWgr1CIiDAiIgDPQtYZGiUlrCbOcNLQc2VbXbTbkVgfDV4TOHjOx2hwuY5RsOw2+o1XCrC6VuP3UU8tO2kri24GSDIPVe32buOhw0Z9gz3UbZtKtKrdFbJJulaPZlgw3FKbFKd0ZGcj7yM8Zp1OadYvocP+ipGHzy4RWlktzBJpIGZzdUjR7zb5xz7QVtY9uOmpHipw5zi1uewN3MHJ8RltWnn0qQo8VgxaDg9RaOpAuw6i4e1H/NmzrHNFJJtZxevkdDbbzyktPMjt2UPBK2CugzxykPJGgkcYA/jYb9pZ6siPGBIw+pUQueDtDon5+uO608LLnMlwqs9V4N6Zx0NeM4aD7rtR2OI1gKOFad7pHvzPpnyU8l9IBF2X5hvjfyp0np5U9thG9/f33JLcp/B6/nP6I1FVoMtNhsLdLjKO3NkjwKltyv8Hr+k79Eag8ErA2SCR1iKWKR9vxZcpYPq+SPrTrWT4fYV6JeXcm90cRrsTZSx/wCHCBHceyG55Hc/s84C2d3uMGRzMPoxcAta4N1kcWMcjbXPNyFR2F1poqR05N6usvvWstZfPIR+J2cbfV2FTOA0cWGQ8Krc9RIDkM0uF9IH4j7TtWjnm8qb0yS5fI6zrtXXyXBPYDhcOGUxfM9ocQDLJtOpjBpIGgAZyedUbHt0FRiUogp2O3u/qxjS63tSnQB3BZoqWrxiXLeciBpzHPkt2hg9t+0+GYK2VFTR4VA5kZbvuTcNvd73WzF5Ght+YDUl/LKrzm/gZ/Usso/ucxx7DBTSCHLy5Ggb6RxQ458hus2Frnl1WUavc0pe5znm7nEucdpJuT1rwu6KaWZxulcgiItMCIiACsVJxGdEeAVdVipOIzojwCSY8CBqeO/pO8SsayVPHf0neJWNOtBWEWWmpXyOyY2Oe7Y1pceoK1YX6PqiSxmcyFv4iHO7INuspZTjHVmxhKWiKgi67hu4WhiH3h312svfYfRrSB13Sp3GYYb6Gc05/qcVDFQroWw0jleH07JHhskzYm+85rndzQe+yukG4WmmYODYix8mvikHkyAcpvetup3DUHs1+T0pInfyCiqncRAOJitMekWDvDz4LHaqWkqexqsmtY1PcEWJ4ZoaXwjSBeRluQD1o+fN9V4qpqOvOXG4UlXe+c2je7TfLHFdf2sx515ipqqD/AxenIGgcKuPox4LVo4nXOfc1UNJKdckckbH8+VG6zvq0oSq678rL4YN0VNvM3cRndPaCuG9VsX+DMfVEg1Me4Zs5zteM19me8HjFYXlxe3JkfYTtIt97Hm3wDaQTflL+RYX4h6u9+s+IcVkhDiy/wAN4sW8wsDrBWpNMXWLjcgWudNhouddhm5gFaEKEpTqXfcv/CK/pO/RGqdQWLiHm0ZzyEaS1pvkjlJAA5cnYrjuX/hFf0nfojVGY6xBsDbaLj6jWls1nL1Gm6KPoWyCvbG/hlSwPmcBwSnGhjRmY9w1NA4o0k5+UZ3UbcvhONTHLdnbTjjkag5o4jOTNynSq3SYm5ri/KIkdfKltlvF833dyAw21jPsIGZSFBURg5UdLFK8nj1VQw3O0xXaD9cpK4Nf3+0NUkydl3SVtYN6w2ndFCPVBYACANRkzNZzDPyr3RejZ1i+sqQwnOcnPnOt0j8x6vqsRra+UW/tCjhboDWTxMtzFgLh1rX+yBlN58Vp3HaZTKetzgp1u5JpfLKUrqm/hEHj2DMpz93VwzC/sH1hzgXHeohdDpvR7TnjYgHdAMHeXFSlP6PKIcaaR/8A7jB+kJ14iCWbr7COwk3kqHKEXXKv0d0b22iL43bQ/L6w6/dZVTFfR1VR3MJbM3k9V3Zdm6imj4iEt6CysJopyLNVUkkbsmWN7HbHNLT3rCrkQrFScRnRHgFXVYqTiM6I8AkmPAganjv6R8Sp/c9PhoYRWwTOkvpD3ZP5QwtI+t+dQFTx39J3iVjWyjeVDFK66l+p34M82jo6lx2N39x6hIsrqfChpw6sHO2p/wDmueg2zjSFP4Vu0rILBs2W0ezL647XGHWoSsWvyt9S0bVbpdCeczBxpoar6io/cWMyYINNHOPrN+4pfDPSbE4WqIXxnaz1wfpmI71mn9JlKOLFM78rAO91+5RpaVpR9StbOmq6EAavAhpppu1N+4nDMC+Xm7Uv7i3qj0oN9iiv0pAO4NPitH7d1MxtBQwuP+W+U/7SE6hPdPqK5R5XQcMwP5abtTfuJwrA/lpu1L+4thkWKzZ+DQQja6GFtucPyj3KHxJjWZqivje/RkU0DHfTfLMaO/mWpJvV9a9jG2tl0p3JDhOCfLz9qX9xOE4J8vP2pf3FW67DMgAva6LK4jHnLlffQcgBuS3pAcmUo+ogLHZLszhpGw7Dy8mrRpVFZp/c+pNza2XQ6vg8uHmhqTBFIKYE780l9yclt8kl19GToIVc4Tgny8/al/cXrcv/AAiv6Tv0RqjxsuQARnNs5sPqdXOkhZVcs3qPO0yjktC7cJwT5eftS/uJwnBPl5+1L+4qvTYU55LWAukbx4eJJm05AN8r6XPJrW5h8LLlsdUyJ97FlRCBn2ZZD29YamcEvufUVSfC6E3wrA/l5+1L+4nCsD+Xm7Uv7i/d5xKEZQpYJm6nMggeCOTewD3LE3dxLEbT0FMDs3p0R6nXSXW9G37/AMD1S1VPY9mqwL5ebtS/uL84VgXy83al/cUhTekiL26AN6DmnxaFKU3pGozxo5Wc8bT+klK762fU1OD3XQr7Z8E1U1R1y/uLKybCPZpqr6Gf+UisVX6Q6Jrbsc+Q6mtjLT9S+wCqeK+kipkuIGshbt47usjJHZ+qyMZy2fu/4NlKEd10Nueowiw3ynq7XzZTp7X5LyaVHYnUYQYzvMFQH+yQ5w6y9zhb6FVisrZJTlTSve7a5xPVfQsC6I2NNW+pB2tdkFYqTiM6I8Aq6rFScRnRHgE8xYEDU8d/Sd4lY1kqeO/pO8SsadaCvUIiIMCIiANzCsQMD8sRRScksYePpfOPoVcpPSW8RhsNJGx+jjEtGzJYAPHrVBXVdy2FU9DStqawMbK4ZWU4XLcrisYNOVbSBnuTsXPb3FRtVZexvvJOiIWnwPEcQ9armdFDp9f1c34YRbrdb6rFLWU9K4QYVFv9STk7+4B5B1iIaL8oAA5dTFN0FVicnB6RhbEdIvYke9M4aG/hHfmUzNFBg1PdtpKuQWBI6yB7MY7830k21k9doruUSTzXu32IGspHUjmtLjPiU503yt5ytYJ0ynUdWkWGmAxenDCWMOUIiGPfpy5HXLiDsGSWjog6yrHSRupaaSvqCTVVF2099IyxnlOw5NyNgsPaUY/D8kUcDh6z2Pnk/OCWg/kiHaKrGVHX+/8AETkqkxuX/hFf0nfojVRw+Jpu6T/DBDZLC5aJMr1xytLQeXMNatu5X+D1/Sd+iNROA0Ie+KI5uF00rQfxtkkcxx/NExCdHL17A1VR9O5t09AJZOCVLxHVR24NODmeBnax5GcgixY7SNGqxzPq2OfwbGYS2UZm1LczwNALyMz2/iseUa15oqI11GWC4rKLM0aC+O5sy/vNIIGwtHvKYwSrhxWDg9XmqYx6r9DiB7Q5feb9eacnTN7a8rzXkx0q6b/Pk/Mjp9zdbRfe4fO6WI5xvZubbTFna/nF+YL1S+kZxaWVlKyW2a4s3ONTmOBH1HUsENZWYRLvcg3yBxzDPkuG2N3sO2jxzFWmpoqPFYXSQhomyTZ3Fex1swlA4wvzjYVkmtZqq5XcaKf2uj4OaY1ijJ3XZSwwDZGCD+Y6D9GhRq9Sxlri1ws5pIcDqINiOteV2RSSyORtt5hERaYEREAFYqTiM6I8Aq6rFScRnRHgEkx4EDU8d/Sd4lY1kqeO/pO8SsadaCvUIiIMCIiANjD5mska+RmW1pvk3tlEZwCdl7X5FYKSkq8WnLnu9RvGdYhkY91jdbuTrK9bj9xz6siSS7KcHToL+RnJ+LqudHVw2GkgzBscMbb8gH8yeslcltbKLpHNnTZWTa+rQiyymwqlJAsB25X6gTrPcBfQAqRuaw6TE6t1TU54mEXGo2ztib+EaT/9lo4lWzYrWNZGCGXIjadDGe093LbOfoFbMcx6moKU0tI8GYNyRk58knjPkcMwdnJtpvbMpqMoqi/M/gpeUs/tXyQWPT/2jiccDD9zG7IFtFm55HDnybDohZA7fsYmLeLFHI0cgjiMf6iV+eitsbXVMzj60UYsNjTlFx/2Af8A6sfo0YZKipldnJhffnlcD/SU7+mq2Sp1ETrR8v8AY97lP4PX87v0RqPmk3mLCp9GSXk8zZso9zj1rf3Kfwav5z+iNYN0dP8A3TQOtoc4dvLd/St+9rz7GfavTubmNyHDsVE7f8Kb1nAa2vzSDnDhl9SybvcFdBI2vozYEhzy32XHRIPwuvY8p5V63YubPhVJO5w3wZIH4iQWvb1tyvyrPuI3UQPpxSVjwCAWNy+K9h0NLtAIvbPbQElZXVNbZP0Hyq4vfNE7geJQYnTFsrGlwsJY/dOpzDpAOkHV9FRce3P1GGyiane7e7+rINIv7Eo0fyPcseJU0uFVgfESWHPGToew6WP5R5FdUwnEYqyAPYA5jxZzXWNjrY8f93St/hZxzizUlaZSykjieO4kKiTfcgMkcBvoHFLhmy26xcWuNo051HK87s9wrocqakaXRaXR6Szlbrc3vHKNFGXZZSjKP0nLaRlGX1BERUECIiACsVJxGdEeAVdVipOIzojwCSY8CBqeO/pO8SsayVPHf0neJWNOtBXqEREGBWr0fbnhVTl0rbwxC7hqc48VvNpJ5htVWY0kgNFySAANZOYAfVdnwveMLpGNnka1x9Z+svedOS0Z3WzDmAUPETcY0WrL2EE3V6IsoAa3NYNaOYADwC4/u93U8Kk3qE/cMP8AqOHtH8I1D682bdZu8dUtdDAwxxOzOJPrOGw2zNB2Z7qmKXh7C79UtR7e2vfTE2aavkja9sbywP45bmJA9nK05PINOtayIuyhy1Nqgr3Rb5kf8WJ0bui+1/AK++iOD1Kp+3IaPoHk/qC5wus+iqC1G93vyuPU1rfEFc3icoPzL+Hzmiv7lR/c9f0nfojW3jtPfA6c+5vbu1lN/rWtuaH904gPxu/RGp2vp8rAmjZTxu7JY7+SlJ0n+pfsViqxp/qc1qcTc+CGA8WIvI5S837s/WVooi7UqHI3U2v7Rk3reS8ujuC1rs+SRrYTnbmuLDNnUluS3ROo5srOYnWEjNo95v4h36OaDRY4RaoapNOp9FUlS2VjXxuDmOF2kawVzj0k7lmRt4VAzJGV980aPWzB4GrPmPPfaq9uX3XzUfqgCSIm5YTaxOksdq5s48V0vDN0NLXxuiDs72lron2DrEZ7e9zi64Lk7GV5aHbfhaxo9TiSLdxrDXU08kL9LDmPvA52u+oIWkvQTqqo4WqOgREWmBWKk4jOiPAKuqxUnEZ0R4BJMeBA1PHf0neJWNZKnjv6TvErGnWgr1CIiDDPRVbontkjID252kgGx2gHNcaQvFTUOkcXyPc950ucSSfqVjRZRVqbXYIiLTAiIgAus+imvD6V0XtRPN+USXcD15Q+i5MrT6NsS3mta0n1ZgWHn0tPWLfmUfEQvWbLWErs0SmAC2FYl/mP/SxTeOVohwaMa5IY42g/jaL9Tco/RQ+Di2GYpySyfpYozd5iGUykgBzRQMc4fie1tr8zR/uULt6fv2Ra9dhXy7lSREXacYREQAQHu0IiANqvxGSbJMzy9zBkhx41tIDnaXWudOfOVqoiEktAbqEREAFYqTiM6I8Aq6rFScRnRHgEkx4EDU8d/Sd4lY1kqeO/pO8SsadaCvUIiIMCIiACIiACIiAC9wyFrmuabOaQQdhBuD1rwiAL9gEuXhWJOtbKke62zKaw271R6ypMjy92k26mgNA+gACsmB4xHHhtZC4/ePcMgbcsBubmyCT9FVVGzjSUvUraOqXoERFYkEREAEREAEREAEREAFYqTiM6I8Aq6rFScRnRHgEkx4EBVOGW/P7R8SseUNoX0TwGL4UfYb5L84BF8KPsN8ly4xcHThXyfO+UNoTKG0L6I4BF8KPsN8k4BF8KPsN8kYxcG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rFSH1GdEeAXZuARfCj7DfJehRx/DZ2R5LH4tPYZeGpuZ1hqqlsbS+Rwa0aSdWpZkXEdZF0u6KlkcGR1MbnE2Aa4E9QUouc+jBtqmu5HAf75V0ZUtYqMqISzk5RqzRxDF4YCBPMyO+jKNr9a90GJRTAmGRrwNJabjrUB6TW/wB3ycjo/wBbR/Nb+4of+Bpv8oIuK5e8zLzv3fI2Y8ep3P3ts7DJe2QDnvzaVtVlbHE3LmkYxujKe4NHNcqGgb/ekp/5SPvkl8gp2oga9pa9oc05iCLg35Eskkxk20YMOxKKdpdBI17QbEtN7EaijcSiMphEjd9AuWXzgWvcjVmXMhJJhNbIxjcuKZv3QJsDfiXcc3quJaeQ32LoW53Cd4jOW7LmkOXNJ7zzp/KNAGwJ52ajnXJ6CQm5ZbrUll+OdbOv1FIqQ43UUd7cKivsyhfq0rercQjiaHyyNY0mwLjYbdPMFQN30BpK2nroxmLgH21ubp7UZI/KrZulrb0wbCbvqS2KIj/1dLvysynflVXZr6WtySm809iTw/EYpml0MjXtBsS03F9l1r1uPU8LsiaojY4anOA0862qGkbFGyOMWaxoa0cgFlRvS+37qn/zHfpWWcVKd02cnGFSzHdbRD/zkPbCmcsWvqtdVmpxiinaymbIyTf/ALuzCLgFriXclrdZCs4CySpsbFtkOd1dHrq4e2PBbGH47TzuyYKiN7tNmuBNtttNlRaJzGY5UOeWtY1riS4gAXZHnJOYae9Z4aEVOKsqKNo3iK2+ytzNc8B1wz3iQWgkZtP1q7KK6VJq1l80OiL8K/VD7qatzICyP/FmcIo+R0mYu/K3Kd+VQSq6Fm6Kpv0FfHM3Khka9oJF2m4uNIWyub7g5TSVtRQyHMSTHfWWi4PO6Mg/lXSE1pC7KiFs53lUIiJBwvwlfq8yRhwLXAEEWIIuCDpBB0hAHNfRxiETKitMkrGZTgW5T2tv60mi5z6R1q80WNRyzuiheyQMYHOex4cAXFwDc2v1SdOxZjhFP8vD/ps8llpaGOO+9RMZfTksa29ttgq2k4ydScIOKoQfpCpHy0MrY2lzgWusBckNcCbDmufoo3cXurpRSRRyTsjfG3JcHnJ0aCCcxBFtCuy0JsFp3uyn00LnayY2E/UkZ1imrl1g4O9eREbnqgVFXUVMdzDvccMbiCA8sL3OLb6QC8C/Op+tq2RML5XhrGi5JNtCysYALAWA0ALHU0rJABIxrwDcBzQ7PovY67E9aVtNjJURQMYwSTEKeWreHB5F6WLZE25zj35Bn+jVMej3dEKmnDHuG/RWa65zub7L+XMLHlB2q2NbbQtaLDomuymwxtcNBDGg59OcC6d2lY3WvQRWdJVXubSIikVIXdhhPCaSWMD17ZUfSZnHXo+pVX9Gzn1AjdKPUpGuji5XSZyedsdm8ziugkLFTUrIwRGxrASSQ0BoJOkkDWdqorSkHEm4VleMwXPPTBIN7p23F8tx6gB/NdDWtPQRPOU+JjnWtdzGuNtlyNGdZZyuSUjbSN6NCHxHFqQRNkfNC4wjfGASsuXNa7M0A5yQSLcqnYpLtBItcA81wtU4NTnTTQ/6TPJbpaLWtmWNrY1JnM6CWN+N1AcWlj2OYbkWddkYI5dBC8UExwmuMUhPBZs7XHUNAcTtbxXcmfYuh/2RT/Lw/wCmzyWaoo45Lb5Gx9tGU0OtfZcZlV2yeVMqUJfhNb51qZGvBFwQQdB/6qqVBFZXFsdSYxSNzOj3skySg5Vg9rgQGC17aXFWtkLWtDWtAaBYAAAAbAFggw2FhDmQxtI0FrGgjVmIClF0KyjU5vu8w59LLBVipfLIHAEv3sH1fWbmja31TZwOZdIwyvZPGySNwLXtBHJcXsdhGxfs9BE85T4mOda13MaTbZcjRnK901KyO4jY1gJuclobc6Lm2vMmlO9FJ6oWMLsm1ozMiIplCCfuvogSDVRgg2OnSPovz7ZUPzcff5Lk1Z/iSdN3iVhXcvCx5OLEy4Ov/bKh+bj7/JPtlQ/Nx9/kuQItwkeQxMuDr/2yofm4+/yT7ZUPzcff5LkCIwkeQxMuDr/2yofm4+/yT7ZUPzcff5LkCIwkeQxMuDr/ANsqH5uPv8k+2VD83H3+S5AiMJHkMTLg6/8AbKh+bj7/ACT7ZUPzcff5LkCIwkeQxMuDr/2yofm4+/yT7ZUPzcff5LkCIwkeQxMuDr/2yofm4+/yT7ZUPzcff5LkCIwkeQxMuDr/ANsqH5uPv8k+2VD83H3+S5AiMJHkMTLg6/8AbKh+bj7/ACT7ZUPzcff5LkCIwkeQxMuDr/2yofm4+/yT7ZUPzcff5LkCIwkeQxMuDr/2yofm4+/yT7ZUPzcff5LkCIwkeQxMuDr/ANsqH5uPv8lnbumpSARUMsdGnyXGVN03Eb0R4JX4WK3NXiZc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TextBox 7"/>
          <p:cNvSpPr txBox="1"/>
          <p:nvPr/>
        </p:nvSpPr>
        <p:spPr>
          <a:xfrm>
            <a:off x="260078" y="1216406"/>
            <a:ext cx="842672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>
                <a:latin typeface="+mj-lt"/>
                <a:cs typeface="Arial" panose="020B0604020202020204" pitchFamily="34" charset="0"/>
              </a:rPr>
              <a:t>Koristiti se kad je o pojavi koja je predmet </a:t>
            </a:r>
            <a:r>
              <a:rPr lang="hr-HR" sz="1700" dirty="0">
                <a:latin typeface="+mj-lt"/>
                <a:cs typeface="Arial" panose="020B0604020202020204" pitchFamily="34" charset="0"/>
              </a:rPr>
              <a:t>proučavanja već postavljena određena teorija, tj. kad istraživač raspolaže </a:t>
            </a:r>
            <a:r>
              <a:rPr lang="hr-HR" sz="1700" u="sng" dirty="0">
                <a:latin typeface="+mj-lt"/>
                <a:cs typeface="Arial" panose="020B0604020202020204" pitchFamily="34" charset="0"/>
              </a:rPr>
              <a:t>određenim predznanjima na temelju kojih je moguće formulirati neku konzistentnu teoriju (ili pretpostavke za postavljanje istraživačkih pitanja)</a:t>
            </a:r>
            <a:r>
              <a:rPr lang="hr-HR" sz="1700" dirty="0">
                <a:latin typeface="+mj-lt"/>
                <a:cs typeface="Arial" panose="020B0604020202020204" pitchFamily="34" charset="0"/>
              </a:rPr>
              <a:t>. Deduktivnom metodom opći zaključci ili teorije provjeravaju se empirijskim podacima.</a:t>
            </a:r>
          </a:p>
          <a:p>
            <a:endParaRPr lang="hr-HR" sz="17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sz="1700" dirty="0">
                <a:latin typeface="+mj-lt"/>
                <a:cs typeface="Arial" panose="020B0604020202020204" pitchFamily="34" charset="0"/>
              </a:rPr>
              <a:t>Pregled teorija ili općih zaključaka;</a:t>
            </a:r>
          </a:p>
          <a:p>
            <a:pPr marL="285750" indent="-285750">
              <a:buFontTx/>
              <a:buChar char="-"/>
            </a:pPr>
            <a:endParaRPr lang="hr-HR" sz="17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sz="1700" dirty="0">
                <a:latin typeface="+mj-lt"/>
                <a:cs typeface="Arial" panose="020B0604020202020204" pitchFamily="34" charset="0"/>
              </a:rPr>
              <a:t>Definiranje ciljeva istraživanja / problema istraživanja / istraživačkih pitanja</a:t>
            </a:r>
          </a:p>
          <a:p>
            <a:endParaRPr lang="hr-HR" sz="17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sz="1700" dirty="0">
                <a:latin typeface="+mj-lt"/>
                <a:cs typeface="Arial" panose="020B0604020202020204" pitchFamily="34" charset="0"/>
              </a:rPr>
              <a:t>Formuliranje hipoteza / identifikacija i operacionalizacija varijabli;</a:t>
            </a:r>
          </a:p>
          <a:p>
            <a:pPr marL="285750" indent="-285750">
              <a:buFontTx/>
              <a:buChar char="-"/>
            </a:pPr>
            <a:endParaRPr lang="hr-HR" sz="17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sz="1700" dirty="0">
                <a:latin typeface="+mj-lt"/>
                <a:cs typeface="Arial" panose="020B0604020202020204" pitchFamily="34" charset="0"/>
              </a:rPr>
              <a:t>Definiranje plana uzorka / izbor metode i tehnike istraživanja / izrada instrumenta;</a:t>
            </a:r>
          </a:p>
          <a:p>
            <a:pPr marL="285750" indent="-285750">
              <a:buFontTx/>
              <a:buChar char="-"/>
            </a:pPr>
            <a:endParaRPr lang="hr-HR" sz="17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sz="1700" dirty="0">
                <a:latin typeface="+mj-lt"/>
                <a:cs typeface="Arial" panose="020B0604020202020204" pitchFamily="34" charset="0"/>
              </a:rPr>
              <a:t>Istraživanje;</a:t>
            </a:r>
          </a:p>
          <a:p>
            <a:endParaRPr lang="hr-HR" sz="17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sz="1700" dirty="0">
                <a:latin typeface="+mj-lt"/>
                <a:cs typeface="Arial" panose="020B0604020202020204" pitchFamily="34" charset="0"/>
              </a:rPr>
              <a:t>Sistematiziranje / obrada i analiza podataka</a:t>
            </a:r>
          </a:p>
          <a:p>
            <a:pPr marL="285750" indent="-285750">
              <a:buFontTx/>
              <a:buChar char="-"/>
            </a:pPr>
            <a:endParaRPr lang="hr-HR" sz="17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sz="1700" dirty="0">
                <a:latin typeface="+mj-lt"/>
                <a:cs typeface="Arial" panose="020B0604020202020204" pitchFamily="34" charset="0"/>
              </a:rPr>
              <a:t>Izrada istraživačkog izvještaja, studije, rada …</a:t>
            </a:r>
          </a:p>
          <a:p>
            <a:endParaRPr lang="hr-HR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8153400" y="2057400"/>
            <a:ext cx="533400" cy="426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386" name="Picture 2" descr="Slikovni rezultat za resea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495800"/>
            <a:ext cx="2143125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7308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hr-HR" dirty="0" err="1"/>
              <a:t>Inferencijalna</a:t>
            </a:r>
            <a:r>
              <a:rPr lang="hr-HR" dirty="0"/>
              <a:t> statistika</a:t>
            </a:r>
          </a:p>
        </p:txBody>
      </p:sp>
      <p:sp>
        <p:nvSpPr>
          <p:cNvPr id="1026" name="AutoShape 2" descr="data:image/jpeg;base64,/9j/4AAQSkZJRgABAQAAAQABAAD/2wCEAAkGBxQTEhQUEBAUFhQVFxwaFRgYFRcXHxocFhwXGhwYFRUZHyggGhsmHBcYITEhJSksLi4wFx8zODMsNygtLisBCgoKDg0OGxAQGzckICQsLC8tLC83LCwsLyw3LCwsLDAsLCwtLCwsLS0sLCwsLCwsLCwsLCwsLCwsLCwsLCwsLP/AABEIAPkAygMBIgACEQEDEQH/xAAcAAEAAgMBAQEAAAAAAAAAAAAABQYDBAcCCAH/xABMEAABAwIBBQwHBgMGBAcAAAABAAIDBBEFEiExQVEGExQyYXFykZKhsdEHIkJSU1SBFiNigrLTNcHCFSUzc5OiQ2Th8CREY4PS4vH/xAAZAQADAQEBAAAAAAAAAAAAAAAAAgMBBAX/xAAxEQACAQEHAgUCBgMBAAAAAAAAAQIRAxIUITFBUZHBBGFxgaEiQhMygrHh8DNi8VL/2gAMAwEAAhEDEQA/AIepkOW/1jxjr5SsW+H3j1r1U8d/Sd4lY17SPIZ63w+8etN8PvHrXlFph63w+8etN8PvHrXlEAet8PvHrTfD7x615RAHrfD7x603w+8eteUQB63w+8etN8PvHrXlEAet8PvHrTfD7x61a8AwyN+GV0rh67XDJOzew1wtz5RB5FUksZJtrgaUWknyet8PvHrTfD7x615RMKet8PvHrTfD7x615RAHrfD7x603w+8eteUQB63w+8etN8PvHrXlEAet8PvHrTfD7x615RAHrfD7x61YqR5yGZzxRr5Aq2rFScRnRHgEkx4EDU8d/Sd4lY1kqeO/pO8SsadaCvUIiIMCIiACIiACIiAC/WtuQALk5h9V+KxbgcN3+tiBHqx/eO/Ja3+4t70s5XYtjRjeaRO4HTmPC8SjOlkj2nnayMHvCpFdSGJwa7Wxjxyh7Q4eNvor9RG9Bi5/5ib+lRe7LDr0VBUtH/BZG8/lym+Dh9QueznSbru+xacaxXku5TURF1HOEREAEREAEREAEREAFYqTiM6I8Aq6rFScRnRHgEkx4EDU8d/Sd4lY1kqeO/pO8SsadaCvUIiIMM9BSOlkbGy2U82bc2BOoX0AnQL6yvyspHxPLJWOY8anC3VtHKFia4ggg2IzgjURoIXaMGkhxOjY6eNrzxXjW140lpGdt8xFtRUbW0dnR0yK2dmp5bnFkV53Uej10LXS0ry+NouWO44GvJIzOHUc2tUZPC0jNViJODi6MIiJxQuo+iShAhlm9p7wzmDBfvLu4Lly6n6Ipf8Aw8zdkt+0xo/pXP4r/GX8P/kRHYU6+HYqds0p7mKdFEJsFa11hama4HYYwHA9bfFV/AjfC8SO2R/6WKbjnycCv/yxb2rs/mueeuX/AKX7F4ae3c5KERF6BwhERABeo4y4hrWlzjoABJPMBpVk3Ibj31l3udvcINsq1y46wwaM209+ddMpMKpcPhfI2MNDGkvefWcbaso7dgsM657XxEYOizZezsHJVeSOM4nhclOWtmAa9zcrIvcgHRlAaCbHNpzalpraxSvdPNJNJxnuvbYNTRyAWH0WqrxrTMjKlcgiItMCsVJxGdEeAVdVipOIzojwCSY8CBqeO/pO8SsayVPHf0neJWNOtBXqEREGBWbcLulFHK7fL7zIAH2z5JGh9tekg2/lZVlEsoqSoxoycXVH0VT1DZGtcxwc1wu1wNwQdYK5b6RNye8uNTA37px+8aPYcdY/Ce48+aG3KbqpaN1hd8JPrR3/ANzDqd3HvXYMOr4auHKjIfG4EOB1X0te3Uc+hcDjOwlXY7b0baNNzhlBhkkwdvLctzBcsB9a3vNb7QHJc5xmWmRYkEWI0jZzq2bpMHlwypZNTk72XXids2xv25r845irjUYfTYrS79GxomLSA7Q5rwOI8jjC+3UbhdLt6UlsznVjWq3RzPBMJdUve1nsRPkP5BmH1cWj6q4+iCb1qpu1sbh9MsHxCweimoDKiaGRtnvbmvpvGTlM/wB1/wApTcDHvGI1MJzBscrew9tu6/WltpOSlHyQ1lGjjL1G5o3wnEDte79Ea28RntgEQvxshvVIXeDVo7lD/c9fzu/RGsGOT/3PQt2yOPY30f1BLSs/1dja0j+nuVqTDXCnZP7D5HRjnaGkdd3dlaav2PhsGDU0LgMuUteOS5MjndTg38y2dwG5uEQGrq2NOlzMvitY32yDmzkE3OoBU/GpFyfJP8Gsrq4KIcMlEW/OYWx3Aa52bLJ1MGl2a5uM2bSt/cnudfWTZIuI255X7B7o/EdXWt7FayXFaxrIQcgZowdDGDTI/ZfT1BdTwjDIqOAMaQGMF3vdYXOt7z/3ZLa27jGm7+B7OxUpeSN2kpWxMayNoaxos0DUAubekvdMyW1NA/Ka115XDQS3QwHXY5zygbCsG7Pd0ZsqGkcWxaHSaC/kbra3vPJroySw8O635DW1sqXYhERdpyBERABWKk4jOiPAKuqxUnEZ0R4BJMeBA1PHf0neJWNZKnjv6TvErGnWgr1CIiDAiIgDPQtYZGiUlrCbOcNLQc2VbXbTbkVgfDV4TOHjOx2hwuY5RsOw2+o1XCrC6VuP3UU8tO2kri24GSDIPVe32buOhw0Z9gz3UbZtKtKrdFbJJulaPZlgw3FKbFKd0ZGcj7yM8Zp1OadYvocP+ipGHzy4RWlktzBJpIGZzdUjR7zb5xz7QVtY9uOmpHipw5zi1uewN3MHJ8RltWnn0qQo8VgxaDg9RaOpAuw6i4e1H/NmzrHNFJJtZxevkdDbbzyktPMjt2UPBK2CugzxykPJGgkcYA/jYb9pZ6siPGBIw+pUQueDtDon5+uO608LLnMlwqs9V4N6Zx0NeM4aD7rtR2OI1gKOFad7pHvzPpnyU8l9IBF2X5hvjfyp0np5U9thG9/f33JLcp/B6/nP6I1FVoMtNhsLdLjKO3NkjwKltyv8Hr+k79Eag8ErA2SCR1iKWKR9vxZcpYPq+SPrTrWT4fYV6JeXcm90cRrsTZSx/wCHCBHceyG55Hc/s84C2d3uMGRzMPoxcAta4N1kcWMcjbXPNyFR2F1poqR05N6usvvWstZfPIR+J2cbfV2FTOA0cWGQ8Krc9RIDkM0uF9IH4j7TtWjnm8qb0yS5fI6zrtXXyXBPYDhcOGUxfM9ocQDLJtOpjBpIGgAZyedUbHt0FRiUogp2O3u/qxjS63tSnQB3BZoqWrxiXLeciBpzHPkt2hg9t+0+GYK2VFTR4VA5kZbvuTcNvd73WzF5Ght+YDUl/LKrzm/gZ/Usso/ucxx7DBTSCHLy5Ggb6RxQ458hus2Frnl1WUavc0pe5znm7nEucdpJuT1rwu6KaWZxulcgiItMCIiACsVJxGdEeAVdVipOIzojwCSY8CBqeO/pO8SsayVPHf0neJWNOtBWEWWmpXyOyY2Oe7Y1pceoK1YX6PqiSxmcyFv4iHO7INuspZTjHVmxhKWiKgi67hu4WhiH3h312svfYfRrSB13Sp3GYYb6Gc05/qcVDFQroWw0jleH07JHhskzYm+85rndzQe+yukG4WmmYODYix8mvikHkyAcpvetup3DUHs1+T0pInfyCiqncRAOJitMekWDvDz4LHaqWkqexqsmtY1PcEWJ4ZoaXwjSBeRluQD1o+fN9V4qpqOvOXG4UlXe+c2je7TfLHFdf2sx515ipqqD/AxenIGgcKuPox4LVo4nXOfc1UNJKdckckbH8+VG6zvq0oSq678rL4YN0VNvM3cRndPaCuG9VsX+DMfVEg1Me4Zs5zteM19me8HjFYXlxe3JkfYTtIt97Hm3wDaQTflL+RYX4h6u9+s+IcVkhDiy/wAN4sW8wsDrBWpNMXWLjcgWudNhouddhm5gFaEKEpTqXfcv/CK/pO/RGqdQWLiHm0ZzyEaS1pvkjlJAA5cnYrjuX/hFf0nfojVGY6xBsDbaLj6jWls1nL1Gm6KPoWyCvbG/hlSwPmcBwSnGhjRmY9w1NA4o0k5+UZ3UbcvhONTHLdnbTjjkag5o4jOTNynSq3SYm5ri/KIkdfKltlvF833dyAw21jPsIGZSFBURg5UdLFK8nj1VQw3O0xXaD9cpK4Nf3+0NUkydl3SVtYN6w2ndFCPVBYACANRkzNZzDPyr3RejZ1i+sqQwnOcnPnOt0j8x6vqsRra+UW/tCjhboDWTxMtzFgLh1rX+yBlN58Vp3HaZTKetzgp1u5JpfLKUrqm/hEHj2DMpz93VwzC/sH1hzgXHeohdDpvR7TnjYgHdAMHeXFSlP6PKIcaaR/8A7jB+kJ14iCWbr7COwk3kqHKEXXKv0d0b22iL43bQ/L6w6/dZVTFfR1VR3MJbM3k9V3Zdm6imj4iEt6CysJopyLNVUkkbsmWN7HbHNLT3rCrkQrFScRnRHgFXVYqTiM6I8AkmPAganjv6R8Sp/c9PhoYRWwTOkvpD3ZP5QwtI+t+dQFTx39J3iVjWyjeVDFK66l+p34M82jo6lx2N39x6hIsrqfChpw6sHO2p/wDmueg2zjSFP4Vu0rILBs2W0ezL647XGHWoSsWvyt9S0bVbpdCeczBxpoar6io/cWMyYINNHOPrN+4pfDPSbE4WqIXxnaz1wfpmI71mn9JlKOLFM78rAO91+5RpaVpR9StbOmq6EAavAhpppu1N+4nDMC+Xm7Uv7i3qj0oN9iiv0pAO4NPitH7d1MxtBQwuP+W+U/7SE6hPdPqK5R5XQcMwP5abtTfuJwrA/lpu1L+4thkWKzZ+DQQja6GFtucPyj3KHxJjWZqivje/RkU0DHfTfLMaO/mWpJvV9a9jG2tl0p3JDhOCfLz9qX9xOE4J8vP2pf3FW67DMgAva6LK4jHnLlffQcgBuS3pAcmUo+ogLHZLszhpGw7Dy8mrRpVFZp/c+pNza2XQ6vg8uHmhqTBFIKYE780l9yclt8kl19GToIVc4Tgny8/al/cXrcv/AAiv6Tv0RqjxsuQARnNs5sPqdXOkhZVcs3qPO0yjktC7cJwT5eftS/uJwnBPl5+1L+4qvTYU55LWAukbx4eJJm05AN8r6XPJrW5h8LLlsdUyJ97FlRCBn2ZZD29YamcEvufUVSfC6E3wrA/l5+1L+4nCsD+Xm7Uv7i/d5xKEZQpYJm6nMggeCOTewD3LE3dxLEbT0FMDs3p0R6nXSXW9G37/AMD1S1VPY9mqwL5ebtS/uL84VgXy83al/cUhTekiL26AN6DmnxaFKU3pGozxo5Wc8bT+klK762fU1OD3XQr7Z8E1U1R1y/uLKybCPZpqr6Gf+UisVX6Q6Jrbsc+Q6mtjLT9S+wCqeK+kipkuIGshbt47usjJHZ+qyMZy2fu/4NlKEd10Nueowiw3ynq7XzZTp7X5LyaVHYnUYQYzvMFQH+yQ5w6y9zhb6FVisrZJTlTSve7a5xPVfQsC6I2NNW+pB2tdkFYqTiM6I8Aq6rFScRnRHgE8xYEDU8d/Sd4lY1kqeO/pO8SsadaCvUIiIMCIiANzCsQMD8sRRScksYePpfOPoVcpPSW8RhsNJGx+jjEtGzJYAPHrVBXVdy2FU9DStqawMbK4ZWU4XLcrisYNOVbSBnuTsXPb3FRtVZexvvJOiIWnwPEcQ9armdFDp9f1c34YRbrdb6rFLWU9K4QYVFv9STk7+4B5B1iIaL8oAA5dTFN0FVicnB6RhbEdIvYke9M4aG/hHfmUzNFBg1PdtpKuQWBI6yB7MY7830k21k9doruUSTzXu32IGspHUjmtLjPiU503yt5ytYJ0ynUdWkWGmAxenDCWMOUIiGPfpy5HXLiDsGSWjog6yrHSRupaaSvqCTVVF2099IyxnlOw5NyNgsPaUY/D8kUcDh6z2Pnk/OCWg/kiHaKrGVHX+/8AETkqkxuX/hFf0nfojVRw+Jpu6T/DBDZLC5aJMr1xytLQeXMNatu5X+D1/Sd+iNROA0Ie+KI5uF00rQfxtkkcxx/NExCdHL17A1VR9O5t09AJZOCVLxHVR24NODmeBnax5GcgixY7SNGqxzPq2OfwbGYS2UZm1LczwNALyMz2/iseUa15oqI11GWC4rKLM0aC+O5sy/vNIIGwtHvKYwSrhxWDg9XmqYx6r9DiB7Q5feb9eacnTN7a8rzXkx0q6b/Pk/Mjp9zdbRfe4fO6WI5xvZubbTFna/nF+YL1S+kZxaWVlKyW2a4s3ONTmOBH1HUsENZWYRLvcg3yBxzDPkuG2N3sO2jxzFWmpoqPFYXSQhomyTZ3Fex1swlA4wvzjYVkmtZqq5XcaKf2uj4OaY1ijJ3XZSwwDZGCD+Y6D9GhRq9Sxlri1ws5pIcDqINiOteV2RSSyORtt5hERaYEREAFYqTiM6I8Aq6rFScRnRHgEkx4EDU8d/Sd4lY1kqeO/pO8SsadaCvUIiIMCIiANjD5mska+RmW1pvk3tlEZwCdl7X5FYKSkq8WnLnu9RvGdYhkY91jdbuTrK9bj9xz6siSS7KcHToL+RnJ+LqudHVw2GkgzBscMbb8gH8yeslcltbKLpHNnTZWTa+rQiyymwqlJAsB25X6gTrPcBfQAqRuaw6TE6t1TU54mEXGo2ztib+EaT/9lo4lWzYrWNZGCGXIjadDGe093LbOfoFbMcx6moKU0tI8GYNyRk58knjPkcMwdnJtpvbMpqMoqi/M/gpeUs/tXyQWPT/2jiccDD9zG7IFtFm55HDnybDohZA7fsYmLeLFHI0cgjiMf6iV+eitsbXVMzj60UYsNjTlFx/2Af8A6sfo0YZKipldnJhffnlcD/SU7+mq2Sp1ETrR8v8AY97lP4PX87v0RqPmk3mLCp9GSXk8zZso9zj1rf3Kfwav5z+iNYN0dP8A3TQOtoc4dvLd/St+9rz7GfavTubmNyHDsVE7f8Kb1nAa2vzSDnDhl9SybvcFdBI2vozYEhzy32XHRIPwuvY8p5V63YubPhVJO5w3wZIH4iQWvb1tyvyrPuI3UQPpxSVjwCAWNy+K9h0NLtAIvbPbQElZXVNbZP0Hyq4vfNE7geJQYnTFsrGlwsJY/dOpzDpAOkHV9FRce3P1GGyiane7e7+rINIv7Eo0fyPcseJU0uFVgfESWHPGToew6WP5R5FdUwnEYqyAPYA5jxZzXWNjrY8f93St/hZxzizUlaZSykjieO4kKiTfcgMkcBvoHFLhmy26xcWuNo051HK87s9wrocqakaXRaXR6Szlbrc3vHKNFGXZZSjKP0nLaRlGX1BERUECIiACsVJxGdEeAVdVipOIzojwCSY8CBqeO/pO8SsayVPHf0neJWNOtBXqEREGBWr0fbnhVTl0rbwxC7hqc48VvNpJ5htVWY0kgNFySAANZOYAfVdnwveMLpGNnka1x9Z+svedOS0Z3WzDmAUPETcY0WrL2EE3V6IsoAa3NYNaOYADwC4/u93U8Kk3qE/cMP8AqOHtH8I1D682bdZu8dUtdDAwxxOzOJPrOGw2zNB2Z7qmKXh7C79UtR7e2vfTE2aavkja9sbywP45bmJA9nK05PINOtayIuyhy1Nqgr3Rb5kf8WJ0bui+1/AK++iOD1Kp+3IaPoHk/qC5wus+iqC1G93vyuPU1rfEFc3icoPzL+Hzmiv7lR/c9f0nfojW3jtPfA6c+5vbu1lN/rWtuaH904gPxu/RGp2vp8rAmjZTxu7JY7+SlJ0n+pfsViqxp/qc1qcTc+CGA8WIvI5S837s/WVooi7UqHI3U2v7Rk3reS8ujuC1rs+SRrYTnbmuLDNnUluS3ROo5srOYnWEjNo95v4h36OaDRY4RaoapNOp9FUlS2VjXxuDmOF2kawVzj0k7lmRt4VAzJGV980aPWzB4GrPmPPfaq9uX3XzUfqgCSIm5YTaxOksdq5s48V0vDN0NLXxuiDs72lron2DrEZ7e9zi64Lk7GV5aHbfhaxo9TiSLdxrDXU08kL9LDmPvA52u+oIWkvQTqqo4WqOgREWmBWKk4jOiPAKuqxUnEZ0R4BJMeBA1PHf0neJWNZKnjv6TvErGnWgr1CIiDDPRVbontkjID252kgGx2gHNcaQvFTUOkcXyPc950ucSSfqVjRZRVqbXYIiLTAiIgAus+imvD6V0XtRPN+USXcD15Q+i5MrT6NsS3mta0n1ZgWHn0tPWLfmUfEQvWbLWErs0SmAC2FYl/mP/SxTeOVohwaMa5IY42g/jaL9Tco/RQ+Di2GYpySyfpYozd5iGUykgBzRQMc4fie1tr8zR/uULt6fv2Ra9dhXy7lSREXacYREQAQHu0IiANqvxGSbJMzy9zBkhx41tIDnaXWudOfOVqoiEktAbqEREAFYqTiM6I8Aq6rFScRnRHgEkx4EDU8d/Sd4lY1kqeO/pO8SsadaCvUIiIMCIiACIiACIiAC9wyFrmuabOaQQdhBuD1rwiAL9gEuXhWJOtbKke62zKaw271R6ypMjy92k26mgNA+gACsmB4xHHhtZC4/ePcMgbcsBubmyCT9FVVGzjSUvUraOqXoERFYkEREAEREAEREAEREAFYqTiM6I8Aq6rFScRnRHgEkx4EBVOGW/P7R8SseUNoX0TwGL4UfYb5L84BF8KPsN8ly4xcHThXyfO+UNoTKG0L6I4BF8KPsN8k4BF8KPsN8kYxcG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rFSH1GdEeAXZuARfCj7DfJehRx/DZ2R5LH4tPYZeGpuZ1hqqlsbS+Rwa0aSdWpZkXEdZF0u6KlkcGR1MbnE2Aa4E9QUouc+jBtqmu5HAf75V0ZUtYqMqISzk5RqzRxDF4YCBPMyO+jKNr9a90GJRTAmGRrwNJabjrUB6TW/wB3ycjo/wBbR/Nb+4of+Bpv8oIuK5e8zLzv3fI2Y8ep3P3ts7DJe2QDnvzaVtVlbHE3LmkYxujKe4NHNcqGgb/ekp/5SPvkl8gp2oga9pa9oc05iCLg35Eskkxk20YMOxKKdpdBI17QbEtN7EaijcSiMphEjd9AuWXzgWvcjVmXMhJJhNbIxjcuKZv3QJsDfiXcc3quJaeQ32LoW53Cd4jOW7LmkOXNJ7zzp/KNAGwJ52ajnXJ6CQm5ZbrUll+OdbOv1FIqQ43UUd7cKivsyhfq0rercQjiaHyyNY0mwLjYbdPMFQN30BpK2nroxmLgH21ubp7UZI/KrZulrb0wbCbvqS2KIj/1dLvysynflVXZr6WtySm809iTw/EYpml0MjXtBsS03F9l1r1uPU8LsiaojY4anOA0862qGkbFGyOMWaxoa0cgFlRvS+37qn/zHfpWWcVKd02cnGFSzHdbRD/zkPbCmcsWvqtdVmpxiinaymbIyTf/ALuzCLgFriXclrdZCs4CySpsbFtkOd1dHrq4e2PBbGH47TzuyYKiN7tNmuBNtttNlRaJzGY5UOeWtY1riS4gAXZHnJOYae9Z4aEVOKsqKNo3iK2+ytzNc8B1wz3iQWgkZtP1q7KK6VJq1l80OiL8K/VD7qatzICyP/FmcIo+R0mYu/K3Kd+VQSq6Fm6Kpv0FfHM3Khka9oJF2m4uNIWyub7g5TSVtRQyHMSTHfWWi4PO6Mg/lXSE1pC7KiFs53lUIiJBwvwlfq8yRhwLXAEEWIIuCDpBB0hAHNfRxiETKitMkrGZTgW5T2tv60mi5z6R1q80WNRyzuiheyQMYHOex4cAXFwDc2v1SdOxZjhFP8vD/ps8llpaGOO+9RMZfTksa29ttgq2k4ydScIOKoQfpCpHy0MrY2lzgWusBckNcCbDmufoo3cXurpRSRRyTsjfG3JcHnJ0aCCcxBFtCuy0JsFp3uyn00LnayY2E/UkZ1imrl1g4O9eREbnqgVFXUVMdzDvccMbiCA8sL3OLb6QC8C/Op+tq2RML5XhrGi5JNtCysYALAWA0ALHU0rJABIxrwDcBzQ7PovY67E9aVtNjJURQMYwSTEKeWreHB5F6WLZE25zj35Bn+jVMej3dEKmnDHuG/RWa65zub7L+XMLHlB2q2NbbQtaLDomuymwxtcNBDGg59OcC6d2lY3WvQRWdJVXubSIikVIXdhhPCaSWMD17ZUfSZnHXo+pVX9Gzn1AjdKPUpGuji5XSZyedsdm8ziugkLFTUrIwRGxrASSQ0BoJOkkDWdqorSkHEm4VleMwXPPTBIN7p23F8tx6gB/NdDWtPQRPOU+JjnWtdzGuNtlyNGdZZyuSUjbSN6NCHxHFqQRNkfNC4wjfGASsuXNa7M0A5yQSLcqnYpLtBItcA81wtU4NTnTTQ/6TPJbpaLWtmWNrY1JnM6CWN+N1AcWlj2OYbkWddkYI5dBC8UExwmuMUhPBZs7XHUNAcTtbxXcmfYuh/2RT/Lw/wCmzyWaoo45Lb5Gx9tGU0OtfZcZlV2yeVMqUJfhNb51qZGvBFwQQdB/6qqVBFZXFsdSYxSNzOj3skySg5Vg9rgQGC17aXFWtkLWtDWtAaBYAAAAbAFggw2FhDmQxtI0FrGgjVmIClF0KyjU5vu8w59LLBVipfLIHAEv3sH1fWbmja31TZwOZdIwyvZPGySNwLXtBHJcXsdhGxfs9BE85T4mOda13MaTbZcjRnK901KyO4jY1gJuclobc6Lm2vMmlO9FJ6oWMLsm1ozMiIplCCfuvogSDVRgg2OnSPovz7ZUPzcff5Lk1Z/iSdN3iVhXcvCx5OLEy4Ov/bKh+bj7/JPtlQ/Nx9/kuQItwkeQxMuDr/2yofm4+/yT7ZUPzcff5LkCIwkeQxMuDr/2yofm4+/yT7ZUPzcff5LkCIwkeQxMuDr/ANsqH5uPv8k+2VD83H3+S5AiMJHkMTLg6/8AbKh+bj7/ACT7ZUPzcff5LkCIwkeQxMuDr/2yofm4+/yT7ZUPzcff5LkCIwkeQxMuDr/2yofm4+/yT7ZUPzcff5LkCIwkeQxMuDr/ANsqH5uPv8k+2VD83H3+S5AiMJHkMTLg6/8AbKh+bj7/ACT7ZUPzcff5LkCIwkeQxMuDr/2yofm4+/yT7ZUPzcff5LkCIwkeQxMuDr/2yofm4+/yT7ZUPzcff5LkCIwkeQxMuDr/ANsqH5uPv8lnbumpSARUMsdGnyXGVN03Eb0R4JX4WK3NXiZc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TextBox 7"/>
          <p:cNvSpPr txBox="1"/>
          <p:nvPr/>
        </p:nvSpPr>
        <p:spPr>
          <a:xfrm>
            <a:off x="307975" y="814387"/>
            <a:ext cx="8001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dirty="0"/>
              <a:t>U društvenim istraživanjima (kvantitativnim) želimo prikupiti informacije o cijelom skupu jedinica s određenom karakteristikom =&gt; populaciji</a:t>
            </a:r>
          </a:p>
          <a:p>
            <a:pPr marL="285750" indent="-285750">
              <a:buFont typeface="Arial" pitchFamily="34" charset="0"/>
              <a:buChar char="•"/>
            </a:pPr>
            <a:endParaRPr lang="hr-HR" dirty="0"/>
          </a:p>
          <a:p>
            <a:pPr marL="285750" indent="-285750">
              <a:buFont typeface="Arial" pitchFamily="34" charset="0"/>
              <a:buChar char="•"/>
            </a:pPr>
            <a:r>
              <a:rPr lang="hr-HR" dirty="0"/>
              <a:t>U pravilu je populacija prevelika da bismo mogli istražiti sve jedinice =&gt; koristimo uzorke</a:t>
            </a:r>
          </a:p>
          <a:p>
            <a:pPr marL="285750" indent="-285750">
              <a:buFont typeface="Arial" pitchFamily="34" charset="0"/>
              <a:buChar char="•"/>
            </a:pPr>
            <a:endParaRPr lang="hr-HR" dirty="0"/>
          </a:p>
          <a:p>
            <a:pPr>
              <a:buFont typeface="Arial" pitchFamily="34" charset="0"/>
              <a:buChar char="•"/>
            </a:pPr>
            <a:r>
              <a:rPr lang="hr-HR" b="1" dirty="0"/>
              <a:t> </a:t>
            </a:r>
            <a:r>
              <a:rPr lang="hr-HR" b="1" dirty="0" err="1"/>
              <a:t>Inferencijalna</a:t>
            </a:r>
            <a:r>
              <a:rPr lang="hr-HR" b="1" dirty="0"/>
              <a:t> statistika </a:t>
            </a:r>
            <a:r>
              <a:rPr lang="hr-HR" dirty="0"/>
              <a:t>– predstavlja skup postupaka kojima putem rezultata dobivenih na uzorku donosim zaključke o karakteristikama populacije =&gt; statistika uzoraka. </a:t>
            </a:r>
          </a:p>
          <a:p>
            <a:pPr>
              <a:buFont typeface="Arial" pitchFamily="34" charset="0"/>
              <a:buChar char="•"/>
            </a:pPr>
            <a:endParaRPr lang="hr-HR" b="1" dirty="0"/>
          </a:p>
          <a:p>
            <a:pPr>
              <a:buFont typeface="Arial" pitchFamily="34" charset="0"/>
              <a:buChar char="•"/>
            </a:pPr>
            <a:r>
              <a:rPr lang="hr-HR" dirty="0"/>
              <a:t>Kod </a:t>
            </a:r>
            <a:r>
              <a:rPr lang="hr-HR" dirty="0" err="1"/>
              <a:t>inferencijalne</a:t>
            </a:r>
            <a:r>
              <a:rPr lang="hr-HR" dirty="0"/>
              <a:t> statistike podaci se s uzorka poopćavaju na populaciju.</a:t>
            </a:r>
          </a:p>
          <a:p>
            <a:pPr>
              <a:buFont typeface="Arial" pitchFamily="34" charset="0"/>
              <a:buChar char="•"/>
            </a:pPr>
            <a:endParaRPr lang="hr-HR" dirty="0"/>
          </a:p>
          <a:p>
            <a:pPr>
              <a:buFont typeface="Arial" pitchFamily="34" charset="0"/>
              <a:buChar char="•"/>
            </a:pPr>
            <a:r>
              <a:rPr lang="hr-HR" dirty="0"/>
              <a:t>Rezultat dobiven na uzorku zove se </a:t>
            </a:r>
            <a:r>
              <a:rPr lang="hr-HR" b="1" dirty="0" err="1"/>
              <a:t>statistik</a:t>
            </a:r>
            <a:r>
              <a:rPr lang="hr-HR" dirty="0"/>
              <a:t>. </a:t>
            </a:r>
          </a:p>
          <a:p>
            <a:pPr>
              <a:buFont typeface="Arial" pitchFamily="34" charset="0"/>
              <a:buChar char="•"/>
            </a:pPr>
            <a:endParaRPr lang="hr-HR" dirty="0"/>
          </a:p>
          <a:p>
            <a:pPr>
              <a:buFont typeface="Arial" pitchFamily="34" charset="0"/>
              <a:buChar char="•"/>
            </a:pPr>
            <a:r>
              <a:rPr lang="hr-HR" dirty="0"/>
              <a:t>Vrijednost populacije najčešće se naziva </a:t>
            </a:r>
            <a:r>
              <a:rPr lang="hr-HR" b="1" dirty="0"/>
              <a:t>parametar</a:t>
            </a:r>
            <a:r>
              <a:rPr lang="hr-HR" dirty="0"/>
              <a:t>.  </a:t>
            </a:r>
          </a:p>
          <a:p>
            <a:pPr>
              <a:buFont typeface="Arial" pitchFamily="34" charset="0"/>
              <a:buChar char="•"/>
            </a:pPr>
            <a:endParaRPr lang="hr-HR" dirty="0"/>
          </a:p>
          <a:p>
            <a:pPr>
              <a:buFont typeface="Arial" pitchFamily="34" charset="0"/>
              <a:buChar char="•"/>
            </a:pPr>
            <a:r>
              <a:rPr lang="hr-HR" dirty="0"/>
              <a:t> Procjena parametra populacije i testiranje statističkih hipoteza.</a:t>
            </a:r>
          </a:p>
          <a:p>
            <a:pPr>
              <a:buFont typeface="Arial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altLang="zh-CN" dirty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2" descr="C:\Users\Opoje\Desktop\Sličice\what-is-inferential-statist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8440" y="4343400"/>
            <a:ext cx="2419350" cy="1533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9973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hr-HR" dirty="0"/>
              <a:t>Uzorak</a:t>
            </a:r>
          </a:p>
        </p:txBody>
      </p:sp>
      <p:sp>
        <p:nvSpPr>
          <p:cNvPr id="1026" name="AutoShape 2" descr="data:image/jpeg;base64,/9j/4AAQSkZJRgABAQAAAQABAAD/2wCEAAkGBxQTEhQUEBAUFhQVFxwaFRgYFRcXHxocFhwXGhwYFRUZHyggGhsmHBcYITEhJSksLi4wFx8zODMsNygtLisBCgoKDg0OGxAQGzckICQsLC8tLC83LCwsLyw3LCwsLDAsLCwtLCwsLS0sLCwsLCwsLCwsLCwsLCwsLCwsLCwsLP/AABEIAPkAygMBIgACEQEDEQH/xAAcAAEAAgMBAQEAAAAAAAAAAAAABQYDBAcCCAH/xABMEAABAwIBBQwHBgMGBAcAAAABAAIDBBEFEiExQVEGExQyYXFykZKhsdEHIkJSU1SBFiNigrLTNcHCFSUzc5OiQ2Th8CREY4PS4vH/xAAZAQADAQEBAAAAAAAAAAAAAAAAAgMBBAX/xAAxEQACAQEHAgUCBgMBAAAAAAAAAQIRAxIUITFBUZHBBGFxgaEiQhMygrHh8DNi8VL/2gAMAwEAAhEDEQA/AIepkOW/1jxjr5SsW+H3j1r1U8d/Sd4lY17SPIZ63w+8etN8PvHrXlFph63w+8etN8PvHrXlEAet8PvHrTfD7x615RAHrfD7x603w+8eteUQB63w+8etN8PvHrXlEAet8PvHrTfD7x61a8AwyN+GV0rh67XDJOzew1wtz5RB5FUksZJtrgaUWknyet8PvHrTfD7x615RMKet8PvHrTfD7x615RAHrfD7x603w+8eteUQB63w+8etN8PvHrXlEAet8PvHrTfD7x615RAHrfD7x61YqR5yGZzxRr5Aq2rFScRnRHgEkx4EDU8d/Sd4lY1kqeO/pO8SsadaCvUIiIMCIiACIiACIiAC/WtuQALk5h9V+KxbgcN3+tiBHqx/eO/Ja3+4t70s5XYtjRjeaRO4HTmPC8SjOlkj2nnayMHvCpFdSGJwa7Wxjxyh7Q4eNvor9RG9Bi5/5ib+lRe7LDr0VBUtH/BZG8/lym+Dh9QueznSbru+xacaxXku5TURF1HOEREAEREAEREAEREAFYqTiM6I8Aq6rFScRnRHgEkx4EDU8d/Sd4lY1kqeO/pO8SsadaCvUIiIMM9BSOlkbGy2U82bc2BOoX0AnQL6yvyspHxPLJWOY8anC3VtHKFia4ggg2IzgjURoIXaMGkhxOjY6eNrzxXjW140lpGdt8xFtRUbW0dnR0yK2dmp5bnFkV53Uej10LXS0ry+NouWO44GvJIzOHUc2tUZPC0jNViJODi6MIiJxQuo+iShAhlm9p7wzmDBfvLu4Lly6n6Ipf8Aw8zdkt+0xo/pXP4r/GX8P/kRHYU6+HYqds0p7mKdFEJsFa11hama4HYYwHA9bfFV/AjfC8SO2R/6WKbjnycCv/yxb2rs/mueeuX/AKX7F4ae3c5KERF6BwhERABeo4y4hrWlzjoABJPMBpVk3Ibj31l3udvcINsq1y46wwaM209+ddMpMKpcPhfI2MNDGkvefWcbaso7dgsM657XxEYOizZezsHJVeSOM4nhclOWtmAa9zcrIvcgHRlAaCbHNpzalpraxSvdPNJNJxnuvbYNTRyAWH0WqrxrTMjKlcgiItMCsVJxGdEeAVdVipOIzojwCSY8CBqeO/pO8SsayVPHf0neJWNOtBXqEREGBWbcLulFHK7fL7zIAH2z5JGh9tekg2/lZVlEsoqSoxoycXVH0VT1DZGtcxwc1wu1wNwQdYK5b6RNye8uNTA37px+8aPYcdY/Ce48+aG3KbqpaN1hd8JPrR3/ANzDqd3HvXYMOr4auHKjIfG4EOB1X0te3Uc+hcDjOwlXY7b0baNNzhlBhkkwdvLctzBcsB9a3vNb7QHJc5xmWmRYkEWI0jZzq2bpMHlwypZNTk72XXids2xv25r845irjUYfTYrS79GxomLSA7Q5rwOI8jjC+3UbhdLt6UlsznVjWq3RzPBMJdUve1nsRPkP5BmH1cWj6q4+iCb1qpu1sbh9MsHxCweimoDKiaGRtnvbmvpvGTlM/wB1/wApTcDHvGI1MJzBscrew9tu6/WltpOSlHyQ1lGjjL1G5o3wnEDte79Ea28RntgEQvxshvVIXeDVo7lD/c9fzu/RGsGOT/3PQt2yOPY30f1BLSs/1dja0j+nuVqTDXCnZP7D5HRjnaGkdd3dlaav2PhsGDU0LgMuUteOS5MjndTg38y2dwG5uEQGrq2NOlzMvitY32yDmzkE3OoBU/GpFyfJP8Gsrq4KIcMlEW/OYWx3Aa52bLJ1MGl2a5uM2bSt/cnudfWTZIuI255X7B7o/EdXWt7FayXFaxrIQcgZowdDGDTI/ZfT1BdTwjDIqOAMaQGMF3vdYXOt7z/3ZLa27jGm7+B7OxUpeSN2kpWxMayNoaxos0DUAubekvdMyW1NA/Ka115XDQS3QwHXY5zygbCsG7Pd0ZsqGkcWxaHSaC/kbra3vPJroySw8O635DW1sqXYhERdpyBERABWKk4jOiPAKuqxUnEZ0R4BJMeBA1PHf0neJWNZKnjv6TvErGnWgr1CIiDAiIgDPQtYZGiUlrCbOcNLQc2VbXbTbkVgfDV4TOHjOx2hwuY5RsOw2+o1XCrC6VuP3UU8tO2kri24GSDIPVe32buOhw0Z9gz3UbZtKtKrdFbJJulaPZlgw3FKbFKd0ZGcj7yM8Zp1OadYvocP+ipGHzy4RWlktzBJpIGZzdUjR7zb5xz7QVtY9uOmpHipw5zi1uewN3MHJ8RltWnn0qQo8VgxaDg9RaOpAuw6i4e1H/NmzrHNFJJtZxevkdDbbzyktPMjt2UPBK2CugzxykPJGgkcYA/jYb9pZ6siPGBIw+pUQueDtDon5+uO608LLnMlwqs9V4N6Zx0NeM4aD7rtR2OI1gKOFad7pHvzPpnyU8l9IBF2X5hvjfyp0np5U9thG9/f33JLcp/B6/nP6I1FVoMtNhsLdLjKO3NkjwKltyv8Hr+k79Eag8ErA2SCR1iKWKR9vxZcpYPq+SPrTrWT4fYV6JeXcm90cRrsTZSx/wCHCBHceyG55Hc/s84C2d3uMGRzMPoxcAta4N1kcWMcjbXPNyFR2F1poqR05N6usvvWstZfPIR+J2cbfV2FTOA0cWGQ8Krc9RIDkM0uF9IH4j7TtWjnm8qb0yS5fI6zrtXXyXBPYDhcOGUxfM9ocQDLJtOpjBpIGgAZyedUbHt0FRiUogp2O3u/qxjS63tSnQB3BZoqWrxiXLeciBpzHPkt2hg9t+0+GYK2VFTR4VA5kZbvuTcNvd73WzF5Ght+YDUl/LKrzm/gZ/Usso/ucxx7DBTSCHLy5Ggb6RxQ458hus2Frnl1WUavc0pe5znm7nEucdpJuT1rwu6KaWZxulcgiItMCIiACsVJxGdEeAVdVipOIzojwCSY8CBqeO/pO8SsayVPHf0neJWNOtBWEWWmpXyOyY2Oe7Y1pceoK1YX6PqiSxmcyFv4iHO7INuspZTjHVmxhKWiKgi67hu4WhiH3h312svfYfRrSB13Sp3GYYb6Gc05/qcVDFQroWw0jleH07JHhskzYm+85rndzQe+yukG4WmmYODYix8mvikHkyAcpvetup3DUHs1+T0pInfyCiqncRAOJitMekWDvDz4LHaqWkqexqsmtY1PcEWJ4ZoaXwjSBeRluQD1o+fN9V4qpqOvOXG4UlXe+c2je7TfLHFdf2sx515ipqqD/AxenIGgcKuPox4LVo4nXOfc1UNJKdckckbH8+VG6zvq0oSq678rL4YN0VNvM3cRndPaCuG9VsX+DMfVEg1Me4Zs5zteM19me8HjFYXlxe3JkfYTtIt97Hm3wDaQTflL+RYX4h6u9+s+IcVkhDiy/wAN4sW8wsDrBWpNMXWLjcgWudNhouddhm5gFaEKEpTqXfcv/CK/pO/RGqdQWLiHm0ZzyEaS1pvkjlJAA5cnYrjuX/hFf0nfojVGY6xBsDbaLj6jWls1nL1Gm6KPoWyCvbG/hlSwPmcBwSnGhjRmY9w1NA4o0k5+UZ3UbcvhONTHLdnbTjjkag5o4jOTNynSq3SYm5ri/KIkdfKltlvF833dyAw21jPsIGZSFBURg5UdLFK8nj1VQw3O0xXaD9cpK4Nf3+0NUkydl3SVtYN6w2ndFCPVBYACANRkzNZzDPyr3RejZ1i+sqQwnOcnPnOt0j8x6vqsRra+UW/tCjhboDWTxMtzFgLh1rX+yBlN58Vp3HaZTKetzgp1u5JpfLKUrqm/hEHj2DMpz93VwzC/sH1hzgXHeohdDpvR7TnjYgHdAMHeXFSlP6PKIcaaR/8A7jB+kJ14iCWbr7COwk3kqHKEXXKv0d0b22iL43bQ/L6w6/dZVTFfR1VR3MJbM3k9V3Zdm6imj4iEt6CysJopyLNVUkkbsmWN7HbHNLT3rCrkQrFScRnRHgFXVYqTiM6I8AkmPAganjv6R8Sp/c9PhoYRWwTOkvpD3ZP5QwtI+t+dQFTx39J3iVjWyjeVDFK66l+p34M82jo6lx2N39x6hIsrqfChpw6sHO2p/wDmueg2zjSFP4Vu0rILBs2W0ezL647XGHWoSsWvyt9S0bVbpdCeczBxpoar6io/cWMyYINNHOPrN+4pfDPSbE4WqIXxnaz1wfpmI71mn9JlKOLFM78rAO91+5RpaVpR9StbOmq6EAavAhpppu1N+4nDMC+Xm7Uv7i3qj0oN9iiv0pAO4NPitH7d1MxtBQwuP+W+U/7SE6hPdPqK5R5XQcMwP5abtTfuJwrA/lpu1L+4thkWKzZ+DQQja6GFtucPyj3KHxJjWZqivje/RkU0DHfTfLMaO/mWpJvV9a9jG2tl0p3JDhOCfLz9qX9xOE4J8vP2pf3FW67DMgAva6LK4jHnLlffQcgBuS3pAcmUo+ogLHZLszhpGw7Dy8mrRpVFZp/c+pNza2XQ6vg8uHmhqTBFIKYE780l9yclt8kl19GToIVc4Tgny8/al/cXrcv/AAiv6Tv0RqjxsuQARnNs5sPqdXOkhZVcs3qPO0yjktC7cJwT5eftS/uJwnBPl5+1L+4qvTYU55LWAukbx4eJJm05AN8r6XPJrW5h8LLlsdUyJ97FlRCBn2ZZD29YamcEvufUVSfC6E3wrA/l5+1L+4nCsD+Xm7Uv7i/d5xKEZQpYJm6nMggeCOTewD3LE3dxLEbT0FMDs3p0R6nXSXW9G37/AMD1S1VPY9mqwL5ebtS/uL84VgXy83al/cUhTekiL26AN6DmnxaFKU3pGozxo5Wc8bT+klK762fU1OD3XQr7Z8E1U1R1y/uLKybCPZpqr6Gf+UisVX6Q6Jrbsc+Q6mtjLT9S+wCqeK+kipkuIGshbt47usjJHZ+qyMZy2fu/4NlKEd10Nueowiw3ynq7XzZTp7X5LyaVHYnUYQYzvMFQH+yQ5w6y9zhb6FVisrZJTlTSve7a5xPVfQsC6I2NNW+pB2tdkFYqTiM6I8Aq6rFScRnRHgE8xYEDU8d/Sd4lY1kqeO/pO8SsadaCvUIiIMCIiANzCsQMD8sRRScksYePpfOPoVcpPSW8RhsNJGx+jjEtGzJYAPHrVBXVdy2FU9DStqawMbK4ZWU4XLcrisYNOVbSBnuTsXPb3FRtVZexvvJOiIWnwPEcQ9armdFDp9f1c34YRbrdb6rFLWU9K4QYVFv9STk7+4B5B1iIaL8oAA5dTFN0FVicnB6RhbEdIvYke9M4aG/hHfmUzNFBg1PdtpKuQWBI6yB7MY7830k21k9doruUSTzXu32IGspHUjmtLjPiU503yt5ytYJ0ynUdWkWGmAxenDCWMOUIiGPfpy5HXLiDsGSWjog6yrHSRupaaSvqCTVVF2099IyxnlOw5NyNgsPaUY/D8kUcDh6z2Pnk/OCWg/kiHaKrGVHX+/8AETkqkxuX/hFf0nfojVRw+Jpu6T/DBDZLC5aJMr1xytLQeXMNatu5X+D1/Sd+iNROA0Ie+KI5uF00rQfxtkkcxx/NExCdHL17A1VR9O5t09AJZOCVLxHVR24NODmeBnax5GcgixY7SNGqxzPq2OfwbGYS2UZm1LczwNALyMz2/iseUa15oqI11GWC4rKLM0aC+O5sy/vNIIGwtHvKYwSrhxWDg9XmqYx6r9DiB7Q5feb9eacnTN7a8rzXkx0q6b/Pk/Mjp9zdbRfe4fO6WI5xvZubbTFna/nF+YL1S+kZxaWVlKyW2a4s3ONTmOBH1HUsENZWYRLvcg3yBxzDPkuG2N3sO2jxzFWmpoqPFYXSQhomyTZ3Fex1swlA4wvzjYVkmtZqq5XcaKf2uj4OaY1ijJ3XZSwwDZGCD+Y6D9GhRq9Sxlri1ws5pIcDqINiOteV2RSSyORtt5hERaYEREAFYqTiM6I8Aq6rFScRnRHgEkx4EDU8d/Sd4lY1kqeO/pO8SsadaCvUIiIMCIiANjD5mska+RmW1pvk3tlEZwCdl7X5FYKSkq8WnLnu9RvGdYhkY91jdbuTrK9bj9xz6siSS7KcHToL+RnJ+LqudHVw2GkgzBscMbb8gH8yeslcltbKLpHNnTZWTa+rQiyymwqlJAsB25X6gTrPcBfQAqRuaw6TE6t1TU54mEXGo2ztib+EaT/9lo4lWzYrWNZGCGXIjadDGe093LbOfoFbMcx6moKU0tI8GYNyRk58knjPkcMwdnJtpvbMpqMoqi/M/gpeUs/tXyQWPT/2jiccDD9zG7IFtFm55HDnybDohZA7fsYmLeLFHI0cgjiMf6iV+eitsbXVMzj60UYsNjTlFx/2Af8A6sfo0YZKipldnJhffnlcD/SU7+mq2Sp1ETrR8v8AY97lP4PX87v0RqPmk3mLCp9GSXk8zZso9zj1rf3Kfwav5z+iNYN0dP8A3TQOtoc4dvLd/St+9rz7GfavTubmNyHDsVE7f8Kb1nAa2vzSDnDhl9SybvcFdBI2vozYEhzy32XHRIPwuvY8p5V63YubPhVJO5w3wZIH4iQWvb1tyvyrPuI3UQPpxSVjwCAWNy+K9h0NLtAIvbPbQElZXVNbZP0Hyq4vfNE7geJQYnTFsrGlwsJY/dOpzDpAOkHV9FRce3P1GGyiane7e7+rINIv7Eo0fyPcseJU0uFVgfESWHPGToew6WP5R5FdUwnEYqyAPYA5jxZzXWNjrY8f93St/hZxzizUlaZSykjieO4kKiTfcgMkcBvoHFLhmy26xcWuNo051HK87s9wrocqakaXRaXR6Szlbrc3vHKNFGXZZSjKP0nLaRlGX1BERUECIiACsVJxGdEeAVdVipOIzojwCSY8CBqeO/pO8SsayVPHf0neJWNOtBXqEREGBWr0fbnhVTl0rbwxC7hqc48VvNpJ5htVWY0kgNFySAANZOYAfVdnwveMLpGNnka1x9Z+svedOS0Z3WzDmAUPETcY0WrL2EE3V6IsoAa3NYNaOYADwC4/u93U8Kk3qE/cMP8AqOHtH8I1D682bdZu8dUtdDAwxxOzOJPrOGw2zNB2Z7qmKXh7C79UtR7e2vfTE2aavkja9sbywP45bmJA9nK05PINOtayIuyhy1Nqgr3Rb5kf8WJ0bui+1/AK++iOD1Kp+3IaPoHk/qC5wus+iqC1G93vyuPU1rfEFc3icoPzL+Hzmiv7lR/c9f0nfojW3jtPfA6c+5vbu1lN/rWtuaH904gPxu/RGp2vp8rAmjZTxu7JY7+SlJ0n+pfsViqxp/qc1qcTc+CGA8WIvI5S837s/WVooi7UqHI3U2v7Rk3reS8ujuC1rs+SRrYTnbmuLDNnUluS3ROo5srOYnWEjNo95v4h36OaDRY4RaoapNOp9FUlS2VjXxuDmOF2kawVzj0k7lmRt4VAzJGV980aPWzB4GrPmPPfaq9uX3XzUfqgCSIm5YTaxOksdq5s48V0vDN0NLXxuiDs72lron2DrEZ7e9zi64Lk7GV5aHbfhaxo9TiSLdxrDXU08kL9LDmPvA52u+oIWkvQTqqo4WqOgREWmBWKk4jOiPAKuqxUnEZ0R4BJMeBA1PHf0neJWNZKnjv6TvErGnWgr1CIiDDPRVbontkjID252kgGx2gHNcaQvFTUOkcXyPc950ucSSfqVjRZRVqbXYIiLTAiIgAus+imvD6V0XtRPN+USXcD15Q+i5MrT6NsS3mta0n1ZgWHn0tPWLfmUfEQvWbLWErs0SmAC2FYl/mP/SxTeOVohwaMa5IY42g/jaL9Tco/RQ+Di2GYpySyfpYozd5iGUykgBzRQMc4fie1tr8zR/uULt6fv2Ra9dhXy7lSREXacYREQAQHu0IiANqvxGSbJMzy9zBkhx41tIDnaXWudOfOVqoiEktAbqEREAFYqTiM6I8Aq6rFScRnRHgEkx4EDU8d/Sd4lY1kqeO/pO8SsadaCvUIiIMCIiACIiACIiAC9wyFrmuabOaQQdhBuD1rwiAL9gEuXhWJOtbKke62zKaw271R6ypMjy92k26mgNA+gACsmB4xHHhtZC4/ePcMgbcsBubmyCT9FVVGzjSUvUraOqXoERFYkEREAEREAEREAEREAFYqTiM6I8Aq6rFScRnRHgEkx4EBVOGW/P7R8SseUNoX0TwGL4UfYb5L84BF8KPsN8ly4xcHThXyfO+UNoTKG0L6I4BF8KPsN8k4BF8KPsN8kYxcG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rFSH1GdEeAXZuARfCj7DfJehRx/DZ2R5LH4tPYZeGpuZ1hqqlsbS+Rwa0aSdWpZkXEdZF0u6KlkcGR1MbnE2Aa4E9QUouc+jBtqmu5HAf75V0ZUtYqMqISzk5RqzRxDF4YCBPMyO+jKNr9a90GJRTAmGRrwNJabjrUB6TW/wB3ycjo/wBbR/Nb+4of+Bpv8oIuK5e8zLzv3fI2Y8ep3P3ts7DJe2QDnvzaVtVlbHE3LmkYxujKe4NHNcqGgb/ekp/5SPvkl8gp2oga9pa9oc05iCLg35Eskkxk20YMOxKKdpdBI17QbEtN7EaijcSiMphEjd9AuWXzgWvcjVmXMhJJhNbIxjcuKZv3QJsDfiXcc3quJaeQ32LoW53Cd4jOW7LmkOXNJ7zzp/KNAGwJ52ajnXJ6CQm5ZbrUll+OdbOv1FIqQ43UUd7cKivsyhfq0rercQjiaHyyNY0mwLjYbdPMFQN30BpK2nroxmLgH21ubp7UZI/KrZulrb0wbCbvqS2KIj/1dLvysynflVXZr6WtySm809iTw/EYpml0MjXtBsS03F9l1r1uPU8LsiaojY4anOA0862qGkbFGyOMWaxoa0cgFlRvS+37qn/zHfpWWcVKd02cnGFSzHdbRD/zkPbCmcsWvqtdVmpxiinaymbIyTf/ALuzCLgFriXclrdZCs4CySpsbFtkOd1dHrq4e2PBbGH47TzuyYKiN7tNmuBNtttNlRaJzGY5UOeWtY1riS4gAXZHnJOYae9Z4aEVOKsqKNo3iK2+ytzNc8B1wz3iQWgkZtP1q7KK6VJq1l80OiL8K/VD7qatzICyP/FmcIo+R0mYu/K3Kd+VQSq6Fm6Kpv0FfHM3Khka9oJF2m4uNIWyub7g5TSVtRQyHMSTHfWWi4PO6Mg/lXSE1pC7KiFs53lUIiJBwvwlfq8yRhwLXAEEWIIuCDpBB0hAHNfRxiETKitMkrGZTgW5T2tv60mi5z6R1q80WNRyzuiheyQMYHOex4cAXFwDc2v1SdOxZjhFP8vD/ps8llpaGOO+9RMZfTksa29ttgq2k4ydScIOKoQfpCpHy0MrY2lzgWusBckNcCbDmufoo3cXurpRSRRyTsjfG3JcHnJ0aCCcxBFtCuy0JsFp3uyn00LnayY2E/UkZ1imrl1g4O9eREbnqgVFXUVMdzDvccMbiCA8sL3OLb6QC8C/Op+tq2RML5XhrGi5JNtCysYALAWA0ALHU0rJABIxrwDcBzQ7PovY67E9aVtNjJURQMYwSTEKeWreHB5F6WLZE25zj35Bn+jVMej3dEKmnDHuG/RWa65zub7L+XMLHlB2q2NbbQtaLDomuymwxtcNBDGg59OcC6d2lY3WvQRWdJVXubSIikVIXdhhPCaSWMD17ZUfSZnHXo+pVX9Gzn1AjdKPUpGuji5XSZyedsdm8ziugkLFTUrIwRGxrASSQ0BoJOkkDWdqorSkHEm4VleMwXPPTBIN7p23F8tx6gB/NdDWtPQRPOU+JjnWtdzGuNtlyNGdZZyuSUjbSN6NCHxHFqQRNkfNC4wjfGASsuXNa7M0A5yQSLcqnYpLtBItcA81wtU4NTnTTQ/6TPJbpaLWtmWNrY1JnM6CWN+N1AcWlj2OYbkWddkYI5dBC8UExwmuMUhPBZs7XHUNAcTtbxXcmfYuh/2RT/Lw/wCmzyWaoo45Lb5Gx9tGU0OtfZcZlV2yeVMqUJfhNb51qZGvBFwQQdB/6qqVBFZXFsdSYxSNzOj3skySg5Vg9rgQGC17aXFWtkLWtDWtAaBYAAAAbAFggw2FhDmQxtI0FrGgjVmIClF0KyjU5vu8w59LLBVipfLIHAEv3sH1fWbmja31TZwOZdIwyvZPGySNwLXtBHJcXsdhGxfs9BE85T4mOda13MaTbZcjRnK901KyO4jY1gJuclobc6Lm2vMmlO9FJ6oWMLsm1ozMiIplCCfuvogSDVRgg2OnSPovz7ZUPzcff5Lk1Z/iSdN3iVhXcvCx5OLEy4Ov/bKh+bj7/JPtlQ/Nx9/kuQItwkeQxMuDr/2yofm4+/yT7ZUPzcff5LkCIwkeQxMuDr/2yofm4+/yT7ZUPzcff5LkCIwkeQxMuDr/ANsqH5uPv8k+2VD83H3+S5AiMJHkMTLg6/8AbKh+bj7/ACT7ZUPzcff5LkCIwkeQxMuDr/2yofm4+/yT7ZUPzcff5LkCIwkeQxMuDr/2yofm4+/yT7ZUPzcff5LkCIwkeQxMuDr/ANsqH5uPv8k+2VD83H3+S5AiMJHkMTLg6/8AbKh+bj7/ACT7ZUPzcff5LkCIwkeQxMuDr/2yofm4+/yT7ZUPzcff5LkCIwkeQxMuDr/2yofm4+/yT7ZUPzcff5LkCIwkeQxMuDr/ANsqH5uPv8lnbumpSARUMsdGnyXGVN03Eb0R4JX4WK3NXiZc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TextBox 7"/>
          <p:cNvSpPr txBox="1"/>
          <p:nvPr/>
        </p:nvSpPr>
        <p:spPr>
          <a:xfrm>
            <a:off x="307975" y="698863"/>
            <a:ext cx="85791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endParaRPr lang="hr-HR" dirty="0"/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Uzorak je manji broj definiranih statističkih jedinica ili elemenata koji čine veću cjelinu =&gt; populaciju!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Populacija (univerzum ili osnovni skup) razumijevamo sve članove neke skupine (statističke jedinice) s određenom karakteristikom koju mjerimo =&gt; npr. građani Zagreba stariji od 18 godina. 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Statistika počiva za zakonu slučaja (vjerojatnosti!) =&gt; uzorak u statistici ima presudnu važnost. </a:t>
            </a:r>
          </a:p>
          <a:p>
            <a:pPr>
              <a:buFont typeface="Arial" panose="020B0604020202020204" pitchFamily="34" charset="0"/>
              <a:buChar char="•"/>
            </a:pPr>
            <a:endParaRPr lang="hr-HR" b="1" dirty="0">
              <a:solidFill>
                <a:schemeClr val="tx2"/>
              </a:solidFill>
            </a:endParaRPr>
          </a:p>
          <a:p>
            <a:endParaRPr lang="hr-HR" b="1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altLang="zh-CN" dirty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4338" name="Picture 2" descr="http://www.snapsurveys.com/blog/wp-content/uploads/2011/08/target-popu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962400"/>
            <a:ext cx="4972050" cy="2124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4276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hr-HR" dirty="0"/>
              <a:t>Uzorak</a:t>
            </a:r>
          </a:p>
        </p:txBody>
      </p:sp>
      <p:sp>
        <p:nvSpPr>
          <p:cNvPr id="1026" name="AutoShape 2" descr="data:image/jpeg;base64,/9j/4AAQSkZJRgABAQAAAQABAAD/2wCEAAkGBxQTEhQUEBAUFhQVFxwaFRgYFRcXHxocFhwXGhwYFRUZHyggGhsmHBcYITEhJSksLi4wFx8zODMsNygtLisBCgoKDg0OGxAQGzckICQsLC8tLC83LCwsLyw3LCwsLDAsLCwtLCwsLS0sLCwsLCwsLCwsLCwsLCwsLCwsLCwsLP/AABEIAPkAygMBIgACEQEDEQH/xAAcAAEAAgMBAQEAAAAAAAAAAAAABQYDBAcCCAH/xABMEAABAwIBBQwHBgMGBAcAAAABAAIDBBEFEiExQVEGExQyYXFykZKhsdEHIkJSU1SBFiNigrLTNcHCFSUzc5OiQ2Th8CREY4PS4vH/xAAZAQADAQEBAAAAAAAAAAAAAAAAAgMBBAX/xAAxEQACAQEHAgUCBgMBAAAAAAAAAQIRAxIUITFBUZHBBGFxgaEiQhMygrHh8DNi8VL/2gAMAwEAAhEDEQA/AIepkOW/1jxjr5SsW+H3j1r1U8d/Sd4lY17SPIZ63w+8etN8PvHrXlFph63w+8etN8PvHrXlEAet8PvHrTfD7x615RAHrfD7x603w+8eteUQB63w+8etN8PvHrXlEAet8PvHrTfD7x61a8AwyN+GV0rh67XDJOzew1wtz5RB5FUksZJtrgaUWknyet8PvHrTfD7x615RMKet8PvHrTfD7x615RAHrfD7x603w+8eteUQB63w+8etN8PvHrXlEAet8PvHrTfD7x615RAHrfD7x61YqR5yGZzxRr5Aq2rFScRnRHgEkx4EDU8d/Sd4lY1kqeO/pO8SsadaCvUIiIMCIiACIiACIiAC/WtuQALk5h9V+KxbgcN3+tiBHqx/eO/Ja3+4t70s5XYtjRjeaRO4HTmPC8SjOlkj2nnayMHvCpFdSGJwa7Wxjxyh7Q4eNvor9RG9Bi5/5ib+lRe7LDr0VBUtH/BZG8/lym+Dh9QueznSbru+xacaxXku5TURF1HOEREAEREAEREAEREAFYqTiM6I8Aq6rFScRnRHgEkx4EDU8d/Sd4lY1kqeO/pO8SsadaCvUIiIMM9BSOlkbGy2U82bc2BOoX0AnQL6yvyspHxPLJWOY8anC3VtHKFia4ggg2IzgjURoIXaMGkhxOjY6eNrzxXjW140lpGdt8xFtRUbW0dnR0yK2dmp5bnFkV53Uej10LXS0ry+NouWO44GvJIzOHUc2tUZPC0jNViJODi6MIiJxQuo+iShAhlm9p7wzmDBfvLu4Lly6n6Ipf8Aw8zdkt+0xo/pXP4r/GX8P/kRHYU6+HYqds0p7mKdFEJsFa11hama4HYYwHA9bfFV/AjfC8SO2R/6WKbjnycCv/yxb2rs/mueeuX/AKX7F4ae3c5KERF6BwhERABeo4y4hrWlzjoABJPMBpVk3Ibj31l3udvcINsq1y46wwaM209+ddMpMKpcPhfI2MNDGkvefWcbaso7dgsM657XxEYOizZezsHJVeSOM4nhclOWtmAa9zcrIvcgHRlAaCbHNpzalpraxSvdPNJNJxnuvbYNTRyAWH0WqrxrTMjKlcgiItMCsVJxGdEeAVdVipOIzojwCSY8CBqeO/pO8SsayVPHf0neJWNOtBXqEREGBWbcLulFHK7fL7zIAH2z5JGh9tekg2/lZVlEsoqSoxoycXVH0VT1DZGtcxwc1wu1wNwQdYK5b6RNye8uNTA37px+8aPYcdY/Ce48+aG3KbqpaN1hd8JPrR3/ANzDqd3HvXYMOr4auHKjIfG4EOB1X0te3Uc+hcDjOwlXY7b0baNNzhlBhkkwdvLctzBcsB9a3vNb7QHJc5xmWmRYkEWI0jZzq2bpMHlwypZNTk72XXids2xv25r845irjUYfTYrS79GxomLSA7Q5rwOI8jjC+3UbhdLt6UlsznVjWq3RzPBMJdUve1nsRPkP5BmH1cWj6q4+iCb1qpu1sbh9MsHxCweimoDKiaGRtnvbmvpvGTlM/wB1/wApTcDHvGI1MJzBscrew9tu6/WltpOSlHyQ1lGjjL1G5o3wnEDte79Ea28RntgEQvxshvVIXeDVo7lD/c9fzu/RGsGOT/3PQt2yOPY30f1BLSs/1dja0j+nuVqTDXCnZP7D5HRjnaGkdd3dlaav2PhsGDU0LgMuUteOS5MjndTg38y2dwG5uEQGrq2NOlzMvitY32yDmzkE3OoBU/GpFyfJP8Gsrq4KIcMlEW/OYWx3Aa52bLJ1MGl2a5uM2bSt/cnudfWTZIuI255X7B7o/EdXWt7FayXFaxrIQcgZowdDGDTI/ZfT1BdTwjDIqOAMaQGMF3vdYXOt7z/3ZLa27jGm7+B7OxUpeSN2kpWxMayNoaxos0DUAubekvdMyW1NA/Ka115XDQS3QwHXY5zygbCsG7Pd0ZsqGkcWxaHSaC/kbra3vPJroySw8O635DW1sqXYhERdpyBERABWKk4jOiPAKuqxUnEZ0R4BJMeBA1PHf0neJWNZKnjv6TvErGnWgr1CIiDAiIgDPQtYZGiUlrCbOcNLQc2VbXbTbkVgfDV4TOHjOx2hwuY5RsOw2+o1XCrC6VuP3UU8tO2kri24GSDIPVe32buOhw0Z9gz3UbZtKtKrdFbJJulaPZlgw3FKbFKd0ZGcj7yM8Zp1OadYvocP+ipGHzy4RWlktzBJpIGZzdUjR7zb5xz7QVtY9uOmpHipw5zi1uewN3MHJ8RltWnn0qQo8VgxaDg9RaOpAuw6i4e1H/NmzrHNFJJtZxevkdDbbzyktPMjt2UPBK2CugzxykPJGgkcYA/jYb9pZ6siPGBIw+pUQueDtDon5+uO608LLnMlwqs9V4N6Zx0NeM4aD7rtR2OI1gKOFad7pHvzPpnyU8l9IBF2X5hvjfyp0np5U9thG9/f33JLcp/B6/nP6I1FVoMtNhsLdLjKO3NkjwKltyv8Hr+k79Eag8ErA2SCR1iKWKR9vxZcpYPq+SPrTrWT4fYV6JeXcm90cRrsTZSx/wCHCBHceyG55Hc/s84C2d3uMGRzMPoxcAta4N1kcWMcjbXPNyFR2F1poqR05N6usvvWstZfPIR+J2cbfV2FTOA0cWGQ8Krc9RIDkM0uF9IH4j7TtWjnm8qb0yS5fI6zrtXXyXBPYDhcOGUxfM9ocQDLJtOpjBpIGgAZyedUbHt0FRiUogp2O3u/qxjS63tSnQB3BZoqWrxiXLeciBpzHPkt2hg9t+0+GYK2VFTR4VA5kZbvuTcNvd73WzF5Ght+YDUl/LKrzm/gZ/Usso/ucxx7DBTSCHLy5Ggb6RxQ458hus2Frnl1WUavc0pe5znm7nEucdpJuT1rwu6KaWZxulcgiItMCIiACsVJxGdEeAVdVipOIzojwCSY8CBqeO/pO8SsayVPHf0neJWNOtBWEWWmpXyOyY2Oe7Y1pceoK1YX6PqiSxmcyFv4iHO7INuspZTjHVmxhKWiKgi67hu4WhiH3h312svfYfRrSB13Sp3GYYb6Gc05/qcVDFQroWw0jleH07JHhskzYm+85rndzQe+yukG4WmmYODYix8mvikHkyAcpvetup3DUHs1+T0pInfyCiqncRAOJitMekWDvDz4LHaqWkqexqsmtY1PcEWJ4ZoaXwjSBeRluQD1o+fN9V4qpqOvOXG4UlXe+c2je7TfLHFdf2sx515ipqqD/AxenIGgcKuPox4LVo4nXOfc1UNJKdckckbH8+VG6zvq0oSq678rL4YN0VNvM3cRndPaCuG9VsX+DMfVEg1Me4Zs5zteM19me8HjFYXlxe3JkfYTtIt97Hm3wDaQTflL+RYX4h6u9+s+IcVkhDiy/wAN4sW8wsDrBWpNMXWLjcgWudNhouddhm5gFaEKEpTqXfcv/CK/pO/RGqdQWLiHm0ZzyEaS1pvkjlJAA5cnYrjuX/hFf0nfojVGY6xBsDbaLj6jWls1nL1Gm6KPoWyCvbG/hlSwPmcBwSnGhjRmY9w1NA4o0k5+UZ3UbcvhONTHLdnbTjjkag5o4jOTNynSq3SYm5ri/KIkdfKltlvF833dyAw21jPsIGZSFBURg5UdLFK8nj1VQw3O0xXaD9cpK4Nf3+0NUkydl3SVtYN6w2ndFCPVBYACANRkzNZzDPyr3RejZ1i+sqQwnOcnPnOt0j8x6vqsRra+UW/tCjhboDWTxMtzFgLh1rX+yBlN58Vp3HaZTKetzgp1u5JpfLKUrqm/hEHj2DMpz93VwzC/sH1hzgXHeohdDpvR7TnjYgHdAMHeXFSlP6PKIcaaR/8A7jB+kJ14iCWbr7COwk3kqHKEXXKv0d0b22iL43bQ/L6w6/dZVTFfR1VR3MJbM3k9V3Zdm6imj4iEt6CysJopyLNVUkkbsmWN7HbHNLT3rCrkQrFScRnRHgFXVYqTiM6I8AkmPAganjv6R8Sp/c9PhoYRWwTOkvpD3ZP5QwtI+t+dQFTx39J3iVjWyjeVDFK66l+p34M82jo6lx2N39x6hIsrqfChpw6sHO2p/wDmueg2zjSFP4Vu0rILBs2W0ezL647XGHWoSsWvyt9S0bVbpdCeczBxpoar6io/cWMyYINNHOPrN+4pfDPSbE4WqIXxnaz1wfpmI71mn9JlKOLFM78rAO91+5RpaVpR9StbOmq6EAavAhpppu1N+4nDMC+Xm7Uv7i3qj0oN9iiv0pAO4NPitH7d1MxtBQwuP+W+U/7SE6hPdPqK5R5XQcMwP5abtTfuJwrA/lpu1L+4thkWKzZ+DQQja6GFtucPyj3KHxJjWZqivje/RkU0DHfTfLMaO/mWpJvV9a9jG2tl0p3JDhOCfLz9qX9xOE4J8vP2pf3FW67DMgAva6LK4jHnLlffQcgBuS3pAcmUo+ogLHZLszhpGw7Dy8mrRpVFZp/c+pNza2XQ6vg8uHmhqTBFIKYE780l9yclt8kl19GToIVc4Tgny8/al/cXrcv/AAiv6Tv0RqjxsuQARnNs5sPqdXOkhZVcs3qPO0yjktC7cJwT5eftS/uJwnBPl5+1L+4qvTYU55LWAukbx4eJJm05AN8r6XPJrW5h8LLlsdUyJ97FlRCBn2ZZD29YamcEvufUVSfC6E3wrA/l5+1L+4nCsD+Xm7Uv7i/d5xKEZQpYJm6nMggeCOTewD3LE3dxLEbT0FMDs3p0R6nXSXW9G37/AMD1S1VPY9mqwL5ebtS/uL84VgXy83al/cUhTekiL26AN6DmnxaFKU3pGozxo5Wc8bT+klK762fU1OD3XQr7Z8E1U1R1y/uLKybCPZpqr6Gf+UisVX6Q6Jrbsc+Q6mtjLT9S+wCqeK+kipkuIGshbt47usjJHZ+qyMZy2fu/4NlKEd10Nueowiw3ynq7XzZTp7X5LyaVHYnUYQYzvMFQH+yQ5w6y9zhb6FVisrZJTlTSve7a5xPVfQsC6I2NNW+pB2tdkFYqTiM6I8Aq6rFScRnRHgE8xYEDU8d/Sd4lY1kqeO/pO8SsadaCvUIiIMCIiANzCsQMD8sRRScksYePpfOPoVcpPSW8RhsNJGx+jjEtGzJYAPHrVBXVdy2FU9DStqawMbK4ZWU4XLcrisYNOVbSBnuTsXPb3FRtVZexvvJOiIWnwPEcQ9armdFDp9f1c34YRbrdb6rFLWU9K4QYVFv9STk7+4B5B1iIaL8oAA5dTFN0FVicnB6RhbEdIvYke9M4aG/hHfmUzNFBg1PdtpKuQWBI6yB7MY7830k21k9doruUSTzXu32IGspHUjmtLjPiU503yt5ytYJ0ynUdWkWGmAxenDCWMOUIiGPfpy5HXLiDsGSWjog6yrHSRupaaSvqCTVVF2099IyxnlOw5NyNgsPaUY/D8kUcDh6z2Pnk/OCWg/kiHaKrGVHX+/8AETkqkxuX/hFf0nfojVRw+Jpu6T/DBDZLC5aJMr1xytLQeXMNatu5X+D1/Sd+iNROA0Ie+KI5uF00rQfxtkkcxx/NExCdHL17A1VR9O5t09AJZOCVLxHVR24NODmeBnax5GcgixY7SNGqxzPq2OfwbGYS2UZm1LczwNALyMz2/iseUa15oqI11GWC4rKLM0aC+O5sy/vNIIGwtHvKYwSrhxWDg9XmqYx6r9DiB7Q5feb9eacnTN7a8rzXkx0q6b/Pk/Mjp9zdbRfe4fO6WI5xvZubbTFna/nF+YL1S+kZxaWVlKyW2a4s3ONTmOBH1HUsENZWYRLvcg3yBxzDPkuG2N3sO2jxzFWmpoqPFYXSQhomyTZ3Fex1swlA4wvzjYVkmtZqq5XcaKf2uj4OaY1ijJ3XZSwwDZGCD+Y6D9GhRq9Sxlri1ws5pIcDqINiOteV2RSSyORtt5hERaYEREAFYqTiM6I8Aq6rFScRnRHgEkx4EDU8d/Sd4lY1kqeO/pO8SsadaCvUIiIMCIiANjD5mska+RmW1pvk3tlEZwCdl7X5FYKSkq8WnLnu9RvGdYhkY91jdbuTrK9bj9xz6siSS7KcHToL+RnJ+LqudHVw2GkgzBscMbb8gH8yeslcltbKLpHNnTZWTa+rQiyymwqlJAsB25X6gTrPcBfQAqRuaw6TE6t1TU54mEXGo2ztib+EaT/9lo4lWzYrWNZGCGXIjadDGe093LbOfoFbMcx6moKU0tI8GYNyRk58knjPkcMwdnJtpvbMpqMoqi/M/gpeUs/tXyQWPT/2jiccDD9zG7IFtFm55HDnybDohZA7fsYmLeLFHI0cgjiMf6iV+eitsbXVMzj60UYsNjTlFx/2Af8A6sfo0YZKipldnJhffnlcD/SU7+mq2Sp1ETrR8v8AY97lP4PX87v0RqPmk3mLCp9GSXk8zZso9zj1rf3Kfwav5z+iNYN0dP8A3TQOtoc4dvLd/St+9rz7GfavTubmNyHDsVE7f8Kb1nAa2vzSDnDhl9SybvcFdBI2vozYEhzy32XHRIPwuvY8p5V63YubPhVJO5w3wZIH4iQWvb1tyvyrPuI3UQPpxSVjwCAWNy+K9h0NLtAIvbPbQElZXVNbZP0Hyq4vfNE7geJQYnTFsrGlwsJY/dOpzDpAOkHV9FRce3P1GGyiane7e7+rINIv7Eo0fyPcseJU0uFVgfESWHPGToew6WP5R5FdUwnEYqyAPYA5jxZzXWNjrY8f93St/hZxzizUlaZSykjieO4kKiTfcgMkcBvoHFLhmy26xcWuNo051HK87s9wrocqakaXRaXR6Szlbrc3vHKNFGXZZSjKP0nLaRlGX1BERUECIiACsVJxGdEeAVdVipOIzojwCSY8CBqeO/pO8SsayVPHf0neJWNOtBXqEREGBWr0fbnhVTl0rbwxC7hqc48VvNpJ5htVWY0kgNFySAANZOYAfVdnwveMLpGNnka1x9Z+svedOS0Z3WzDmAUPETcY0WrL2EE3V6IsoAa3NYNaOYADwC4/u93U8Kk3qE/cMP8AqOHtH8I1D682bdZu8dUtdDAwxxOzOJPrOGw2zNB2Z7qmKXh7C79UtR7e2vfTE2aavkja9sbywP45bmJA9nK05PINOtayIuyhy1Nqgr3Rb5kf8WJ0bui+1/AK++iOD1Kp+3IaPoHk/qC5wus+iqC1G93vyuPU1rfEFc3icoPzL+Hzmiv7lR/c9f0nfojW3jtPfA6c+5vbu1lN/rWtuaH904gPxu/RGp2vp8rAmjZTxu7JY7+SlJ0n+pfsViqxp/qc1qcTc+CGA8WIvI5S837s/WVooi7UqHI3U2v7Rk3reS8ujuC1rs+SRrYTnbmuLDNnUluS3ROo5srOYnWEjNo95v4h36OaDRY4RaoapNOp9FUlS2VjXxuDmOF2kawVzj0k7lmRt4VAzJGV980aPWzB4GrPmPPfaq9uX3XzUfqgCSIm5YTaxOksdq5s48V0vDN0NLXxuiDs72lron2DrEZ7e9zi64Lk7GV5aHbfhaxo9TiSLdxrDXU08kL9LDmPvA52u+oIWkvQTqqo4WqOgREWmBWKk4jOiPAKuqxUnEZ0R4BJMeBA1PHf0neJWNZKnjv6TvErGnWgr1CIiDDPRVbontkjID252kgGx2gHNcaQvFTUOkcXyPc950ucSSfqVjRZRVqbXYIiLTAiIgAus+imvD6V0XtRPN+USXcD15Q+i5MrT6NsS3mta0n1ZgWHn0tPWLfmUfEQvWbLWErs0SmAC2FYl/mP/SxTeOVohwaMa5IY42g/jaL9Tco/RQ+Di2GYpySyfpYozd5iGUykgBzRQMc4fie1tr8zR/uULt6fv2Ra9dhXy7lSREXacYREQAQHu0IiANqvxGSbJMzy9zBkhx41tIDnaXWudOfOVqoiEktAbqEREAFYqTiM6I8Aq6rFScRnRHgEkx4EDU8d/Sd4lY1kqeO/pO8SsadaCvUIiIMCIiACIiACIiAC9wyFrmuabOaQQdhBuD1rwiAL9gEuXhWJOtbKke62zKaw271R6ypMjy92k26mgNA+gACsmB4xHHhtZC4/ePcMgbcsBubmyCT9FVVGzjSUvUraOqXoERFYkEREAEREAEREAEREAFYqTiM6I8Aq6rFScRnRHgEkx4EBVOGW/P7R8SseUNoX0TwGL4UfYb5L84BF8KPsN8ly4xcHThXyfO+UNoTKG0L6I4BF8KPsN8k4BF8KPsN8kYxcG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rFSH1GdEeAXZuARfCj7DfJehRx/DZ2R5LH4tPYZeGpuZ1hqqlsbS+Rwa0aSdWpZkXEdZF0u6KlkcGR1MbnE2Aa4E9QUouc+jBtqmu5HAf75V0ZUtYqMqISzk5RqzRxDF4YCBPMyO+jKNr9a90GJRTAmGRrwNJabjrUB6TW/wB3ycjo/wBbR/Nb+4of+Bpv8oIuK5e8zLzv3fI2Y8ep3P3ts7DJe2QDnvzaVtVlbHE3LmkYxujKe4NHNcqGgb/ekp/5SPvkl8gp2oga9pa9oc05iCLg35Eskkxk20YMOxKKdpdBI17QbEtN7EaijcSiMphEjd9AuWXzgWvcjVmXMhJJhNbIxjcuKZv3QJsDfiXcc3quJaeQ32LoW53Cd4jOW7LmkOXNJ7zzp/KNAGwJ52ajnXJ6CQm5ZbrUll+OdbOv1FIqQ43UUd7cKivsyhfq0rercQjiaHyyNY0mwLjYbdPMFQN30BpK2nroxmLgH21ubp7UZI/KrZulrb0wbCbvqS2KIj/1dLvysynflVXZr6WtySm809iTw/EYpml0MjXtBsS03F9l1r1uPU8LsiaojY4anOA0862qGkbFGyOMWaxoa0cgFlRvS+37qn/zHfpWWcVKd02cnGFSzHdbRD/zkPbCmcsWvqtdVmpxiinaymbIyTf/ALuzCLgFriXclrdZCs4CySpsbFtkOd1dHrq4e2PBbGH47TzuyYKiN7tNmuBNtttNlRaJzGY5UOeWtY1riS4gAXZHnJOYae9Z4aEVOKsqKNo3iK2+ytzNc8B1wz3iQWgkZtP1q7KK6VJq1l80OiL8K/VD7qatzICyP/FmcIo+R0mYu/K3Kd+VQSq6Fm6Kpv0FfHM3Khka9oJF2m4uNIWyub7g5TSVtRQyHMSTHfWWi4PO6Mg/lXSE1pC7KiFs53lUIiJBwvwlfq8yRhwLXAEEWIIuCDpBB0hAHNfRxiETKitMkrGZTgW5T2tv60mi5z6R1q80WNRyzuiheyQMYHOex4cAXFwDc2v1SdOxZjhFP8vD/ps8llpaGOO+9RMZfTksa29ttgq2k4ydScIOKoQfpCpHy0MrY2lzgWusBckNcCbDmufoo3cXurpRSRRyTsjfG3JcHnJ0aCCcxBFtCuy0JsFp3uyn00LnayY2E/UkZ1imrl1g4O9eREbnqgVFXUVMdzDvccMbiCA8sL3OLb6QC8C/Op+tq2RML5XhrGi5JNtCysYALAWA0ALHU0rJABIxrwDcBzQ7PovY67E9aVtNjJURQMYwSTEKeWreHB5F6WLZE25zj35Bn+jVMej3dEKmnDHuG/RWa65zub7L+XMLHlB2q2NbbQtaLDomuymwxtcNBDGg59OcC6d2lY3WvQRWdJVXubSIikVIXdhhPCaSWMD17ZUfSZnHXo+pVX9Gzn1AjdKPUpGuji5XSZyedsdm8ziugkLFTUrIwRGxrASSQ0BoJOkkDWdqorSkHEm4VleMwXPPTBIN7p23F8tx6gB/NdDWtPQRPOU+JjnWtdzGuNtlyNGdZZyuSUjbSN6NCHxHFqQRNkfNC4wjfGASsuXNa7M0A5yQSLcqnYpLtBItcA81wtU4NTnTTQ/6TPJbpaLWtmWNrY1JnM6CWN+N1AcWlj2OYbkWddkYI5dBC8UExwmuMUhPBZs7XHUNAcTtbxXcmfYuh/2RT/Lw/wCmzyWaoo45Lb5Gx9tGU0OtfZcZlV2yeVMqUJfhNb51qZGvBFwQQdB/6qqVBFZXFsdSYxSNzOj3skySg5Vg9rgQGC17aXFWtkLWtDWtAaBYAAAAbAFggw2FhDmQxtI0FrGgjVmIClF0KyjU5vu8w59LLBVipfLIHAEv3sH1fWbmja31TZwOZdIwyvZPGySNwLXtBHJcXsdhGxfs9BE85T4mOda13MaTbZcjRnK901KyO4jY1gJuclobc6Lm2vMmlO9FJ6oWMLsm1ozMiIplCCfuvogSDVRgg2OnSPovz7ZUPzcff5Lk1Z/iSdN3iVhXcvCx5OLEy4Ov/bKh+bj7/JPtlQ/Nx9/kuQItwkeQxMuDr/2yofm4+/yT7ZUPzcff5LkCIwkeQxMuDr/2yofm4+/yT7ZUPzcff5LkCIwkeQxMuDr/ANsqH5uPv8k+2VD83H3+S5AiMJHkMTLg6/8AbKh+bj7/ACT7ZUPzcff5LkCIwkeQxMuDr/2yofm4+/yT7ZUPzcff5LkCIwkeQxMuDr/2yofm4+/yT7ZUPzcff5LkCIwkeQxMuDr/ANsqH5uPv8k+2VD83H3+S5AiMJHkMTLg6/8AbKh+bj7/ACT7ZUPzcff5LkCIwkeQxMuDr/2yofm4+/yT7ZUPzcff5LkCIwkeQxMuDr/2yofm4+/yT7ZUPzcff5LkCIwkeQxMuDr/ANsqH5uPv8lnbumpSARUMsdGnyXGVN03Eb0R4JX4WK3NXiZc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TextBox 7"/>
          <p:cNvSpPr txBox="1"/>
          <p:nvPr/>
        </p:nvSpPr>
        <p:spPr>
          <a:xfrm>
            <a:off x="307975" y="698863"/>
            <a:ext cx="85791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  <a:p>
            <a:pPr>
              <a:buFont typeface="Arial" pitchFamily="34" charset="0"/>
              <a:buChar char="•"/>
            </a:pPr>
            <a:r>
              <a:rPr lang="hr-HR" dirty="0"/>
              <a:t>Postupak odabiranja uzorka ili preciznije postupak kojim se statističke jedinice odabiru u uzorak nazivamo </a:t>
            </a:r>
            <a:r>
              <a:rPr lang="hr-HR" b="1" dirty="0"/>
              <a:t>uzorkovanje.</a:t>
            </a:r>
          </a:p>
          <a:p>
            <a:pPr>
              <a:buFont typeface="Arial" pitchFamily="34" charset="0"/>
              <a:buChar char="•"/>
            </a:pPr>
            <a:endParaRPr lang="hr-HR" b="1" dirty="0"/>
          </a:p>
          <a:p>
            <a:pPr>
              <a:buFont typeface="Arial" pitchFamily="34" charset="0"/>
              <a:buChar char="•"/>
            </a:pPr>
            <a:r>
              <a:rPr lang="hr-HR" dirty="0"/>
              <a:t>Statistika počiva na </a:t>
            </a:r>
            <a:r>
              <a:rPr lang="hr-HR" b="1" dirty="0"/>
              <a:t>slučajnim uzorcima </a:t>
            </a:r>
            <a:r>
              <a:rPr lang="hr-HR" dirty="0"/>
              <a:t>ali se često koriste i </a:t>
            </a:r>
            <a:r>
              <a:rPr lang="hr-HR" b="1" dirty="0"/>
              <a:t>neslučajni uzorci.</a:t>
            </a:r>
          </a:p>
          <a:p>
            <a:pPr>
              <a:buFont typeface="Arial" pitchFamily="34" charset="0"/>
              <a:buChar char="•"/>
            </a:pPr>
            <a:endParaRPr lang="hr-HR" b="1" dirty="0"/>
          </a:p>
          <a:p>
            <a:pPr>
              <a:buFont typeface="Arial" pitchFamily="34" charset="0"/>
              <a:buChar char="•"/>
            </a:pPr>
            <a:endParaRPr lang="hr-HR" b="1" dirty="0"/>
          </a:p>
          <a:p>
            <a:pPr>
              <a:buFont typeface="Arial" pitchFamily="34" charset="0"/>
              <a:buChar char="•"/>
            </a:pPr>
            <a:r>
              <a:rPr lang="hr-HR" dirty="0"/>
              <a:t>Uzorak bi trebao biti takav da reprezentira populaciju u svim važnim značajkama za predmet mjerenja.</a:t>
            </a:r>
          </a:p>
          <a:p>
            <a:pPr>
              <a:buFont typeface="Arial" pitchFamily="34" charset="0"/>
              <a:buChar char="•"/>
            </a:pPr>
            <a:endParaRPr lang="hr-HR" dirty="0"/>
          </a:p>
          <a:p>
            <a:pPr>
              <a:buFont typeface="Arial" pitchFamily="34" charset="0"/>
              <a:buChar char="•"/>
            </a:pPr>
            <a:endParaRPr lang="hr-HR" b="1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altLang="zh-CN" dirty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7890" name="Picture 2" descr="https://upload.wikimedia.org/wikipedia/commons/b/bf/Simple_random_sampl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048000"/>
            <a:ext cx="4184831" cy="3222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4276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hr-HR" dirty="0"/>
              <a:t>Uzorak</a:t>
            </a:r>
          </a:p>
        </p:txBody>
      </p:sp>
      <p:sp>
        <p:nvSpPr>
          <p:cNvPr id="1026" name="AutoShape 2" descr="data:image/jpeg;base64,/9j/4AAQSkZJRgABAQAAAQABAAD/2wCEAAkGBxQTEhQUEBAUFhQVFxwaFRgYFRcXHxocFhwXGhwYFRUZHyggGhsmHBcYITEhJSksLi4wFx8zODMsNygtLisBCgoKDg0OGxAQGzckICQsLC8tLC83LCwsLyw3LCwsLDAsLCwtLCwsLS0sLCwsLCwsLCwsLCwsLCwsLCwsLCwsLP/AABEIAPkAygMBIgACEQEDEQH/xAAcAAEAAgMBAQEAAAAAAAAAAAAABQYDBAcCCAH/xABMEAABAwIBBQwHBgMGBAcAAAABAAIDBBEFEiExQVEGExQyYXFykZKhsdEHIkJSU1SBFiNigrLTNcHCFSUzc5OiQ2Th8CREY4PS4vH/xAAZAQADAQEBAAAAAAAAAAAAAAAAAgMBBAX/xAAxEQACAQEHAgUCBgMBAAAAAAAAAQIRAxIUITFBUZHBBGFxgaEiQhMygrHh8DNi8VL/2gAMAwEAAhEDEQA/AIepkOW/1jxjr5SsW+H3j1r1U8d/Sd4lY17SPIZ63w+8etN8PvHrXlFph63w+8etN8PvHrXlEAet8PvHrTfD7x615RAHrfD7x603w+8eteUQB63w+8etN8PvHrXlEAet8PvHrTfD7x61a8AwyN+GV0rh67XDJOzew1wtz5RB5FUksZJtrgaUWknyet8PvHrTfD7x615RMKet8PvHrTfD7x615RAHrfD7x603w+8eteUQB63w+8etN8PvHrXlEAet8PvHrTfD7x615RAHrfD7x61YqR5yGZzxRr5Aq2rFScRnRHgEkx4EDU8d/Sd4lY1kqeO/pO8SsadaCvUIiIMCIiACIiACIiAC/WtuQALk5h9V+KxbgcN3+tiBHqx/eO/Ja3+4t70s5XYtjRjeaRO4HTmPC8SjOlkj2nnayMHvCpFdSGJwa7Wxjxyh7Q4eNvor9RG9Bi5/5ib+lRe7LDr0VBUtH/BZG8/lym+Dh9QueznSbru+xacaxXku5TURF1HOEREAEREAEREAEREAFYqTiM6I8Aq6rFScRnRHgEkx4EDU8d/Sd4lY1kqeO/pO8SsadaCvUIiIMM9BSOlkbGy2U82bc2BOoX0AnQL6yvyspHxPLJWOY8anC3VtHKFia4ggg2IzgjURoIXaMGkhxOjY6eNrzxXjW140lpGdt8xFtRUbW0dnR0yK2dmp5bnFkV53Uej10LXS0ry+NouWO44GvJIzOHUc2tUZPC0jNViJODi6MIiJxQuo+iShAhlm9p7wzmDBfvLu4Lly6n6Ipf8Aw8zdkt+0xo/pXP4r/GX8P/kRHYU6+HYqds0p7mKdFEJsFa11hama4HYYwHA9bfFV/AjfC8SO2R/6WKbjnycCv/yxb2rs/mueeuX/AKX7F4ae3c5KERF6BwhERABeo4y4hrWlzjoABJPMBpVk3Ibj31l3udvcINsq1y46wwaM209+ddMpMKpcPhfI2MNDGkvefWcbaso7dgsM657XxEYOizZezsHJVeSOM4nhclOWtmAa9zcrIvcgHRlAaCbHNpzalpraxSvdPNJNJxnuvbYNTRyAWH0WqrxrTMjKlcgiItMCsVJxGdEeAVdVipOIzojwCSY8CBqeO/pO8SsayVPHf0neJWNOtBXqEREGBWbcLulFHK7fL7zIAH2z5JGh9tekg2/lZVlEsoqSoxoycXVH0VT1DZGtcxwc1wu1wNwQdYK5b6RNye8uNTA37px+8aPYcdY/Ce48+aG3KbqpaN1hd8JPrR3/ANzDqd3HvXYMOr4auHKjIfG4EOB1X0te3Uc+hcDjOwlXY7b0baNNzhlBhkkwdvLctzBcsB9a3vNb7QHJc5xmWmRYkEWI0jZzq2bpMHlwypZNTk72XXids2xv25r845irjUYfTYrS79GxomLSA7Q5rwOI8jjC+3UbhdLt6UlsznVjWq3RzPBMJdUve1nsRPkP5BmH1cWj6q4+iCb1qpu1sbh9MsHxCweimoDKiaGRtnvbmvpvGTlM/wB1/wApTcDHvGI1MJzBscrew9tu6/WltpOSlHyQ1lGjjL1G5o3wnEDte79Ea28RntgEQvxshvVIXeDVo7lD/c9fzu/RGsGOT/3PQt2yOPY30f1BLSs/1dja0j+nuVqTDXCnZP7D5HRjnaGkdd3dlaav2PhsGDU0LgMuUteOS5MjndTg38y2dwG5uEQGrq2NOlzMvitY32yDmzkE3OoBU/GpFyfJP8Gsrq4KIcMlEW/OYWx3Aa52bLJ1MGl2a5uM2bSt/cnudfWTZIuI255X7B7o/EdXWt7FayXFaxrIQcgZowdDGDTI/ZfT1BdTwjDIqOAMaQGMF3vdYXOt7z/3ZLa27jGm7+B7OxUpeSN2kpWxMayNoaxos0DUAubekvdMyW1NA/Ka115XDQS3QwHXY5zygbCsG7Pd0ZsqGkcWxaHSaC/kbra3vPJroySw8O635DW1sqXYhERdpyBERABWKk4jOiPAKuqxUnEZ0R4BJMeBA1PHf0neJWNZKnjv6TvErGnWgr1CIiDAiIgDPQtYZGiUlrCbOcNLQc2VbXbTbkVgfDV4TOHjOx2hwuY5RsOw2+o1XCrC6VuP3UU8tO2kri24GSDIPVe32buOhw0Z9gz3UbZtKtKrdFbJJulaPZlgw3FKbFKd0ZGcj7yM8Zp1OadYvocP+ipGHzy4RWlktzBJpIGZzdUjR7zb5xz7QVtY9uOmpHipw5zi1uewN3MHJ8RltWnn0qQo8VgxaDg9RaOpAuw6i4e1H/NmzrHNFJJtZxevkdDbbzyktPMjt2UPBK2CugzxykPJGgkcYA/jYb9pZ6siPGBIw+pUQueDtDon5+uO608LLnMlwqs9V4N6Zx0NeM4aD7rtR2OI1gKOFad7pHvzPpnyU8l9IBF2X5hvjfyp0np5U9thG9/f33JLcp/B6/nP6I1FVoMtNhsLdLjKO3NkjwKltyv8Hr+k79Eag8ErA2SCR1iKWKR9vxZcpYPq+SPrTrWT4fYV6JeXcm90cRrsTZSx/wCHCBHceyG55Hc/s84C2d3uMGRzMPoxcAta4N1kcWMcjbXPNyFR2F1poqR05N6usvvWstZfPIR+J2cbfV2FTOA0cWGQ8Krc9RIDkM0uF9IH4j7TtWjnm8qb0yS5fI6zrtXXyXBPYDhcOGUxfM9ocQDLJtOpjBpIGgAZyedUbHt0FRiUogp2O3u/qxjS63tSnQB3BZoqWrxiXLeciBpzHPkt2hg9t+0+GYK2VFTR4VA5kZbvuTcNvd73WzF5Ght+YDUl/LKrzm/gZ/Usso/ucxx7DBTSCHLy5Ggb6RxQ458hus2Frnl1WUavc0pe5znm7nEucdpJuT1rwu6KaWZxulcgiItMCIiACsVJxGdEeAVdVipOIzojwCSY8CBqeO/pO8SsayVPHf0neJWNOtBWEWWmpXyOyY2Oe7Y1pceoK1YX6PqiSxmcyFv4iHO7INuspZTjHVmxhKWiKgi67hu4WhiH3h312svfYfRrSB13Sp3GYYb6Gc05/qcVDFQroWw0jleH07JHhskzYm+85rndzQe+yukG4WmmYODYix8mvikHkyAcpvetup3DUHs1+T0pInfyCiqncRAOJitMekWDvDz4LHaqWkqexqsmtY1PcEWJ4ZoaXwjSBeRluQD1o+fN9V4qpqOvOXG4UlXe+c2je7TfLHFdf2sx515ipqqD/AxenIGgcKuPox4LVo4nXOfc1UNJKdckckbH8+VG6zvq0oSq678rL4YN0VNvM3cRndPaCuG9VsX+DMfVEg1Me4Zs5zteM19me8HjFYXlxe3JkfYTtIt97Hm3wDaQTflL+RYX4h6u9+s+IcVkhDiy/wAN4sW8wsDrBWpNMXWLjcgWudNhouddhm5gFaEKEpTqXfcv/CK/pO/RGqdQWLiHm0ZzyEaS1pvkjlJAA5cnYrjuX/hFf0nfojVGY6xBsDbaLj6jWls1nL1Gm6KPoWyCvbG/hlSwPmcBwSnGhjRmY9w1NA4o0k5+UZ3UbcvhONTHLdnbTjjkag5o4jOTNynSq3SYm5ri/KIkdfKltlvF833dyAw21jPsIGZSFBURg5UdLFK8nj1VQw3O0xXaD9cpK4Nf3+0NUkydl3SVtYN6w2ndFCPVBYACANRkzNZzDPyr3RejZ1i+sqQwnOcnPnOt0j8x6vqsRra+UW/tCjhboDWTxMtzFgLh1rX+yBlN58Vp3HaZTKetzgp1u5JpfLKUrqm/hEHj2DMpz93VwzC/sH1hzgXHeohdDpvR7TnjYgHdAMHeXFSlP6PKIcaaR/8A7jB+kJ14iCWbr7COwk3kqHKEXXKv0d0b22iL43bQ/L6w6/dZVTFfR1VR3MJbM3k9V3Zdm6imj4iEt6CysJopyLNVUkkbsmWN7HbHNLT3rCrkQrFScRnRHgFXVYqTiM6I8AkmPAganjv6R8Sp/c9PhoYRWwTOkvpD3ZP5QwtI+t+dQFTx39J3iVjWyjeVDFK66l+p34M82jo6lx2N39x6hIsrqfChpw6sHO2p/wDmueg2zjSFP4Vu0rILBs2W0ezL647XGHWoSsWvyt9S0bVbpdCeczBxpoar6io/cWMyYINNHOPrN+4pfDPSbE4WqIXxnaz1wfpmI71mn9JlKOLFM78rAO91+5RpaVpR9StbOmq6EAavAhpppu1N+4nDMC+Xm7Uv7i3qj0oN9iiv0pAO4NPitH7d1MxtBQwuP+W+U/7SE6hPdPqK5R5XQcMwP5abtTfuJwrA/lpu1L+4thkWKzZ+DQQja6GFtucPyj3KHxJjWZqivje/RkU0DHfTfLMaO/mWpJvV9a9jG2tl0p3JDhOCfLz9qX9xOE4J8vP2pf3FW67DMgAva6LK4jHnLlffQcgBuS3pAcmUo+ogLHZLszhpGw7Dy8mrRpVFZp/c+pNza2XQ6vg8uHmhqTBFIKYE780l9yclt8kl19GToIVc4Tgny8/al/cXrcv/AAiv6Tv0RqjxsuQARnNs5sPqdXOkhZVcs3qPO0yjktC7cJwT5eftS/uJwnBPl5+1L+4qvTYU55LWAukbx4eJJm05AN8r6XPJrW5h8LLlsdUyJ97FlRCBn2ZZD29YamcEvufUVSfC6E3wrA/l5+1L+4nCsD+Xm7Uv7i/d5xKEZQpYJm6nMggeCOTewD3LE3dxLEbT0FMDs3p0R6nXSXW9G37/AMD1S1VPY9mqwL5ebtS/uL84VgXy83al/cUhTekiL26AN6DmnxaFKU3pGozxo5Wc8bT+klK762fU1OD3XQr7Z8E1U1R1y/uLKybCPZpqr6Gf+UisVX6Q6Jrbsc+Q6mtjLT9S+wCqeK+kipkuIGshbt47usjJHZ+qyMZy2fu/4NlKEd10Nueowiw3ynq7XzZTp7X5LyaVHYnUYQYzvMFQH+yQ5w6y9zhb6FVisrZJTlTSve7a5xPVfQsC6I2NNW+pB2tdkFYqTiM6I8Aq6rFScRnRHgE8xYEDU8d/Sd4lY1kqeO/pO8SsadaCvUIiIMCIiANzCsQMD8sRRScksYePpfOPoVcpPSW8RhsNJGx+jjEtGzJYAPHrVBXVdy2FU9DStqawMbK4ZWU4XLcrisYNOVbSBnuTsXPb3FRtVZexvvJOiIWnwPEcQ9armdFDp9f1c34YRbrdb6rFLWU9K4QYVFv9STk7+4B5B1iIaL8oAA5dTFN0FVicnB6RhbEdIvYke9M4aG/hHfmUzNFBg1PdtpKuQWBI6yB7MY7830k21k9doruUSTzXu32IGspHUjmtLjPiU503yt5ytYJ0ynUdWkWGmAxenDCWMOUIiGPfpy5HXLiDsGSWjog6yrHSRupaaSvqCTVVF2099IyxnlOw5NyNgsPaUY/D8kUcDh6z2Pnk/OCWg/kiHaKrGVHX+/8AETkqkxuX/hFf0nfojVRw+Jpu6T/DBDZLC5aJMr1xytLQeXMNatu5X+D1/Sd+iNROA0Ie+KI5uF00rQfxtkkcxx/NExCdHL17A1VR9O5t09AJZOCVLxHVR24NODmeBnax5GcgixY7SNGqxzPq2OfwbGYS2UZm1LczwNALyMz2/iseUa15oqI11GWC4rKLM0aC+O5sy/vNIIGwtHvKYwSrhxWDg9XmqYx6r9DiB7Q5feb9eacnTN7a8rzXkx0q6b/Pk/Mjp9zdbRfe4fO6WI5xvZubbTFna/nF+YL1S+kZxaWVlKyW2a4s3ONTmOBH1HUsENZWYRLvcg3yBxzDPkuG2N3sO2jxzFWmpoqPFYXSQhomyTZ3Fex1swlA4wvzjYVkmtZqq5XcaKf2uj4OaY1ijJ3XZSwwDZGCD+Y6D9GhRq9Sxlri1ws5pIcDqINiOteV2RSSyORtt5hERaYEREAFYqTiM6I8Aq6rFScRnRHgEkx4EDU8d/Sd4lY1kqeO/pO8SsadaCvUIiIMCIiANjD5mska+RmW1pvk3tlEZwCdl7X5FYKSkq8WnLnu9RvGdYhkY91jdbuTrK9bj9xz6siSS7KcHToL+RnJ+LqudHVw2GkgzBscMbb8gH8yeslcltbKLpHNnTZWTa+rQiyymwqlJAsB25X6gTrPcBfQAqRuaw6TE6t1TU54mEXGo2ztib+EaT/9lo4lWzYrWNZGCGXIjadDGe093LbOfoFbMcx6moKU0tI8GYNyRk58knjPkcMwdnJtpvbMpqMoqi/M/gpeUs/tXyQWPT/2jiccDD9zG7IFtFm55HDnybDohZA7fsYmLeLFHI0cgjiMf6iV+eitsbXVMzj60UYsNjTlFx/2Af8A6sfo0YZKipldnJhffnlcD/SU7+mq2Sp1ETrR8v8AY97lP4PX87v0RqPmk3mLCp9GSXk8zZso9zj1rf3Kfwav5z+iNYN0dP8A3TQOtoc4dvLd/St+9rz7GfavTubmNyHDsVE7f8Kb1nAa2vzSDnDhl9SybvcFdBI2vozYEhzy32XHRIPwuvY8p5V63YubPhVJO5w3wZIH4iQWvb1tyvyrPuI3UQPpxSVjwCAWNy+K9h0NLtAIvbPbQElZXVNbZP0Hyq4vfNE7geJQYnTFsrGlwsJY/dOpzDpAOkHV9FRce3P1GGyiane7e7+rINIv7Eo0fyPcseJU0uFVgfESWHPGToew6WP5R5FdUwnEYqyAPYA5jxZzXWNjrY8f93St/hZxzizUlaZSykjieO4kKiTfcgMkcBvoHFLhmy26xcWuNo051HK87s9wrocqakaXRaXR6Szlbrc3vHKNFGXZZSjKP0nLaRlGX1BERUECIiACsVJxGdEeAVdVipOIzojwCSY8CBqeO/pO8SsayVPHf0neJWNOtBXqEREGBWr0fbnhVTl0rbwxC7hqc48VvNpJ5htVWY0kgNFySAANZOYAfVdnwveMLpGNnka1x9Z+svedOS0Z3WzDmAUPETcY0WrL2EE3V6IsoAa3NYNaOYADwC4/u93U8Kk3qE/cMP8AqOHtH8I1D682bdZu8dUtdDAwxxOzOJPrOGw2zNB2Z7qmKXh7C79UtR7e2vfTE2aavkja9sbywP45bmJA9nK05PINOtayIuyhy1Nqgr3Rb5kf8WJ0bui+1/AK++iOD1Kp+3IaPoHk/qC5wus+iqC1G93vyuPU1rfEFc3icoPzL+Hzmiv7lR/c9f0nfojW3jtPfA6c+5vbu1lN/rWtuaH904gPxu/RGp2vp8rAmjZTxu7JY7+SlJ0n+pfsViqxp/qc1qcTc+CGA8WIvI5S837s/WVooi7UqHI3U2v7Rk3reS8ujuC1rs+SRrYTnbmuLDNnUluS3ROo5srOYnWEjNo95v4h36OaDRY4RaoapNOp9FUlS2VjXxuDmOF2kawVzj0k7lmRt4VAzJGV980aPWzB4GrPmPPfaq9uX3XzUfqgCSIm5YTaxOksdq5s48V0vDN0NLXxuiDs72lron2DrEZ7e9zi64Lk7GV5aHbfhaxo9TiSLdxrDXU08kL9LDmPvA52u+oIWkvQTqqo4WqOgREWmBWKk4jOiPAKuqxUnEZ0R4BJMeBA1PHf0neJWNZKnjv6TvErGnWgr1CIiDDPRVbontkjID252kgGx2gHNcaQvFTUOkcXyPc950ucSSfqVjRZRVqbXYIiLTAiIgAus+imvD6V0XtRPN+USXcD15Q+i5MrT6NsS3mta0n1ZgWHn0tPWLfmUfEQvWbLWErs0SmAC2FYl/mP/SxTeOVohwaMa5IY42g/jaL9Tco/RQ+Di2GYpySyfpYozd5iGUykgBzRQMc4fie1tr8zR/uULt6fv2Ra9dhXy7lSREXacYREQAQHu0IiANqvxGSbJMzy9zBkhx41tIDnaXWudOfOVqoiEktAbqEREAFYqTiM6I8Aq6rFScRnRHgEkx4EDU8d/Sd4lY1kqeO/pO8SsadaCvUIiIMCIiACIiACIiAC9wyFrmuabOaQQdhBuD1rwiAL9gEuXhWJOtbKke62zKaw271R6ypMjy92k26mgNA+gACsmB4xHHhtZC4/ePcMgbcsBubmyCT9FVVGzjSUvUraOqXoERFYkEREAEREAEREAEREAFYqTiM6I8Aq6rFScRnRHgEkx4EBVOGW/P7R8SseUNoX0TwGL4UfYb5L84BF8KPsN8ly4xcHThXyfO+UNoTKG0L6I4BF8KPsN8k4BF8KPsN8kYxcG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rFSH1GdEeAXZuARfCj7DfJehRx/DZ2R5LH4tPYZeGpuZ1hqqlsbS+Rwa0aSdWpZkXEdZF0u6KlkcGR1MbnE2Aa4E9QUouc+jBtqmu5HAf75V0ZUtYqMqISzk5RqzRxDF4YCBPMyO+jKNr9a90GJRTAmGRrwNJabjrUB6TW/wB3ycjo/wBbR/Nb+4of+Bpv8oIuK5e8zLzv3fI2Y8ep3P3ts7DJe2QDnvzaVtVlbHE3LmkYxujKe4NHNcqGgb/ekp/5SPvkl8gp2oga9pa9oc05iCLg35Eskkxk20YMOxKKdpdBI17QbEtN7EaijcSiMphEjd9AuWXzgWvcjVmXMhJJhNbIxjcuKZv3QJsDfiXcc3quJaeQ32LoW53Cd4jOW7LmkOXNJ7zzp/KNAGwJ52ajnXJ6CQm5ZbrUll+OdbOv1FIqQ43UUd7cKivsyhfq0rercQjiaHyyNY0mwLjYbdPMFQN30BpK2nroxmLgH21ubp7UZI/KrZulrb0wbCbvqS2KIj/1dLvysynflVXZr6WtySm809iTw/EYpml0MjXtBsS03F9l1r1uPU8LsiaojY4anOA0862qGkbFGyOMWaxoa0cgFlRvS+37qn/zHfpWWcVKd02cnGFSzHdbRD/zkPbCmcsWvqtdVmpxiinaymbIyTf/ALuzCLgFriXclrdZCs4CySpsbFtkOd1dHrq4e2PBbGH47TzuyYKiN7tNmuBNtttNlRaJzGY5UOeWtY1riS4gAXZHnJOYae9Z4aEVOKsqKNo3iK2+ytzNc8B1wz3iQWgkZtP1q7KK6VJq1l80OiL8K/VD7qatzICyP/FmcIo+R0mYu/K3Kd+VQSq6Fm6Kpv0FfHM3Khka9oJF2m4uNIWyub7g5TSVtRQyHMSTHfWWi4PO6Mg/lXSE1pC7KiFs53lUIiJBwvwlfq8yRhwLXAEEWIIuCDpBB0hAHNfRxiETKitMkrGZTgW5T2tv60mi5z6R1q80WNRyzuiheyQMYHOex4cAXFwDc2v1SdOxZjhFP8vD/ps8llpaGOO+9RMZfTksa29ttgq2k4ydScIOKoQfpCpHy0MrY2lzgWusBckNcCbDmufoo3cXurpRSRRyTsjfG3JcHnJ0aCCcxBFtCuy0JsFp3uyn00LnayY2E/UkZ1imrl1g4O9eREbnqgVFXUVMdzDvccMbiCA8sL3OLb6QC8C/Op+tq2RML5XhrGi5JNtCysYALAWA0ALHU0rJABIxrwDcBzQ7PovY67E9aVtNjJURQMYwSTEKeWreHB5F6WLZE25zj35Bn+jVMej3dEKmnDHuG/RWa65zub7L+XMLHlB2q2NbbQtaLDomuymwxtcNBDGg59OcC6d2lY3WvQRWdJVXubSIikVIXdhhPCaSWMD17ZUfSZnHXo+pVX9Gzn1AjdKPUpGuji5XSZyedsdm8ziugkLFTUrIwRGxrASSQ0BoJOkkDWdqorSkHEm4VleMwXPPTBIN7p23F8tx6gB/NdDWtPQRPOU+JjnWtdzGuNtlyNGdZZyuSUjbSN6NCHxHFqQRNkfNC4wjfGASsuXNa7M0A5yQSLcqnYpLtBItcA81wtU4NTnTTQ/6TPJbpaLWtmWNrY1JnM6CWN+N1AcWlj2OYbkWddkYI5dBC8UExwmuMUhPBZs7XHUNAcTtbxXcmfYuh/2RT/Lw/wCmzyWaoo45Lb5Gx9tGU0OtfZcZlV2yeVMqUJfhNb51qZGvBFwQQdB/6qqVBFZXFsdSYxSNzOj3skySg5Vg9rgQGC17aXFWtkLWtDWtAaBYAAAAbAFggw2FhDmQxtI0FrGgjVmIClF0KyjU5vu8w59LLBVipfLIHAEv3sH1fWbmja31TZwOZdIwyvZPGySNwLXtBHJcXsdhGxfs9BE85T4mOda13MaTbZcjRnK901KyO4jY1gJuclobc6Lm2vMmlO9FJ6oWMLsm1ozMiIplCCfuvogSDVRgg2OnSPovz7ZUPzcff5Lk1Z/iSdN3iVhXcvCx5OLEy4Ov/bKh+bj7/JPtlQ/Nx9/kuQItwkeQxMuDr/2yofm4+/yT7ZUPzcff5LkCIwkeQxMuDr/2yofm4+/yT7ZUPzcff5LkCIwkeQxMuDr/ANsqH5uPv8k+2VD83H3+S5AiMJHkMTLg6/8AbKh+bj7/ACT7ZUPzcff5LkCIwkeQxMuDr/2yofm4+/yT7ZUPzcff5LkCIwkeQxMuDr/2yofm4+/yT7ZUPzcff5LkCIwkeQxMuDr/ANsqH5uPv8k+2VD83H3+S5AiMJHkMTLg6/8AbKh+bj7/ACT7ZUPzcff5LkCIwkeQxMuDr/2yofm4+/yT7ZUPzcff5LkCIwkeQxMuDr/2yofm4+/yT7ZUPzcff5LkCIwkeQxMuDr/ANsqH5uPv8lnbumpSARUMsdGnyXGVN03Eb0R4JX4WK3NXiZc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TextBox 7"/>
          <p:cNvSpPr txBox="1"/>
          <p:nvPr/>
        </p:nvSpPr>
        <p:spPr>
          <a:xfrm>
            <a:off x="336278" y="1066800"/>
            <a:ext cx="8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Razlog =&gt; slučajni uzorci nisu pristrani =&gt; svi članovi populacije imaju jednaku šansu da budu izabrani u uzorak =&gt; zbog toga imaju poznatu distribuciju rezultata =&gt; teoretski to je normalna distribucija =&gt; s poznatim zakonima vezanim uz normalnu raspodjelu i vjerojatnošću (npr. pravila o standardnoj pogrešci aritmetičke sredine)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Kako zakoni u vezi normalne distribucije vrijede jedino u situacijama slučajnog odabira statističkih jedinica iz populacije slučajni uzorak je izuzetno važan u statistici.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Osim prema načinu izbora (slučajni (probabilistički) / neslučajni (</a:t>
            </a:r>
            <a:r>
              <a:rPr lang="hr-HR" dirty="0" err="1"/>
              <a:t>neprobabilistički</a:t>
            </a:r>
            <a:r>
              <a:rPr lang="hr-HR" dirty="0"/>
              <a:t>)) uzorke možemo dijeliti i na: velike – male, zavisne - nezavisne .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3314" name="Picture 2" descr="https://www.cliffsnotes.com/assets/2671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191000"/>
            <a:ext cx="2886075" cy="18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9026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hr-HR" dirty="0"/>
              <a:t>Uzorak</a:t>
            </a:r>
          </a:p>
        </p:txBody>
      </p:sp>
      <p:sp>
        <p:nvSpPr>
          <p:cNvPr id="1026" name="AutoShape 2" descr="data:image/jpeg;base64,/9j/4AAQSkZJRgABAQAAAQABAAD/2wCEAAkGBxQTEhQUEBAUFhQVFxwaFRgYFRcXHxocFhwXGhwYFRUZHyggGhsmHBcYITEhJSksLi4wFx8zODMsNygtLisBCgoKDg0OGxAQGzckICQsLC8tLC83LCwsLyw3LCwsLDAsLCwtLCwsLS0sLCwsLCwsLCwsLCwsLCwsLCwsLCwsLP/AABEIAPkAygMBIgACEQEDEQH/xAAcAAEAAgMBAQEAAAAAAAAAAAAABQYDBAcCCAH/xABMEAABAwIBBQwHBgMGBAcAAAABAAIDBBEFEiExQVEGExQyYXFykZKhsdEHIkJSU1SBFiNigrLTNcHCFSUzc5OiQ2Th8CREY4PS4vH/xAAZAQADAQEBAAAAAAAAAAAAAAAAAgMBBAX/xAAxEQACAQEHAgUCBgMBAAAAAAAAAQIRAxIUITFBUZHBBGFxgaEiQhMygrHh8DNi8VL/2gAMAwEAAhEDEQA/AIepkOW/1jxjr5SsW+H3j1r1U8d/Sd4lY17SPIZ63w+8etN8PvHrXlFph63w+8etN8PvHrXlEAet8PvHrTfD7x615RAHrfD7x603w+8eteUQB63w+8etN8PvHrXlEAet8PvHrTfD7x61a8AwyN+GV0rh67XDJOzew1wtz5RB5FUksZJtrgaUWknyet8PvHrTfD7x615RMKet8PvHrTfD7x615RAHrfD7x603w+8eteUQB63w+8etN8PvHrXlEAet8PvHrTfD7x615RAHrfD7x61YqR5yGZzxRr5Aq2rFScRnRHgEkx4EDU8d/Sd4lY1kqeO/pO8SsadaCvUIiIMCIiACIiACIiAC/WtuQALk5h9V+KxbgcN3+tiBHqx/eO/Ja3+4t70s5XYtjRjeaRO4HTmPC8SjOlkj2nnayMHvCpFdSGJwa7Wxjxyh7Q4eNvor9RG9Bi5/5ib+lRe7LDr0VBUtH/BZG8/lym+Dh9QueznSbru+xacaxXku5TURF1HOEREAEREAEREAEREAFYqTiM6I8Aq6rFScRnRHgEkx4EDU8d/Sd4lY1kqeO/pO8SsadaCvUIiIMM9BSOlkbGy2U82bc2BOoX0AnQL6yvyspHxPLJWOY8anC3VtHKFia4ggg2IzgjURoIXaMGkhxOjY6eNrzxXjW140lpGdt8xFtRUbW0dnR0yK2dmp5bnFkV53Uej10LXS0ry+NouWO44GvJIzOHUc2tUZPC0jNViJODi6MIiJxQuo+iShAhlm9p7wzmDBfvLu4Lly6n6Ipf8Aw8zdkt+0xo/pXP4r/GX8P/kRHYU6+HYqds0p7mKdFEJsFa11hama4HYYwHA9bfFV/AjfC8SO2R/6WKbjnycCv/yxb2rs/mueeuX/AKX7F4ae3c5KERF6BwhERABeo4y4hrWlzjoABJPMBpVk3Ibj31l3udvcINsq1y46wwaM209+ddMpMKpcPhfI2MNDGkvefWcbaso7dgsM657XxEYOizZezsHJVeSOM4nhclOWtmAa9zcrIvcgHRlAaCbHNpzalpraxSvdPNJNJxnuvbYNTRyAWH0WqrxrTMjKlcgiItMCsVJxGdEeAVdVipOIzojwCSY8CBqeO/pO8SsayVPHf0neJWNOtBXqEREGBWbcLulFHK7fL7zIAH2z5JGh9tekg2/lZVlEsoqSoxoycXVH0VT1DZGtcxwc1wu1wNwQdYK5b6RNye8uNTA37px+8aPYcdY/Ce48+aG3KbqpaN1hd8JPrR3/ANzDqd3HvXYMOr4auHKjIfG4EOB1X0te3Uc+hcDjOwlXY7b0baNNzhlBhkkwdvLctzBcsB9a3vNb7QHJc5xmWmRYkEWI0jZzq2bpMHlwypZNTk72XXids2xv25r845irjUYfTYrS79GxomLSA7Q5rwOI8jjC+3UbhdLt6UlsznVjWq3RzPBMJdUve1nsRPkP5BmH1cWj6q4+iCb1qpu1sbh9MsHxCweimoDKiaGRtnvbmvpvGTlM/wB1/wApTcDHvGI1MJzBscrew9tu6/WltpOSlHyQ1lGjjL1G5o3wnEDte79Ea28RntgEQvxshvVIXeDVo7lD/c9fzu/RGsGOT/3PQt2yOPY30f1BLSs/1dja0j+nuVqTDXCnZP7D5HRjnaGkdd3dlaav2PhsGDU0LgMuUteOS5MjndTg38y2dwG5uEQGrq2NOlzMvitY32yDmzkE3OoBU/GpFyfJP8Gsrq4KIcMlEW/OYWx3Aa52bLJ1MGl2a5uM2bSt/cnudfWTZIuI255X7B7o/EdXWt7FayXFaxrIQcgZowdDGDTI/ZfT1BdTwjDIqOAMaQGMF3vdYXOt7z/3ZLa27jGm7+B7OxUpeSN2kpWxMayNoaxos0DUAubekvdMyW1NA/Ka115XDQS3QwHXY5zygbCsG7Pd0ZsqGkcWxaHSaC/kbra3vPJroySw8O635DW1sqXYhERdpyBERABWKk4jOiPAKuqxUnEZ0R4BJMeBA1PHf0neJWNZKnjv6TvErGnWgr1CIiDAiIgDPQtYZGiUlrCbOcNLQc2VbXbTbkVgfDV4TOHjOx2hwuY5RsOw2+o1XCrC6VuP3UU8tO2kri24GSDIPVe32buOhw0Z9gz3UbZtKtKrdFbJJulaPZlgw3FKbFKd0ZGcj7yM8Zp1OadYvocP+ipGHzy4RWlktzBJpIGZzdUjR7zb5xz7QVtY9uOmpHipw5zi1uewN3MHJ8RltWnn0qQo8VgxaDg9RaOpAuw6i4e1H/NmzrHNFJJtZxevkdDbbzyktPMjt2UPBK2CugzxykPJGgkcYA/jYb9pZ6siPGBIw+pUQueDtDon5+uO608LLnMlwqs9V4N6Zx0NeM4aD7rtR2OI1gKOFad7pHvzPpnyU8l9IBF2X5hvjfyp0np5U9thG9/f33JLcp/B6/nP6I1FVoMtNhsLdLjKO3NkjwKltyv8Hr+k79Eag8ErA2SCR1iKWKR9vxZcpYPq+SPrTrWT4fYV6JeXcm90cRrsTZSx/wCHCBHceyG55Hc/s84C2d3uMGRzMPoxcAta4N1kcWMcjbXPNyFR2F1poqR05N6usvvWstZfPIR+J2cbfV2FTOA0cWGQ8Krc9RIDkM0uF9IH4j7TtWjnm8qb0yS5fI6zrtXXyXBPYDhcOGUxfM9ocQDLJtOpjBpIGgAZyedUbHt0FRiUogp2O3u/qxjS63tSnQB3BZoqWrxiXLeciBpzHPkt2hg9t+0+GYK2VFTR4VA5kZbvuTcNvd73WzF5Ght+YDUl/LKrzm/gZ/Usso/ucxx7DBTSCHLy5Ggb6RxQ458hus2Frnl1WUavc0pe5znm7nEucdpJuT1rwu6KaWZxulcgiItMCIiACsVJxGdEeAVdVipOIzojwCSY8CBqeO/pO8SsayVPHf0neJWNOtBWEWWmpXyOyY2Oe7Y1pceoK1YX6PqiSxmcyFv4iHO7INuspZTjHVmxhKWiKgi67hu4WhiH3h312svfYfRrSB13Sp3GYYb6Gc05/qcVDFQroWw0jleH07JHhskzYm+85rndzQe+yukG4WmmYODYix8mvikHkyAcpvetup3DUHs1+T0pInfyCiqncRAOJitMekWDvDz4LHaqWkqexqsmtY1PcEWJ4ZoaXwjSBeRluQD1o+fN9V4qpqOvOXG4UlXe+c2je7TfLHFdf2sx515ipqqD/AxenIGgcKuPox4LVo4nXOfc1UNJKdckckbH8+VG6zvq0oSq678rL4YN0VNvM3cRndPaCuG9VsX+DMfVEg1Me4Zs5zteM19me8HjFYXlxe3JkfYTtIt97Hm3wDaQTflL+RYX4h6u9+s+IcVkhDiy/wAN4sW8wsDrBWpNMXWLjcgWudNhouddhm5gFaEKEpTqXfcv/CK/pO/RGqdQWLiHm0ZzyEaS1pvkjlJAA5cnYrjuX/hFf0nfojVGY6xBsDbaLj6jWls1nL1Gm6KPoWyCvbG/hlSwPmcBwSnGhjRmY9w1NA4o0k5+UZ3UbcvhONTHLdnbTjjkag5o4jOTNynSq3SYm5ri/KIkdfKltlvF833dyAw21jPsIGZSFBURg5UdLFK8nj1VQw3O0xXaD9cpK4Nf3+0NUkydl3SVtYN6w2ndFCPVBYACANRkzNZzDPyr3RejZ1i+sqQwnOcnPnOt0j8x6vqsRra+UW/tCjhboDWTxMtzFgLh1rX+yBlN58Vp3HaZTKetzgp1u5JpfLKUrqm/hEHj2DMpz93VwzC/sH1hzgXHeohdDpvR7TnjYgHdAMHeXFSlP6PKIcaaR/8A7jB+kJ14iCWbr7COwk3kqHKEXXKv0d0b22iL43bQ/L6w6/dZVTFfR1VR3MJbM3k9V3Zdm6imj4iEt6CysJopyLNVUkkbsmWN7HbHNLT3rCrkQrFScRnRHgFXVYqTiM6I8AkmPAganjv6R8Sp/c9PhoYRWwTOkvpD3ZP5QwtI+t+dQFTx39J3iVjWyjeVDFK66l+p34M82jo6lx2N39x6hIsrqfChpw6sHO2p/wDmueg2zjSFP4Vu0rILBs2W0ezL647XGHWoSsWvyt9S0bVbpdCeczBxpoar6io/cWMyYINNHOPrN+4pfDPSbE4WqIXxnaz1wfpmI71mn9JlKOLFM78rAO91+5RpaVpR9StbOmq6EAavAhpppu1N+4nDMC+Xm7Uv7i3qj0oN9iiv0pAO4NPitH7d1MxtBQwuP+W+U/7SE6hPdPqK5R5XQcMwP5abtTfuJwrA/lpu1L+4thkWKzZ+DQQja6GFtucPyj3KHxJjWZqivje/RkU0DHfTfLMaO/mWpJvV9a9jG2tl0p3JDhOCfLz9qX9xOE4J8vP2pf3FW67DMgAva6LK4jHnLlffQcgBuS3pAcmUo+ogLHZLszhpGw7Dy8mrRpVFZp/c+pNza2XQ6vg8uHmhqTBFIKYE780l9yclt8kl19GToIVc4Tgny8/al/cXrcv/AAiv6Tv0RqjxsuQARnNs5sPqdXOkhZVcs3qPO0yjktC7cJwT5eftS/uJwnBPl5+1L+4qvTYU55LWAukbx4eJJm05AN8r6XPJrW5h8LLlsdUyJ97FlRCBn2ZZD29YamcEvufUVSfC6E3wrA/l5+1L+4nCsD+Xm7Uv7i/d5xKEZQpYJm6nMggeCOTewD3LE3dxLEbT0FMDs3p0R6nXSXW9G37/AMD1S1VPY9mqwL5ebtS/uL84VgXy83al/cUhTekiL26AN6DmnxaFKU3pGozxo5Wc8bT+klK762fU1OD3XQr7Z8E1U1R1y/uLKybCPZpqr6Gf+UisVX6Q6Jrbsc+Q6mtjLT9S+wCqeK+kipkuIGshbt47usjJHZ+qyMZy2fu/4NlKEd10Nueowiw3ynq7XzZTp7X5LyaVHYnUYQYzvMFQH+yQ5w6y9zhb6FVisrZJTlTSve7a5xPVfQsC6I2NNW+pB2tdkFYqTiM6I8Aq6rFScRnRHgE8xYEDU8d/Sd4lY1kqeO/pO8SsadaCvUIiIMCIiANzCsQMD8sRRScksYePpfOPoVcpPSW8RhsNJGx+jjEtGzJYAPHrVBXVdy2FU9DStqawMbK4ZWU4XLcrisYNOVbSBnuTsXPb3FRtVZexvvJOiIWnwPEcQ9armdFDp9f1c34YRbrdb6rFLWU9K4QYVFv9STk7+4B5B1iIaL8oAA5dTFN0FVicnB6RhbEdIvYke9M4aG/hHfmUzNFBg1PdtpKuQWBI6yB7MY7830k21k9doruUSTzXu32IGspHUjmtLjPiU503yt5ytYJ0ynUdWkWGmAxenDCWMOUIiGPfpy5HXLiDsGSWjog6yrHSRupaaSvqCTVVF2099IyxnlOw5NyNgsPaUY/D8kUcDh6z2Pnk/OCWg/kiHaKrGVHX+/8AETkqkxuX/hFf0nfojVRw+Jpu6T/DBDZLC5aJMr1xytLQeXMNatu5X+D1/Sd+iNROA0Ie+KI5uF00rQfxtkkcxx/NExCdHL17A1VR9O5t09AJZOCVLxHVR24NODmeBnax5GcgixY7SNGqxzPq2OfwbGYS2UZm1LczwNALyMz2/iseUa15oqI11GWC4rKLM0aC+O5sy/vNIIGwtHvKYwSrhxWDg9XmqYx6r9DiB7Q5feb9eacnTN7a8rzXkx0q6b/Pk/Mjp9zdbRfe4fO6WI5xvZubbTFna/nF+YL1S+kZxaWVlKyW2a4s3ONTmOBH1HUsENZWYRLvcg3yBxzDPkuG2N3sO2jxzFWmpoqPFYXSQhomyTZ3Fex1swlA4wvzjYVkmtZqq5XcaKf2uj4OaY1ijJ3XZSwwDZGCD+Y6D9GhRq9Sxlri1ws5pIcDqINiOteV2RSSyORtt5hERaYEREAFYqTiM6I8Aq6rFScRnRHgEkx4EDU8d/Sd4lY1kqeO/pO8SsadaCvUIiIMCIiANjD5mska+RmW1pvk3tlEZwCdl7X5FYKSkq8WnLnu9RvGdYhkY91jdbuTrK9bj9xz6siSS7KcHToL+RnJ+LqudHVw2GkgzBscMbb8gH8yeslcltbKLpHNnTZWTa+rQiyymwqlJAsB25X6gTrPcBfQAqRuaw6TE6t1TU54mEXGo2ztib+EaT/9lo4lWzYrWNZGCGXIjadDGe093LbOfoFbMcx6moKU0tI8GYNyRk58knjPkcMwdnJtpvbMpqMoqi/M/gpeUs/tXyQWPT/2jiccDD9zG7IFtFm55HDnybDohZA7fsYmLeLFHI0cgjiMf6iV+eitsbXVMzj60UYsNjTlFx/2Af8A6sfo0YZKipldnJhffnlcD/SU7+mq2Sp1ETrR8v8AY97lP4PX87v0RqPmk3mLCp9GSXk8zZso9zj1rf3Kfwav5z+iNYN0dP8A3TQOtoc4dvLd/St+9rz7GfavTubmNyHDsVE7f8Kb1nAa2vzSDnDhl9SybvcFdBI2vozYEhzy32XHRIPwuvY8p5V63YubPhVJO5w3wZIH4iQWvb1tyvyrPuI3UQPpxSVjwCAWNy+K9h0NLtAIvbPbQElZXVNbZP0Hyq4vfNE7geJQYnTFsrGlwsJY/dOpzDpAOkHV9FRce3P1GGyiane7e7+rINIv7Eo0fyPcseJU0uFVgfESWHPGToew6WP5R5FdUwnEYqyAPYA5jxZzXWNjrY8f93St/hZxzizUlaZSykjieO4kKiTfcgMkcBvoHFLhmy26xcWuNo051HK87s9wrocqakaXRaXR6Szlbrc3vHKNFGXZZSjKP0nLaRlGX1BERUECIiACsVJxGdEeAVdVipOIzojwCSY8CBqeO/pO8SsayVPHf0neJWNOtBXqEREGBWr0fbnhVTl0rbwxC7hqc48VvNpJ5htVWY0kgNFySAANZOYAfVdnwveMLpGNnka1x9Z+svedOS0Z3WzDmAUPETcY0WrL2EE3V6IsoAa3NYNaOYADwC4/u93U8Kk3qE/cMP8AqOHtH8I1D682bdZu8dUtdDAwxxOzOJPrOGw2zNB2Z7qmKXh7C79UtR7e2vfTE2aavkja9sbywP45bmJA9nK05PINOtayIuyhy1Nqgr3Rb5kf8WJ0bui+1/AK++iOD1Kp+3IaPoHk/qC5wus+iqC1G93vyuPU1rfEFc3icoPzL+Hzmiv7lR/c9f0nfojW3jtPfA6c+5vbu1lN/rWtuaH904gPxu/RGp2vp8rAmjZTxu7JY7+SlJ0n+pfsViqxp/qc1qcTc+CGA8WIvI5S837s/WVooi7UqHI3U2v7Rk3reS8ujuC1rs+SRrYTnbmuLDNnUluS3ROo5srOYnWEjNo95v4h36OaDRY4RaoapNOp9FUlS2VjXxuDmOF2kawVzj0k7lmRt4VAzJGV980aPWzB4GrPmPPfaq9uX3XzUfqgCSIm5YTaxOksdq5s48V0vDN0NLXxuiDs72lron2DrEZ7e9zi64Lk7GV5aHbfhaxo9TiSLdxrDXU08kL9LDmPvA52u+oIWkvQTqqo4WqOgREWmBWKk4jOiPAKuqxUnEZ0R4BJMeBA1PHf0neJWNZKnjv6TvErGnWgr1CIiDDPRVbontkjID252kgGx2gHNcaQvFTUOkcXyPc950ucSSfqVjRZRVqbXYIiLTAiIgAus+imvD6V0XtRPN+USXcD15Q+i5MrT6NsS3mta0n1ZgWHn0tPWLfmUfEQvWbLWErs0SmAC2FYl/mP/SxTeOVohwaMa5IY42g/jaL9Tco/RQ+Di2GYpySyfpYozd5iGUykgBzRQMc4fie1tr8zR/uULt6fv2Ra9dhXy7lSREXacYREQAQHu0IiANqvxGSbJMzy9zBkhx41tIDnaXWudOfOVqoiEktAbqEREAFYqTiM6I8Aq6rFScRnRHgEkx4EDU8d/Sd4lY1kqeO/pO8SsadaCvUIiIMCIiACIiACIiAC9wyFrmuabOaQQdhBuD1rwiAL9gEuXhWJOtbKke62zKaw271R6ypMjy92k26mgNA+gACsmB4xHHhtZC4/ePcMgbcsBubmyCT9FVVGzjSUvUraOqXoERFYkEREAEREAEREAEREAFYqTiM6I8Aq6rFScRnRHgEkx4EBVOGW/P7R8SseUNoX0TwGL4UfYb5L84BF8KPsN8ly4xcHThXyfO+UNoTKG0L6I4BF8KPsN8k4BF8KPsN8kYxcG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rFSH1GdEeAXZuARfCj7DfJehRx/DZ2R5LH4tPYZeGpuZ1hqqlsbS+Rwa0aSdWpZkXEdZF0u6KlkcGR1MbnE2Aa4E9QUouc+jBtqmu5HAf75V0ZUtYqMqISzk5RqzRxDF4YCBPMyO+jKNr9a90GJRTAmGRrwNJabjrUB6TW/wB3ycjo/wBbR/Nb+4of+Bpv8oIuK5e8zLzv3fI2Y8ep3P3ts7DJe2QDnvzaVtVlbHE3LmkYxujKe4NHNcqGgb/ekp/5SPvkl8gp2oga9pa9oc05iCLg35Eskkxk20YMOxKKdpdBI17QbEtN7EaijcSiMphEjd9AuWXzgWvcjVmXMhJJhNbIxjcuKZv3QJsDfiXcc3quJaeQ32LoW53Cd4jOW7LmkOXNJ7zzp/KNAGwJ52ajnXJ6CQm5ZbrUll+OdbOv1FIqQ43UUd7cKivsyhfq0rercQjiaHyyNY0mwLjYbdPMFQN30BpK2nroxmLgH21ubp7UZI/KrZulrb0wbCbvqS2KIj/1dLvysynflVXZr6WtySm809iTw/EYpml0MjXtBsS03F9l1r1uPU8LsiaojY4anOA0862qGkbFGyOMWaxoa0cgFlRvS+37qn/zHfpWWcVKd02cnGFSzHdbRD/zkPbCmcsWvqtdVmpxiinaymbIyTf/ALuzCLgFriXclrdZCs4CySpsbFtkOd1dHrq4e2PBbGH47TzuyYKiN7tNmuBNtttNlRaJzGY5UOeWtY1riS4gAXZHnJOYae9Z4aEVOKsqKNo3iK2+ytzNc8B1wz3iQWgkZtP1q7KK6VJq1l80OiL8K/VD7qatzICyP/FmcIo+R0mYu/K3Kd+VQSq6Fm6Kpv0FfHM3Khka9oJF2m4uNIWyub7g5TSVtRQyHMSTHfWWi4PO6Mg/lXSE1pC7KiFs53lUIiJBwvwlfq8yRhwLXAEEWIIuCDpBB0hAHNfRxiETKitMkrGZTgW5T2tv60mi5z6R1q80WNRyzuiheyQMYHOex4cAXFwDc2v1SdOxZjhFP8vD/ps8llpaGOO+9RMZfTksa29ttgq2k4ydScIOKoQfpCpHy0MrY2lzgWusBckNcCbDmufoo3cXurpRSRRyTsjfG3JcHnJ0aCCcxBFtCuy0JsFp3uyn00LnayY2E/UkZ1imrl1g4O9eREbnqgVFXUVMdzDvccMbiCA8sL3OLb6QC8C/Op+tq2RML5XhrGi5JNtCysYALAWA0ALHU0rJABIxrwDcBzQ7PovY67E9aVtNjJURQMYwSTEKeWreHB5F6WLZE25zj35Bn+jVMej3dEKmnDHuG/RWa65zub7L+XMLHlB2q2NbbQtaLDomuymwxtcNBDGg59OcC6d2lY3WvQRWdJVXubSIikVIXdhhPCaSWMD17ZUfSZnHXo+pVX9Gzn1AjdKPUpGuji5XSZyedsdm8ziugkLFTUrIwRGxrASSQ0BoJOkkDWdqorSkHEm4VleMwXPPTBIN7p23F8tx6gB/NdDWtPQRPOU+JjnWtdzGuNtlyNGdZZyuSUjbSN6NCHxHFqQRNkfNC4wjfGASsuXNa7M0A5yQSLcqnYpLtBItcA81wtU4NTnTTQ/6TPJbpaLWtmWNrY1JnM6CWN+N1AcWlj2OYbkWddkYI5dBC8UExwmuMUhPBZs7XHUNAcTtbxXcmfYuh/2RT/Lw/wCmzyWaoo45Lb5Gx9tGU0OtfZcZlV2yeVMqUJfhNb51qZGvBFwQQdB/6qqVBFZXFsdSYxSNzOj3skySg5Vg9rgQGC17aXFWtkLWtDWtAaBYAAAAbAFggw2FhDmQxtI0FrGgjVmIClF0KyjU5vu8w59LLBVipfLIHAEv3sH1fWbmja31TZwOZdIwyvZPGySNwLXtBHJcXsdhGxfs9BE85T4mOda13MaTbZcjRnK901KyO4jY1gJuclobc6Lm2vMmlO9FJ6oWMLsm1ozMiIplCCfuvogSDVRgg2OnSPovz7ZUPzcff5Lk1Z/iSdN3iVhXcvCx5OLEy4Ov/bKh+bj7/JPtlQ/Nx9/kuQItwkeQxMuDr/2yofm4+/yT7ZUPzcff5LkCIwkeQxMuDr/2yofm4+/yT7ZUPzcff5LkCIwkeQxMuDr/ANsqH5uPv8k+2VD83H3+S5AiMJHkMTLg6/8AbKh+bj7/ACT7ZUPzcff5LkCIwkeQxMuDr/2yofm4+/yT7ZUPzcff5LkCIwkeQxMuDr/2yofm4+/yT7ZUPzcff5LkCIwkeQxMuDr/ANsqH5uPv8k+2VD83H3+S5AiMJHkMTLg6/8AbKh+bj7/ACT7ZUPzcff5LkCIwkeQxMuDr/2yofm4+/yT7ZUPzcff5LkCIwkeQxMuDr/2yofm4+/yT7ZUPzcff5LkCIwkeQxMuDr/ANsqH5uPv8lnbumpSARUMsdGnyXGVN03Eb0R4JX4WK3NXiZc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TextBox 7"/>
          <p:cNvSpPr txBox="1"/>
          <p:nvPr/>
        </p:nvSpPr>
        <p:spPr>
          <a:xfrm>
            <a:off x="336278" y="1066800"/>
            <a:ext cx="8001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Kada imamo 30 (ili manje) statističkih jedinica govorimo o malim uzorcima!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Zavisni uzorak =&gt; jedna skupina na kojoj je dva ili više puta provedeno mjerenje.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Nezavisni uzorak =&gt; različite skupine na kojima je provođeno mjerenje (a)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59436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8914" name="Picture 2" descr="http://cdn2.content.compendiumblog.com/uploads/user/458939f4-fe08-4dbc-b271-efca0f5a2682/ba6a552e-3bc0-4eed-9c9a-eae3ade49498/Image/2fa17a380df47710a28a38443b1652f0/paired_observation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124200"/>
            <a:ext cx="3686175" cy="2867025"/>
          </a:xfrm>
          <a:prstGeom prst="rect">
            <a:avLst/>
          </a:prstGeom>
          <a:noFill/>
        </p:spPr>
      </p:pic>
      <p:pic>
        <p:nvPicPr>
          <p:cNvPr id="38916" name="Picture 4" descr="http://cdn2.content.compendiumblog.com/uploads/user/458939f4-fe08-4dbc-b271-efca0f5a2682/ba6a552e-3bc0-4eed-9c9a-eae3ade49498/Image/c5dd779c4d41eb86f99135044d910280/unpaired_observation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200400"/>
            <a:ext cx="3842454" cy="2667000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>
            <a:off x="4267200" y="3048000"/>
            <a:ext cx="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026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hr-HR" dirty="0"/>
              <a:t>Uzorak</a:t>
            </a:r>
          </a:p>
        </p:txBody>
      </p:sp>
      <p:sp>
        <p:nvSpPr>
          <p:cNvPr id="1026" name="AutoShape 2" descr="data:image/jpeg;base64,/9j/4AAQSkZJRgABAQAAAQABAAD/2wCEAAkGBxQTEhQUEBAUFhQVFxwaFRgYFRcXHxocFhwXGhwYFRUZHyggGhsmHBcYITEhJSksLi4wFx8zODMsNygtLisBCgoKDg0OGxAQGzckICQsLC8tLC83LCwsLyw3LCwsLDAsLCwtLCwsLS0sLCwsLCwsLCwsLCwsLCwsLCwsLCwsLP/AABEIAPkAygMBIgACEQEDEQH/xAAcAAEAAgMBAQEAAAAAAAAAAAAABQYDBAcCCAH/xABMEAABAwIBBQwHBgMGBAcAAAABAAIDBBEFEiExQVEGExQyYXFykZKhsdEHIkJSU1SBFiNigrLTNcHCFSUzc5OiQ2Th8CREY4PS4vH/xAAZAQADAQEBAAAAAAAAAAAAAAAAAgMBBAX/xAAxEQACAQEHAgUCBgMBAAAAAAAAAQIRAxIUITFBUZHBBGFxgaEiQhMygrHh8DNi8VL/2gAMAwEAAhEDEQA/AIepkOW/1jxjr5SsW+H3j1r1U8d/Sd4lY17SPIZ63w+8etN8PvHrXlFph63w+8etN8PvHrXlEAet8PvHrTfD7x615RAHrfD7x603w+8eteUQB63w+8etN8PvHrXlEAet8PvHrTfD7x61a8AwyN+GV0rh67XDJOzew1wtz5RB5FUksZJtrgaUWknyet8PvHrTfD7x615RMKet8PvHrTfD7x615RAHrfD7x603w+8eteUQB63w+8etN8PvHrXlEAet8PvHrTfD7x615RAHrfD7x61YqR5yGZzxRr5Aq2rFScRnRHgEkx4EDU8d/Sd4lY1kqeO/pO8SsadaCvUIiIMCIiACIiACIiAC/WtuQALk5h9V+KxbgcN3+tiBHqx/eO/Ja3+4t70s5XYtjRjeaRO4HTmPC8SjOlkj2nnayMHvCpFdSGJwa7Wxjxyh7Q4eNvor9RG9Bi5/5ib+lRe7LDr0VBUtH/BZG8/lym+Dh9QueznSbru+xacaxXku5TURF1HOEREAEREAEREAEREAFYqTiM6I8Aq6rFScRnRHgEkx4EDU8d/Sd4lY1kqeO/pO8SsadaCvUIiIMM9BSOlkbGy2U82bc2BOoX0AnQL6yvyspHxPLJWOY8anC3VtHKFia4ggg2IzgjURoIXaMGkhxOjY6eNrzxXjW140lpGdt8xFtRUbW0dnR0yK2dmp5bnFkV53Uej10LXS0ry+NouWO44GvJIzOHUc2tUZPC0jNViJODi6MIiJxQuo+iShAhlm9p7wzmDBfvLu4Lly6n6Ipf8Aw8zdkt+0xo/pXP4r/GX8P/kRHYU6+HYqds0p7mKdFEJsFa11hama4HYYwHA9bfFV/AjfC8SO2R/6WKbjnycCv/yxb2rs/mueeuX/AKX7F4ae3c5KERF6BwhERABeo4y4hrWlzjoABJPMBpVk3Ibj31l3udvcINsq1y46wwaM209+ddMpMKpcPhfI2MNDGkvefWcbaso7dgsM657XxEYOizZezsHJVeSOM4nhclOWtmAa9zcrIvcgHRlAaCbHNpzalpraxSvdPNJNJxnuvbYNTRyAWH0WqrxrTMjKlcgiItMCsVJxGdEeAVdVipOIzojwCSY8CBqeO/pO8SsayVPHf0neJWNOtBXqEREGBWbcLulFHK7fL7zIAH2z5JGh9tekg2/lZVlEsoqSoxoycXVH0VT1DZGtcxwc1wu1wNwQdYK5b6RNye8uNTA37px+8aPYcdY/Ce48+aG3KbqpaN1hd8JPrR3/ANzDqd3HvXYMOr4auHKjIfG4EOB1X0te3Uc+hcDjOwlXY7b0baNNzhlBhkkwdvLctzBcsB9a3vNb7QHJc5xmWmRYkEWI0jZzq2bpMHlwypZNTk72XXids2xv25r845irjUYfTYrS79GxomLSA7Q5rwOI8jjC+3UbhdLt6UlsznVjWq3RzPBMJdUve1nsRPkP5BmH1cWj6q4+iCb1qpu1sbh9MsHxCweimoDKiaGRtnvbmvpvGTlM/wB1/wApTcDHvGI1MJzBscrew9tu6/WltpOSlHyQ1lGjjL1G5o3wnEDte79Ea28RntgEQvxshvVIXeDVo7lD/c9fzu/RGsGOT/3PQt2yOPY30f1BLSs/1dja0j+nuVqTDXCnZP7D5HRjnaGkdd3dlaav2PhsGDU0LgMuUteOS5MjndTg38y2dwG5uEQGrq2NOlzMvitY32yDmzkE3OoBU/GpFyfJP8Gsrq4KIcMlEW/OYWx3Aa52bLJ1MGl2a5uM2bSt/cnudfWTZIuI255X7B7o/EdXWt7FayXFaxrIQcgZowdDGDTI/ZfT1BdTwjDIqOAMaQGMF3vdYXOt7z/3ZLa27jGm7+B7OxUpeSN2kpWxMayNoaxos0DUAubekvdMyW1NA/Ka115XDQS3QwHXY5zygbCsG7Pd0ZsqGkcWxaHSaC/kbra3vPJroySw8O635DW1sqXYhERdpyBERABWKk4jOiPAKuqxUnEZ0R4BJMeBA1PHf0neJWNZKnjv6TvErGnWgr1CIiDAiIgDPQtYZGiUlrCbOcNLQc2VbXbTbkVgfDV4TOHjOx2hwuY5RsOw2+o1XCrC6VuP3UU8tO2kri24GSDIPVe32buOhw0Z9gz3UbZtKtKrdFbJJulaPZlgw3FKbFKd0ZGcj7yM8Zp1OadYvocP+ipGHzy4RWlktzBJpIGZzdUjR7zb5xz7QVtY9uOmpHipw5zi1uewN3MHJ8RltWnn0qQo8VgxaDg9RaOpAuw6i4e1H/NmzrHNFJJtZxevkdDbbzyktPMjt2UPBK2CugzxykPJGgkcYA/jYb9pZ6siPGBIw+pUQueDtDon5+uO608LLnMlwqs9V4N6Zx0NeM4aD7rtR2OI1gKOFad7pHvzPpnyU8l9IBF2X5hvjfyp0np5U9thG9/f33JLcp/B6/nP6I1FVoMtNhsLdLjKO3NkjwKltyv8Hr+k79Eag8ErA2SCR1iKWKR9vxZcpYPq+SPrTrWT4fYV6JeXcm90cRrsTZSx/wCHCBHceyG55Hc/s84C2d3uMGRzMPoxcAta4N1kcWMcjbXPNyFR2F1poqR05N6usvvWstZfPIR+J2cbfV2FTOA0cWGQ8Krc9RIDkM0uF9IH4j7TtWjnm8qb0yS5fI6zrtXXyXBPYDhcOGUxfM9ocQDLJtOpjBpIGgAZyedUbHt0FRiUogp2O3u/qxjS63tSnQB3BZoqWrxiXLeciBpzHPkt2hg9t+0+GYK2VFTR4VA5kZbvuTcNvd73WzF5Ght+YDUl/LKrzm/gZ/Usso/ucxx7DBTSCHLy5Ggb6RxQ458hus2Frnl1WUavc0pe5znm7nEucdpJuT1rwu6KaWZxulcgiItMCIiACsVJxGdEeAVdVipOIzojwCSY8CBqeO/pO8SsayVPHf0neJWNOtBWEWWmpXyOyY2Oe7Y1pceoK1YX6PqiSxmcyFv4iHO7INuspZTjHVmxhKWiKgi67hu4WhiH3h312svfYfRrSB13Sp3GYYb6Gc05/qcVDFQroWw0jleH07JHhskzYm+85rndzQe+yukG4WmmYODYix8mvikHkyAcpvetup3DUHs1+T0pInfyCiqncRAOJitMekWDvDz4LHaqWkqexqsmtY1PcEWJ4ZoaXwjSBeRluQD1o+fN9V4qpqOvOXG4UlXe+c2je7TfLHFdf2sx515ipqqD/AxenIGgcKuPox4LVo4nXOfc1UNJKdckckbH8+VG6zvq0oSq678rL4YN0VNvM3cRndPaCuG9VsX+DMfVEg1Me4Zs5zteM19me8HjFYXlxe3JkfYTtIt97Hm3wDaQTflL+RYX4h6u9+s+IcVkhDiy/wAN4sW8wsDrBWpNMXWLjcgWudNhouddhm5gFaEKEpTqXfcv/CK/pO/RGqdQWLiHm0ZzyEaS1pvkjlJAA5cnYrjuX/hFf0nfojVGY6xBsDbaLj6jWls1nL1Gm6KPoWyCvbG/hlSwPmcBwSnGhjRmY9w1NA4o0k5+UZ3UbcvhONTHLdnbTjjkag5o4jOTNynSq3SYm5ri/KIkdfKltlvF833dyAw21jPsIGZSFBURg5UdLFK8nj1VQw3O0xXaD9cpK4Nf3+0NUkydl3SVtYN6w2ndFCPVBYACANRkzNZzDPyr3RejZ1i+sqQwnOcnPnOt0j8x6vqsRra+UW/tCjhboDWTxMtzFgLh1rX+yBlN58Vp3HaZTKetzgp1u5JpfLKUrqm/hEHj2DMpz93VwzC/sH1hzgXHeohdDpvR7TnjYgHdAMHeXFSlP6PKIcaaR/8A7jB+kJ14iCWbr7COwk3kqHKEXXKv0d0b22iL43bQ/L6w6/dZVTFfR1VR3MJbM3k9V3Zdm6imj4iEt6CysJopyLNVUkkbsmWN7HbHNLT3rCrkQrFScRnRHgFXVYqTiM6I8AkmPAganjv6R8Sp/c9PhoYRWwTOkvpD3ZP5QwtI+t+dQFTx39J3iVjWyjeVDFK66l+p34M82jo6lx2N39x6hIsrqfChpw6sHO2p/wDmueg2zjSFP4Vu0rILBs2W0ezL647XGHWoSsWvyt9S0bVbpdCeczBxpoar6io/cWMyYINNHOPrN+4pfDPSbE4WqIXxnaz1wfpmI71mn9JlKOLFM78rAO91+5RpaVpR9StbOmq6EAavAhpppu1N+4nDMC+Xm7Uv7i3qj0oN9iiv0pAO4NPitH7d1MxtBQwuP+W+U/7SE6hPdPqK5R5XQcMwP5abtTfuJwrA/lpu1L+4thkWKzZ+DQQja6GFtucPyj3KHxJjWZqivje/RkU0DHfTfLMaO/mWpJvV9a9jG2tl0p3JDhOCfLz9qX9xOE4J8vP2pf3FW67DMgAva6LK4jHnLlffQcgBuS3pAcmUo+ogLHZLszhpGw7Dy8mrRpVFZp/c+pNza2XQ6vg8uHmhqTBFIKYE780l9yclt8kl19GToIVc4Tgny8/al/cXrcv/AAiv6Tv0RqjxsuQARnNs5sPqdXOkhZVcs3qPO0yjktC7cJwT5eftS/uJwnBPl5+1L+4qvTYU55LWAukbx4eJJm05AN8r6XPJrW5h8LLlsdUyJ97FlRCBn2ZZD29YamcEvufUVSfC6E3wrA/l5+1L+4nCsD+Xm7Uv7i/d5xKEZQpYJm6nMggeCOTewD3LE3dxLEbT0FMDs3p0R6nXSXW9G37/AMD1S1VPY9mqwL5ebtS/uL84VgXy83al/cUhTekiL26AN6DmnxaFKU3pGozxo5Wc8bT+klK762fU1OD3XQr7Z8E1U1R1y/uLKybCPZpqr6Gf+UisVX6Q6Jrbsc+Q6mtjLT9S+wCqeK+kipkuIGshbt47usjJHZ+qyMZy2fu/4NlKEd10Nueowiw3ynq7XzZTp7X5LyaVHYnUYQYzvMFQH+yQ5w6y9zhb6FVisrZJTlTSve7a5xPVfQsC6I2NNW+pB2tdkFYqTiM6I8Aq6rFScRnRHgE8xYEDU8d/Sd4lY1kqeO/pO8SsadaCvUIiIMCIiANzCsQMD8sRRScksYePpfOPoVcpPSW8RhsNJGx+jjEtGzJYAPHrVBXVdy2FU9DStqawMbK4ZWU4XLcrisYNOVbSBnuTsXPb3FRtVZexvvJOiIWnwPEcQ9armdFDp9f1c34YRbrdb6rFLWU9K4QYVFv9STk7+4B5B1iIaL8oAA5dTFN0FVicnB6RhbEdIvYke9M4aG/hHfmUzNFBg1PdtpKuQWBI6yB7MY7830k21k9doruUSTzXu32IGspHUjmtLjPiU503yt5ytYJ0ynUdWkWGmAxenDCWMOUIiGPfpy5HXLiDsGSWjog6yrHSRupaaSvqCTVVF2099IyxnlOw5NyNgsPaUY/D8kUcDh6z2Pnk/OCWg/kiHaKrGVHX+/8AETkqkxuX/hFf0nfojVRw+Jpu6T/DBDZLC5aJMr1xytLQeXMNatu5X+D1/Sd+iNROA0Ie+KI5uF00rQfxtkkcxx/NExCdHL17A1VR9O5t09AJZOCVLxHVR24NODmeBnax5GcgixY7SNGqxzPq2OfwbGYS2UZm1LczwNALyMz2/iseUa15oqI11GWC4rKLM0aC+O5sy/vNIIGwtHvKYwSrhxWDg9XmqYx6r9DiB7Q5feb9eacnTN7a8rzXkx0q6b/Pk/Mjp9zdbRfe4fO6WI5xvZubbTFna/nF+YL1S+kZxaWVlKyW2a4s3ONTmOBH1HUsENZWYRLvcg3yBxzDPkuG2N3sO2jxzFWmpoqPFYXSQhomyTZ3Fex1swlA4wvzjYVkmtZqq5XcaKf2uj4OaY1ijJ3XZSwwDZGCD+Y6D9GhRq9Sxlri1ws5pIcDqINiOteV2RSSyORtt5hERaYEREAFYqTiM6I8Aq6rFScRnRHgEkx4EDU8d/Sd4lY1kqeO/pO8SsadaCvUIiIMCIiANjD5mska+RmW1pvk3tlEZwCdl7X5FYKSkq8WnLnu9RvGdYhkY91jdbuTrK9bj9xz6siSS7KcHToL+RnJ+LqudHVw2GkgzBscMbb8gH8yeslcltbKLpHNnTZWTa+rQiyymwqlJAsB25X6gTrPcBfQAqRuaw6TE6t1TU54mEXGo2ztib+EaT/9lo4lWzYrWNZGCGXIjadDGe093LbOfoFbMcx6moKU0tI8GYNyRk58knjPkcMwdnJtpvbMpqMoqi/M/gpeUs/tXyQWPT/2jiccDD9zG7IFtFm55HDnybDohZA7fsYmLeLFHI0cgjiMf6iV+eitsbXVMzj60UYsNjTlFx/2Af8A6sfo0YZKipldnJhffnlcD/SU7+mq2Sp1ETrR8v8AY97lP4PX87v0RqPmk3mLCp9GSXk8zZso9zj1rf3Kfwav5z+iNYN0dP8A3TQOtoc4dvLd/St+9rz7GfavTubmNyHDsVE7f8Kb1nAa2vzSDnDhl9SybvcFdBI2vozYEhzy32XHRIPwuvY8p5V63YubPhVJO5w3wZIH4iQWvb1tyvyrPuI3UQPpxSVjwCAWNy+K9h0NLtAIvbPbQElZXVNbZP0Hyq4vfNE7geJQYnTFsrGlwsJY/dOpzDpAOkHV9FRce3P1GGyiane7e7+rINIv7Eo0fyPcseJU0uFVgfESWHPGToew6WP5R5FdUwnEYqyAPYA5jxZzXWNjrY8f93St/hZxzizUlaZSykjieO4kKiTfcgMkcBvoHFLhmy26xcWuNo051HK87s9wrocqakaXRaXR6Szlbrc3vHKNFGXZZSjKP0nLaRlGX1BERUECIiACsVJxGdEeAVdVipOIzojwCSY8CBqeO/pO8SsayVPHf0neJWNOtBXqEREGBWr0fbnhVTl0rbwxC7hqc48VvNpJ5htVWY0kgNFySAANZOYAfVdnwveMLpGNnka1x9Z+svedOS0Z3WzDmAUPETcY0WrL2EE3V6IsoAa3NYNaOYADwC4/u93U8Kk3qE/cMP8AqOHtH8I1D682bdZu8dUtdDAwxxOzOJPrOGw2zNB2Z7qmKXh7C79UtR7e2vfTE2aavkja9sbywP45bmJA9nK05PINOtayIuyhy1Nqgr3Rb5kf8WJ0bui+1/AK++iOD1Kp+3IaPoHk/qC5wus+iqC1G93vyuPU1rfEFc3icoPzL+Hzmiv7lR/c9f0nfojW3jtPfA6c+5vbu1lN/rWtuaH904gPxu/RGp2vp8rAmjZTxu7JY7+SlJ0n+pfsViqxp/qc1qcTc+CGA8WIvI5S837s/WVooi7UqHI3U2v7Rk3reS8ujuC1rs+SRrYTnbmuLDNnUluS3ROo5srOYnWEjNo95v4h36OaDRY4RaoapNOp9FUlS2VjXxuDmOF2kawVzj0k7lmRt4VAzJGV980aPWzB4GrPmPPfaq9uX3XzUfqgCSIm5YTaxOksdq5s48V0vDN0NLXxuiDs72lron2DrEZ7e9zi64Lk7GV5aHbfhaxo9TiSLdxrDXU08kL9LDmPvA52u+oIWkvQTqqo4WqOgREWmBWKk4jOiPAKuqxUnEZ0R4BJMeBA1PHf0neJWNZKnjv6TvErGnWgr1CIiDDPRVbontkjID252kgGx2gHNcaQvFTUOkcXyPc950ucSSfqVjRZRVqbXYIiLTAiIgAus+imvD6V0XtRPN+USXcD15Q+i5MrT6NsS3mta0n1ZgWHn0tPWLfmUfEQvWbLWErs0SmAC2FYl/mP/SxTeOVohwaMa5IY42g/jaL9Tco/RQ+Di2GYpySyfpYozd5iGUykgBzRQMc4fie1tr8zR/uULt6fv2Ra9dhXy7lSREXacYREQAQHu0IiANqvxGSbJMzy9zBkhx41tIDnaXWudOfOVqoiEktAbqEREAFYqTiM6I8Aq6rFScRnRHgEkx4EDU8d/Sd4lY1kqeO/pO8SsadaCvUIiIMCIiACIiACIiAC9wyFrmuabOaQQdhBuD1rwiAL9gEuXhWJOtbKke62zKaw271R6ypMjy92k26mgNA+gACsmB4xHHhtZC4/ePcMgbcsBubmyCT9FVVGzjSUvUraOqXoERFYkEREAEREAEREAEREAFYqTiM6I8Aq6rFScRnRHgEkx4EBVOGW/P7R8SseUNoX0TwGL4UfYb5L84BF8KPsN8ly4xcHThXyfO+UNoTKG0L6I4BF8KPsN8k4BF8KPsN8kYxcG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EyhtC+iOARfCj7DfJOARfCj7DfJGMXAYR8nzvlDarFSH1GdEeAXZuARfCj7DfJehRx/DZ2R5LH4tPYZeGpuZ1hqqlsbS+Rwa0aSdWpZkXEdZF0u6KlkcGR1MbnE2Aa4E9QUouc+jBtqmu5HAf75V0ZUtYqMqISzk5RqzRxDF4YCBPMyO+jKNr9a90GJRTAmGRrwNJabjrUB6TW/wB3ycjo/wBbR/Nb+4of+Bpv8oIuK5e8zLzv3fI2Y8ep3P3ts7DJe2QDnvzaVtVlbHE3LmkYxujKe4NHNcqGgb/ekp/5SPvkl8gp2oga9pa9oc05iCLg35Eskkxk20YMOxKKdpdBI17QbEtN7EaijcSiMphEjd9AuWXzgWvcjVmXMhJJhNbIxjcuKZv3QJsDfiXcc3quJaeQ32LoW53Cd4jOW7LmkOXNJ7zzp/KNAGwJ52ajnXJ6CQm5ZbrUll+OdbOv1FIqQ43UUd7cKivsyhfq0rercQjiaHyyNY0mwLjYbdPMFQN30BpK2nroxmLgH21ubp7UZI/KrZulrb0wbCbvqS2KIj/1dLvysynflVXZr6WtySm809iTw/EYpml0MjXtBsS03F9l1r1uPU8LsiaojY4anOA0862qGkbFGyOMWaxoa0cgFlRvS+37qn/zHfpWWcVKd02cnGFSzHdbRD/zkPbCmcsWvqtdVmpxiinaymbIyTf/ALuzCLgFriXclrdZCs4CySpsbFtkOd1dHrq4e2PBbGH47TzuyYKiN7tNmuBNtttNlRaJzGY5UOeWtY1riS4gAXZHnJOYae9Z4aEVOKsqKNo3iK2+ytzNc8B1wz3iQWgkZtP1q7KK6VJq1l80OiL8K/VD7qatzICyP/FmcIo+R0mYu/K3Kd+VQSq6Fm6Kpv0FfHM3Khka9oJF2m4uNIWyub7g5TSVtRQyHMSTHfWWi4PO6Mg/lXSE1pC7KiFs53lUIiJBwvwlfq8yRhwLXAEEWIIuCDpBB0hAHNfRxiETKitMkrGZTgW5T2tv60mi5z6R1q80WNRyzuiheyQMYHOex4cAXFwDc2v1SdOxZjhFP8vD/ps8llpaGOO+9RMZfTksa29ttgq2k4ydScIOKoQfpCpHy0MrY2lzgWusBckNcCbDmufoo3cXurpRSRRyTsjfG3JcHnJ0aCCcxBFtCuy0JsFp3uyn00LnayY2E/UkZ1imrl1g4O9eREbnqgVFXUVMdzDvccMbiCA8sL3OLb6QC8C/Op+tq2RML5XhrGi5JNtCysYALAWA0ALHU0rJABIxrwDcBzQ7PovY67E9aVtNjJURQMYwSTEKeWreHB5F6WLZE25zj35Bn+jVMej3dEKmnDHuG/RWa65zub7L+XMLHlB2q2NbbQtaLDomuymwxtcNBDGg59OcC6d2lY3WvQRWdJVXubSIikVIXdhhPCaSWMD17ZUfSZnHXo+pVX9Gzn1AjdKPUpGuji5XSZyedsdm8ziugkLFTUrIwRGxrASSQ0BoJOkkDWdqorSkHEm4VleMwXPPTBIN7p23F8tx6gB/NdDWtPQRPOU+JjnWtdzGuNtlyNGdZZyuSUjbSN6NCHxHFqQRNkfNC4wjfGASsuXNa7M0A5yQSLcqnYpLtBItcA81wtU4NTnTTQ/6TPJbpaLWtmWNrY1JnM6CWN+N1AcWlj2OYbkWddkYI5dBC8UExwmuMUhPBZs7XHUNAcTtbxXcmfYuh/2RT/Lw/wCmzyWaoo45Lb5Gx9tGU0OtfZcZlV2yeVMqUJfhNb51qZGvBFwQQdB/6qqVBFZXFsdSYxSNzOj3skySg5Vg9rgQGC17aXFWtkLWtDWtAaBYAAAAbAFggw2FhDmQxtI0FrGgjVmIClF0KyjU5vu8w59LLBVipfLIHAEv3sH1fWbmja31TZwOZdIwyvZPGySNwLXtBHJcXsdhGxfs9BE85T4mOda13MaTbZcjRnK901KyO4jY1gJuclobc6Lm2vMmlO9FJ6oWMLsm1ozMiIplCCfuvogSDVRgg2OnSPovz7ZUPzcff5Lk1Z/iSdN3iVhXcvCx5OLEy4Ov/bKh+bj7/JPtlQ/Nx9/kuQItwkeQxMuDr/2yofm4+/yT7ZUPzcff5LkCIwkeQxMuDr/2yofm4+/yT7ZUPzcff5LkCIwkeQxMuDr/ANsqH5uPv8k+2VD83H3+S5AiMJHkMTLg6/8AbKh+bj7/ACT7ZUPzcff5LkCIwkeQxMuDr/2yofm4+/yT7ZUPzcff5LkCIwkeQxMuDr/2yofm4+/yT7ZUPzcff5LkCIwkeQxMuDr/ANsqH5uPv8k+2VD83H3+S5AiMJHkMTLg6/8AbKh+bj7/ACT7ZUPzcff5LkCIwkeQxMuDr/2yofm4+/yT7ZUPzcff5LkCIwkeQxMuDr/2yofm4+/yT7ZUPzcff5LkCIwkeQxMuDr/ANsqH5uPv8lnbumpSARUMsdGnyXGVN03Eb0R4JX4WK3NXiZc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TextBox 7"/>
          <p:cNvSpPr txBox="1"/>
          <p:nvPr/>
        </p:nvSpPr>
        <p:spPr>
          <a:xfrm>
            <a:off x="336278" y="1066800"/>
            <a:ext cx="8001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Vrste uzoraka: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  <a:p>
            <a:pPr marL="342900" indent="-342900">
              <a:buAutoNum type="arabicParenR"/>
            </a:pPr>
            <a:r>
              <a:rPr lang="hr-HR" dirty="0"/>
              <a:t>Slučajni uzorci</a:t>
            </a:r>
          </a:p>
          <a:p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/>
              <a:t>Jednostavni slučajni uzorak</a:t>
            </a:r>
          </a:p>
          <a:p>
            <a:pPr marL="285750" indent="-285750">
              <a:buFontTx/>
              <a:buChar char="-"/>
            </a:pPr>
            <a:r>
              <a:rPr lang="hr-HR" dirty="0"/>
              <a:t>Stratificirani uzorak</a:t>
            </a:r>
          </a:p>
          <a:p>
            <a:pPr marL="285750" indent="-285750">
              <a:buFontTx/>
              <a:buChar char="-"/>
            </a:pPr>
            <a:r>
              <a:rPr lang="hr-HR" dirty="0" err="1"/>
              <a:t>Klaster</a:t>
            </a:r>
            <a:r>
              <a:rPr lang="hr-HR" dirty="0"/>
              <a:t> uzorak (</a:t>
            </a:r>
            <a:r>
              <a:rPr lang="hr-HR" dirty="0" err="1"/>
              <a:t>jednostupanjski</a:t>
            </a:r>
            <a:r>
              <a:rPr lang="hr-HR" dirty="0"/>
              <a:t>, </a:t>
            </a:r>
            <a:r>
              <a:rPr lang="hr-HR" dirty="0" err="1"/>
              <a:t>dvostupanjski</a:t>
            </a:r>
            <a:r>
              <a:rPr lang="hr-HR" dirty="0"/>
              <a:t>, </a:t>
            </a:r>
            <a:r>
              <a:rPr lang="hr-HR" dirty="0" err="1"/>
              <a:t>trostupanjski</a:t>
            </a:r>
            <a:r>
              <a:rPr lang="hr-HR" dirty="0"/>
              <a:t>) – </a:t>
            </a:r>
            <a:r>
              <a:rPr lang="hr-HR" dirty="0" err="1"/>
              <a:t>višeetapni</a:t>
            </a:r>
            <a:r>
              <a:rPr lang="hr-HR" dirty="0"/>
              <a:t> ...</a:t>
            </a:r>
          </a:p>
          <a:p>
            <a:pPr marL="285750" indent="-285750">
              <a:buFontTx/>
              <a:buChar char="-"/>
            </a:pPr>
            <a:r>
              <a:rPr lang="hr-HR" dirty="0"/>
              <a:t>Sustavni (sistematski) slučajni uzorak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r>
              <a:rPr lang="hr-HR" dirty="0"/>
              <a:t>2) Neslučajni uzorci</a:t>
            </a:r>
          </a:p>
          <a:p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/>
              <a:t>Prigodni uzorak</a:t>
            </a:r>
          </a:p>
          <a:p>
            <a:pPr marL="285750" indent="-285750">
              <a:buFontTx/>
              <a:buChar char="-"/>
            </a:pPr>
            <a:r>
              <a:rPr lang="hr-HR" dirty="0"/>
              <a:t>Namjerni ili svrhoviti uzorak </a:t>
            </a:r>
          </a:p>
          <a:p>
            <a:pPr marL="285750" indent="-285750">
              <a:buFontTx/>
              <a:buChar char="-"/>
            </a:pPr>
            <a:r>
              <a:rPr lang="hr-HR" dirty="0"/>
              <a:t>Uzorak eksperata (nekada ga se poistovjećuje s namjernim)</a:t>
            </a:r>
          </a:p>
          <a:p>
            <a:pPr marL="285750" indent="-285750">
              <a:buFontTx/>
              <a:buChar char="-"/>
            </a:pPr>
            <a:r>
              <a:rPr lang="hr-HR" dirty="0" err="1"/>
              <a:t>Kvotni</a:t>
            </a:r>
            <a:r>
              <a:rPr lang="hr-HR" dirty="0"/>
              <a:t> uzorak (proporcionalni kvota uzorak i neproporcionalni kvota uzorak)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 descr="C:\Users\Opoje\Desktop\Sličice\tipovi  uzora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232079"/>
            <a:ext cx="1834848" cy="1298824"/>
          </a:xfrm>
          <a:prstGeom prst="rect">
            <a:avLst/>
          </a:prstGeom>
          <a:noFill/>
        </p:spPr>
      </p:pic>
      <p:pic>
        <p:nvPicPr>
          <p:cNvPr id="11" name="Picture 10" descr="C:\Users\Opoje\Desktop\Sličice\uzor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990600"/>
            <a:ext cx="2724150" cy="1362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238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1514</Words>
  <Application>Microsoft Office PowerPoint</Application>
  <PresentationFormat>Prikaz na zaslonu (4:3)</PresentationFormat>
  <Paragraphs>302</Paragraphs>
  <Slides>22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6" baseType="lpstr">
      <vt:lpstr>Arial</vt:lpstr>
      <vt:lpstr>Calibri</vt:lpstr>
      <vt:lpstr>Cambria Math</vt:lpstr>
      <vt:lpstr>Office Theme</vt:lpstr>
      <vt:lpstr>Uvod u statističko zaključivanje, uzorak i zaključivanje o parametrima populacije na temelju uzorka </vt:lpstr>
      <vt:lpstr>Sadržaj</vt:lpstr>
      <vt:lpstr>Faze istraživanja (deduktivna metoda spoznavanja)</vt:lpstr>
      <vt:lpstr>Inferencijalna statistika</vt:lpstr>
      <vt:lpstr>Uzorak</vt:lpstr>
      <vt:lpstr>Uzorak</vt:lpstr>
      <vt:lpstr>Uzorak</vt:lpstr>
      <vt:lpstr>Uzorak</vt:lpstr>
      <vt:lpstr>Uzorak</vt:lpstr>
      <vt:lpstr>Statističko zaključivanje</vt:lpstr>
      <vt:lpstr>Statističko zaključivanje</vt:lpstr>
      <vt:lpstr>Statističko zaključivanje</vt:lpstr>
      <vt:lpstr>Statističko zaključivanje</vt:lpstr>
      <vt:lpstr>Interval pouzdanosti</vt:lpstr>
      <vt:lpstr>Testiranje hipoteza</vt:lpstr>
      <vt:lpstr>Testiranje hipoteza</vt:lpstr>
      <vt:lpstr>Statistička snaga testa</vt:lpstr>
      <vt:lpstr>Statistička snaga testa</vt:lpstr>
      <vt:lpstr>Statistička snaga testa</vt:lpstr>
      <vt:lpstr>Veličina uzorka</vt:lpstr>
      <vt:lpstr>Zadaci za vježbu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METODOLOGIJSKA RADIONICA</dc:title>
  <dc:creator>Opoje</dc:creator>
  <cp:lastModifiedBy>Ivan Balabanić</cp:lastModifiedBy>
  <cp:revision>102</cp:revision>
  <dcterms:created xsi:type="dcterms:W3CDTF">2006-08-16T00:00:00Z</dcterms:created>
  <dcterms:modified xsi:type="dcterms:W3CDTF">2020-03-13T17:09:37Z</dcterms:modified>
</cp:coreProperties>
</file>