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6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14.5.2021.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Medijski učinci </a:t>
            </a:r>
            <a:endParaRPr lang="hr-HR" dirty="0">
              <a:solidFill>
                <a:schemeClr val="tx2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Akademska godina 2020./2021.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AGENDA SETTING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solidFill>
                  <a:schemeClr val="tx2"/>
                </a:solidFill>
              </a:rPr>
              <a:t>Polazišna teza: mediji diktiraju teme koje stanovništvo smatra osobito važnim i tako određuju dnevni red</a:t>
            </a:r>
          </a:p>
          <a:p>
            <a:r>
              <a:rPr lang="hr-HR" sz="1600" dirty="0">
                <a:solidFill>
                  <a:schemeClr val="tx2"/>
                </a:solidFill>
              </a:rPr>
              <a:t>Oblikovanjem sadržaja, kroz izbor i prikaz vijesti, usmjeravaju pažnju na određene probleme i sugeriraju na „najvažnija” društvena pitanja</a:t>
            </a:r>
          </a:p>
          <a:p>
            <a:r>
              <a:rPr lang="hr-HR" sz="1600" dirty="0">
                <a:solidFill>
                  <a:schemeClr val="tx2"/>
                </a:solidFill>
              </a:rPr>
              <a:t>Maxwell E. </a:t>
            </a:r>
            <a:r>
              <a:rPr lang="hr-HR" sz="1600" dirty="0" err="1">
                <a:solidFill>
                  <a:schemeClr val="tx2"/>
                </a:solidFill>
              </a:rPr>
              <a:t>McCombs</a:t>
            </a:r>
            <a:r>
              <a:rPr lang="hr-HR" sz="1600" dirty="0">
                <a:solidFill>
                  <a:schemeClr val="tx2"/>
                </a:solidFill>
              </a:rPr>
              <a:t> i </a:t>
            </a:r>
            <a:r>
              <a:rPr lang="hr-HR" sz="1600" dirty="0" err="1">
                <a:solidFill>
                  <a:schemeClr val="tx2"/>
                </a:solidFill>
              </a:rPr>
              <a:t>Donald</a:t>
            </a:r>
            <a:r>
              <a:rPr lang="hr-HR" sz="1600" dirty="0">
                <a:solidFill>
                  <a:schemeClr val="tx2"/>
                </a:solidFill>
              </a:rPr>
              <a:t> L. Shaw – 1972.</a:t>
            </a:r>
          </a:p>
          <a:p>
            <a:r>
              <a:rPr lang="hr-HR" sz="1600" dirty="0">
                <a:solidFill>
                  <a:schemeClr val="tx2"/>
                </a:solidFill>
              </a:rPr>
              <a:t>„Dok </a:t>
            </a:r>
            <a:r>
              <a:rPr lang="hr-HR" sz="1600" dirty="0" err="1">
                <a:solidFill>
                  <a:schemeClr val="tx2"/>
                </a:solidFill>
              </a:rPr>
              <a:t>mas</a:t>
            </a:r>
            <a:r>
              <a:rPr lang="hr-HR" sz="1600" dirty="0">
                <a:solidFill>
                  <a:schemeClr val="tx2"/>
                </a:solidFill>
              </a:rPr>
              <a:t> mediji imaju malo utjecaja na smjer ili intenzitet stavova, smatra se da </a:t>
            </a:r>
            <a:r>
              <a:rPr lang="hr-HR" sz="1600" dirty="0" err="1">
                <a:solidFill>
                  <a:schemeClr val="tx2"/>
                </a:solidFill>
              </a:rPr>
              <a:t>mass</a:t>
            </a:r>
            <a:r>
              <a:rPr lang="hr-HR" sz="1600" dirty="0">
                <a:solidFill>
                  <a:schemeClr val="tx2"/>
                </a:solidFill>
              </a:rPr>
              <a:t> mediji postavljaju agendu za svaku političku kampanju te tako utječu na isticanje stavova s obzirom na konkretna politička pitanja”</a:t>
            </a:r>
          </a:p>
          <a:p>
            <a:r>
              <a:rPr lang="hr-HR" sz="1600" dirty="0">
                <a:solidFill>
                  <a:schemeClr val="tx2"/>
                </a:solidFill>
              </a:rPr>
              <a:t>Politička kampanja u </a:t>
            </a:r>
            <a:r>
              <a:rPr lang="hr-HR" sz="1600" dirty="0" err="1">
                <a:solidFill>
                  <a:schemeClr val="tx2"/>
                </a:solidFill>
              </a:rPr>
              <a:t>Chapel</a:t>
            </a:r>
            <a:r>
              <a:rPr lang="hr-HR" sz="1600" dirty="0">
                <a:solidFill>
                  <a:schemeClr val="tx2"/>
                </a:solidFill>
              </a:rPr>
              <a:t> </a:t>
            </a:r>
            <a:r>
              <a:rPr lang="hr-HR" sz="1600" dirty="0" err="1">
                <a:solidFill>
                  <a:schemeClr val="tx2"/>
                </a:solidFill>
              </a:rPr>
              <a:t>Hillu</a:t>
            </a:r>
            <a:r>
              <a:rPr lang="hr-HR" sz="1600" dirty="0">
                <a:solidFill>
                  <a:schemeClr val="tx2"/>
                </a:solidFill>
              </a:rPr>
              <a:t> 1968.</a:t>
            </a:r>
          </a:p>
          <a:p>
            <a:r>
              <a:rPr lang="hr-HR" sz="1600" dirty="0" err="1">
                <a:solidFill>
                  <a:schemeClr val="tx2"/>
                </a:solidFill>
              </a:rPr>
              <a:t>Agenda</a:t>
            </a:r>
            <a:r>
              <a:rPr lang="hr-HR" sz="1600" dirty="0">
                <a:solidFill>
                  <a:schemeClr val="tx2"/>
                </a:solidFill>
              </a:rPr>
              <a:t> stanovništva i medijska </a:t>
            </a:r>
            <a:r>
              <a:rPr lang="hr-HR" sz="1600" dirty="0" err="1">
                <a:solidFill>
                  <a:schemeClr val="tx2"/>
                </a:solidFill>
              </a:rPr>
              <a:t>agenda</a:t>
            </a:r>
            <a:endParaRPr lang="hr-HR" sz="1600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762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AGENDA SETTING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chemeClr val="tx2"/>
                </a:solidFill>
              </a:rPr>
              <a:t>Studija o predsjedničkim izborima 1976. (</a:t>
            </a:r>
            <a:r>
              <a:rPr lang="hr-HR" sz="2800" dirty="0" err="1">
                <a:solidFill>
                  <a:schemeClr val="tx2"/>
                </a:solidFill>
              </a:rPr>
              <a:t>Indiana</a:t>
            </a:r>
            <a:r>
              <a:rPr lang="hr-HR" sz="2800" dirty="0">
                <a:solidFill>
                  <a:schemeClr val="tx2"/>
                </a:solidFill>
              </a:rPr>
              <a:t>, Illinois, New </a:t>
            </a:r>
            <a:r>
              <a:rPr lang="hr-HR" sz="2800" dirty="0" err="1">
                <a:solidFill>
                  <a:schemeClr val="tx2"/>
                </a:solidFill>
              </a:rPr>
              <a:t>Hampshire</a:t>
            </a:r>
            <a:r>
              <a:rPr lang="hr-HR" sz="2800" dirty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hr-HR" sz="2800" dirty="0">
                <a:solidFill>
                  <a:schemeClr val="tx2"/>
                </a:solidFill>
              </a:rPr>
              <a:t>novine i TV utječu na glasače više u ranim fazama kampanje</a:t>
            </a:r>
          </a:p>
          <a:p>
            <a:pPr lvl="1"/>
            <a:r>
              <a:rPr lang="hr-HR" sz="2800" dirty="0">
                <a:solidFill>
                  <a:schemeClr val="tx2"/>
                </a:solidFill>
              </a:rPr>
              <a:t>glasači su rangirali važnost pitanja po istom redu kao što su to učinili mediji</a:t>
            </a:r>
          </a:p>
          <a:p>
            <a:pPr lvl="1"/>
            <a:r>
              <a:rPr lang="hr-HR" sz="2800" dirty="0">
                <a:solidFill>
                  <a:schemeClr val="tx2"/>
                </a:solidFill>
              </a:rPr>
              <a:t>glasači sa karakteristikama kao što je više obrazovanje, više političko znanje i viši interes za politička pitanja, bili su skloniji redovnom korištenju medija, te su mediji s većom vjerojatnošću utjecali na njihova mišljenja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AGENDA SETTING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000" dirty="0">
                <a:solidFill>
                  <a:schemeClr val="tx2"/>
                </a:solidFill>
              </a:rPr>
              <a:t>Longitudinalno istraživanje </a:t>
            </a:r>
            <a:r>
              <a:rPr lang="hr-HR" sz="3000" dirty="0" err="1">
                <a:solidFill>
                  <a:schemeClr val="tx2"/>
                </a:solidFill>
              </a:rPr>
              <a:t>Funkhousera</a:t>
            </a:r>
            <a:r>
              <a:rPr lang="hr-HR" sz="3000" dirty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hr-HR" sz="3000" dirty="0">
                <a:solidFill>
                  <a:schemeClr val="tx2"/>
                </a:solidFill>
              </a:rPr>
              <a:t>zaključak: realnost manje utječe na </a:t>
            </a:r>
            <a:r>
              <a:rPr lang="hr-HR" sz="3000" dirty="0" err="1">
                <a:solidFill>
                  <a:schemeClr val="tx2"/>
                </a:solidFill>
              </a:rPr>
              <a:t>agendu</a:t>
            </a:r>
            <a:r>
              <a:rPr lang="hr-HR" sz="3000" dirty="0">
                <a:solidFill>
                  <a:schemeClr val="tx2"/>
                </a:solidFill>
              </a:rPr>
              <a:t> publike nego medijsko informiranje </a:t>
            </a:r>
          </a:p>
          <a:p>
            <a:pPr lvl="1"/>
            <a:endParaRPr lang="hr-HR" sz="3000" dirty="0">
              <a:solidFill>
                <a:schemeClr val="tx2"/>
              </a:solidFill>
            </a:endParaRPr>
          </a:p>
          <a:p>
            <a:r>
              <a:rPr lang="hr-HR" sz="3000" dirty="0" err="1">
                <a:solidFill>
                  <a:schemeClr val="tx2"/>
                </a:solidFill>
              </a:rPr>
              <a:t>Intervenirajuće</a:t>
            </a:r>
            <a:r>
              <a:rPr lang="hr-HR" sz="3000" dirty="0">
                <a:solidFill>
                  <a:schemeClr val="tx2"/>
                </a:solidFill>
              </a:rPr>
              <a:t> varijable</a:t>
            </a:r>
          </a:p>
          <a:p>
            <a:pPr lvl="1"/>
            <a:r>
              <a:rPr lang="hr-HR" sz="3000" dirty="0">
                <a:solidFill>
                  <a:schemeClr val="tx2"/>
                </a:solidFill>
              </a:rPr>
              <a:t>recipijenti</a:t>
            </a:r>
          </a:p>
          <a:p>
            <a:pPr lvl="1"/>
            <a:r>
              <a:rPr lang="hr-HR" sz="3000" dirty="0">
                <a:solidFill>
                  <a:schemeClr val="tx2"/>
                </a:solidFill>
              </a:rPr>
              <a:t>mediji</a:t>
            </a:r>
          </a:p>
          <a:p>
            <a:pPr lvl="1"/>
            <a:r>
              <a:rPr lang="hr-HR" sz="3000" dirty="0">
                <a:solidFill>
                  <a:schemeClr val="tx2"/>
                </a:solidFill>
              </a:rPr>
              <a:t>teme</a:t>
            </a:r>
          </a:p>
          <a:p>
            <a:pPr lvl="1"/>
            <a:r>
              <a:rPr lang="hr-HR" sz="3000" dirty="0">
                <a:solidFill>
                  <a:schemeClr val="tx2"/>
                </a:solidFill>
              </a:rPr>
              <a:t>vremenski okvir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119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AGENDA SETTING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chemeClr val="tx2"/>
                </a:solidFill>
              </a:rPr>
              <a:t>Različiti mediji imaju različiti potencijal realizirati teoriju dnevnog reda:</a:t>
            </a:r>
          </a:p>
          <a:p>
            <a:pPr lvl="1"/>
            <a:r>
              <a:rPr lang="hr-HR" sz="2200" dirty="0">
                <a:solidFill>
                  <a:schemeClr val="tx2"/>
                </a:solidFill>
              </a:rPr>
              <a:t>na TV kao izvor informacija oslanja se 58%, na dnevni tisak i radio 9% ispitanika</a:t>
            </a:r>
          </a:p>
          <a:p>
            <a:pPr lvl="1"/>
            <a:r>
              <a:rPr lang="hr-HR" sz="2200" dirty="0">
                <a:solidFill>
                  <a:schemeClr val="tx2"/>
                </a:solidFill>
              </a:rPr>
              <a:t>utjecaj medija na izborne odluke kao veliki ocjenjuje 6% i kao nikakav 61%</a:t>
            </a:r>
          </a:p>
          <a:p>
            <a:pPr lvl="1"/>
            <a:r>
              <a:rPr lang="hr-HR" sz="2200" dirty="0">
                <a:solidFill>
                  <a:schemeClr val="tx2"/>
                </a:solidFill>
              </a:rPr>
              <a:t>stavovi stečeni putem tiskovina bolje potkrijepljeni i trajniji u </a:t>
            </a:r>
            <a:r>
              <a:rPr lang="hr-HR" sz="2200" dirty="0" err="1">
                <a:solidFill>
                  <a:schemeClr val="tx2"/>
                </a:solidFill>
              </a:rPr>
              <a:t>usporedbni</a:t>
            </a:r>
            <a:r>
              <a:rPr lang="hr-HR" sz="2200" dirty="0">
                <a:solidFill>
                  <a:schemeClr val="tx2"/>
                </a:solidFill>
              </a:rPr>
              <a:t> s onim stečenim putem elektronskih medija</a:t>
            </a:r>
          </a:p>
          <a:p>
            <a:pPr lvl="1"/>
            <a:r>
              <a:rPr lang="hr-HR" sz="2200" dirty="0">
                <a:solidFill>
                  <a:schemeClr val="tx2"/>
                </a:solidFill>
              </a:rPr>
              <a:t>učenje i prisjećanje težeg materijala uspješnije je kada je riječ o tiskanim medijima</a:t>
            </a:r>
          </a:p>
          <a:p>
            <a:pPr lvl="1"/>
            <a:r>
              <a:rPr lang="hr-HR" sz="2200" dirty="0">
                <a:solidFill>
                  <a:schemeClr val="tx2"/>
                </a:solidFill>
              </a:rPr>
              <a:t>audiovizualna poruka djeluje snažnije u smislu identifikacije</a:t>
            </a:r>
          </a:p>
          <a:p>
            <a:pPr lvl="1"/>
            <a:r>
              <a:rPr lang="hr-HR" sz="2200" dirty="0">
                <a:solidFill>
                  <a:schemeClr val="tx2"/>
                </a:solidFill>
              </a:rPr>
              <a:t>primateljima je teže oduprijeti se utjecaju sadržaja koji je prezentiran putem </a:t>
            </a:r>
            <a:r>
              <a:rPr lang="hr-HR" sz="2200" dirty="0" err="1">
                <a:solidFill>
                  <a:schemeClr val="tx2"/>
                </a:solidFill>
              </a:rPr>
              <a:t>ikoničkih</a:t>
            </a:r>
            <a:r>
              <a:rPr lang="hr-HR" sz="2200" dirty="0">
                <a:solidFill>
                  <a:schemeClr val="tx2"/>
                </a:solidFill>
              </a:rPr>
              <a:t> simbola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653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AGENDA SETTING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U dio metodologije teorije dnevnog reda spada i ovih 8 pristranosti: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pristranost kroz odabir i izostavljanje (propuštanje): koja priča, događaj ili pogledi su uključeni ili nisu uključeni u medijske teme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pristranost kroz smještaj teme u programu (listu): na početku, u sredini, na kraju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pristranost prema naslovu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pristranost prema fotografijama, naslovu i uglu kamere (emotivne vrste slika)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pristranost kroz korištenje imena i naslova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pristranost kroz pretrpanost podacima (statističkim i sl.)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pristranost prema izvoru kontrole (izvoru informacija, njihovom statusu)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pristranost prema izboru riječi i tonu (korištenje negativnih riječi u opisu situacije ili osobe)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252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TEORIJA SPIRALE ŠUTNJE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Elizabeth </a:t>
            </a:r>
            <a:r>
              <a:rPr lang="hr-HR" dirty="0" err="1">
                <a:solidFill>
                  <a:schemeClr val="tx2"/>
                </a:solidFill>
              </a:rPr>
              <a:t>Noelle</a:t>
            </a:r>
            <a:r>
              <a:rPr lang="hr-HR" dirty="0">
                <a:solidFill>
                  <a:schemeClr val="tx2"/>
                </a:solidFill>
              </a:rPr>
              <a:t>-Neumann</a:t>
            </a:r>
          </a:p>
          <a:p>
            <a:r>
              <a:rPr lang="hr-HR" dirty="0">
                <a:solidFill>
                  <a:schemeClr val="tx2"/>
                </a:solidFill>
              </a:rPr>
              <a:t>javno mišljenje zasniva na nesvjesnoj težnji ljudi koji žive u zajednici da stvore zajednički sud i postignu suglasnost</a:t>
            </a:r>
          </a:p>
          <a:p>
            <a:r>
              <a:rPr lang="hr-HR" dirty="0">
                <a:solidFill>
                  <a:schemeClr val="tx2"/>
                </a:solidFill>
              </a:rPr>
              <a:t>u društvu se konformizam nagrađuje, a kršenje </a:t>
            </a:r>
            <a:r>
              <a:rPr lang="hr-HR" dirty="0" err="1">
                <a:solidFill>
                  <a:schemeClr val="tx2"/>
                </a:solidFill>
              </a:rPr>
              <a:t>konformnog</a:t>
            </a:r>
            <a:r>
              <a:rPr lang="hr-HR" dirty="0">
                <a:solidFill>
                  <a:schemeClr val="tx2"/>
                </a:solidFill>
              </a:rPr>
              <a:t> mišljenja kažnjava</a:t>
            </a:r>
          </a:p>
          <a:p>
            <a:r>
              <a:rPr lang="hr-HR" dirty="0">
                <a:solidFill>
                  <a:schemeClr val="tx2"/>
                </a:solidFill>
              </a:rPr>
              <a:t>strah od izolacije</a:t>
            </a:r>
          </a:p>
          <a:p>
            <a:r>
              <a:rPr lang="hr-HR" dirty="0">
                <a:solidFill>
                  <a:schemeClr val="tx2"/>
                </a:solidFill>
              </a:rPr>
              <a:t>stalno </a:t>
            </a:r>
            <a:r>
              <a:rPr lang="hr-HR" dirty="0" err="1">
                <a:solidFill>
                  <a:schemeClr val="tx2"/>
                </a:solidFill>
              </a:rPr>
              <a:t>procijenjivanje</a:t>
            </a:r>
            <a:r>
              <a:rPr lang="hr-HR" dirty="0">
                <a:solidFill>
                  <a:schemeClr val="tx2"/>
                </a:solidFill>
              </a:rPr>
              <a:t> „klime mišljenja”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13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TEORIJA SPIRALE ŠUTNJE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«Ljudi se ne žele izolirati, oni neprekidno promatraju svoju okolinu i mogu registrirati najsuptilnije promjene i osjetiti koje mišljenje prihvaća sve više ljudi, a koje postaje sve rjeđe. Tko vidi da njegovo mišljenje prevladava, postaje jači, javno se izjašnjava i odbacuje oprez, dok onaj tko uoči da njegovo mišljenje gubi tlo, postaje šutljiviji. Oni koji nastupaju glasno i koji se pokazuju u javnosti čine se jačima nego što doista jesu, a oni drugi slabijima. Dolazi do optičke i akustičke varke koja prikriva stvarne većinske odnose i stvarne odnose snaga. Jedni šire zarazu izjašnjavanja, a drugi zarazu šutnje, zbog čega u konačnici neko mišljenje može posve nestati. Pojam spirala šutnje obuhvaća kretanje koji se širi, s kojim se ne može izići na kraj.» </a:t>
            </a:r>
          </a:p>
          <a:p>
            <a:pPr lvl="8"/>
            <a:r>
              <a:rPr lang="hr-HR" dirty="0">
                <a:solidFill>
                  <a:schemeClr val="tx2"/>
                </a:solidFill>
              </a:rPr>
              <a:t>Elizabeth </a:t>
            </a:r>
            <a:r>
              <a:rPr lang="hr-HR" dirty="0" err="1">
                <a:solidFill>
                  <a:schemeClr val="tx2"/>
                </a:solidFill>
              </a:rPr>
              <a:t>Noelle</a:t>
            </a:r>
            <a:r>
              <a:rPr lang="hr-HR" dirty="0">
                <a:solidFill>
                  <a:schemeClr val="tx2"/>
                </a:solidFill>
              </a:rPr>
              <a:t>-Neumann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86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TEORIJA SPIRALE ŠUTNJE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Sadržaj koji prevladava u medijima stvara prijetnju od izolacije</a:t>
            </a:r>
          </a:p>
          <a:p>
            <a:r>
              <a:rPr lang="hr-HR" dirty="0">
                <a:solidFill>
                  <a:schemeClr val="tx2"/>
                </a:solidFill>
              </a:rPr>
              <a:t>Snažan učinak medija: „</a:t>
            </a:r>
            <a:r>
              <a:rPr lang="hr-HR" dirty="0" err="1">
                <a:solidFill>
                  <a:schemeClr val="tx2"/>
                </a:solidFill>
              </a:rPr>
              <a:t>konsonancija</a:t>
            </a:r>
            <a:r>
              <a:rPr lang="hr-HR" dirty="0">
                <a:solidFill>
                  <a:schemeClr val="tx2"/>
                </a:solidFill>
              </a:rPr>
              <a:t>” i „kumulacija”</a:t>
            </a:r>
          </a:p>
          <a:p>
            <a:r>
              <a:rPr lang="hr-HR" dirty="0">
                <a:solidFill>
                  <a:schemeClr val="tx2"/>
                </a:solidFill>
              </a:rPr>
              <a:t>Dvostruka klima mišljenja</a:t>
            </a:r>
          </a:p>
          <a:p>
            <a:r>
              <a:rPr lang="hr-HR" dirty="0">
                <a:solidFill>
                  <a:schemeClr val="tx2"/>
                </a:solidFill>
              </a:rPr>
              <a:t>Tri uvjeta za pokretanje spirale šutnje:</a:t>
            </a:r>
          </a:p>
          <a:p>
            <a:pPr lvl="1"/>
            <a:r>
              <a:rPr lang="hr-HR" dirty="0">
                <a:solidFill>
                  <a:schemeClr val="tx2"/>
                </a:solidFill>
              </a:rPr>
              <a:t>Mora biti riječ o mišljenjima i stavovima koji su u tijeku, kod kojih nastupa promjena. </a:t>
            </a:r>
          </a:p>
          <a:p>
            <a:pPr lvl="1"/>
            <a:r>
              <a:rPr lang="hr-HR" dirty="0">
                <a:solidFill>
                  <a:schemeClr val="tx2"/>
                </a:solidFill>
              </a:rPr>
              <a:t>Mišljenja moraju biti nedvosmisleno moralno definirana.</a:t>
            </a:r>
          </a:p>
          <a:p>
            <a:pPr lvl="1"/>
            <a:r>
              <a:rPr lang="hr-HR" dirty="0">
                <a:solidFill>
                  <a:schemeClr val="tx2"/>
                </a:solidFill>
              </a:rPr>
              <a:t>Mora biti riječ o procesima u kojima masovni mediji zauzimaju jasan stav. </a:t>
            </a:r>
          </a:p>
          <a:p>
            <a:r>
              <a:rPr lang="hr-HR" dirty="0">
                <a:solidFill>
                  <a:schemeClr val="tx2"/>
                </a:solidFill>
              </a:rPr>
              <a:t>Snaga ličnosti</a:t>
            </a:r>
          </a:p>
          <a:p>
            <a:r>
              <a:rPr lang="hr-HR" dirty="0">
                <a:solidFill>
                  <a:schemeClr val="tx2"/>
                </a:solidFill>
              </a:rPr>
              <a:t>Efekt „</a:t>
            </a:r>
            <a:r>
              <a:rPr lang="hr-HR" dirty="0" err="1">
                <a:solidFill>
                  <a:schemeClr val="tx2"/>
                </a:solidFill>
              </a:rPr>
              <a:t>third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person</a:t>
            </a:r>
            <a:r>
              <a:rPr lang="hr-HR" dirty="0">
                <a:solidFill>
                  <a:schemeClr val="tx2"/>
                </a:solidFill>
              </a:rPr>
              <a:t>”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238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JAZ U ZNANJU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300" dirty="0">
                <a:solidFill>
                  <a:schemeClr val="tx2"/>
                </a:solidFill>
              </a:rPr>
              <a:t>S obzirom na činjenicu da svi slojevi društva ne profitiraju jednako od praćenja medija nego se, naprotiv, postojeće nejednakosti čak povećavaju, masovna komunikacija može izazvati </a:t>
            </a:r>
            <a:r>
              <a:rPr lang="hr-HR" sz="2300" dirty="0" err="1">
                <a:solidFill>
                  <a:schemeClr val="tx2"/>
                </a:solidFill>
              </a:rPr>
              <a:t>disfunkcionalnosti</a:t>
            </a:r>
            <a:r>
              <a:rPr lang="hr-HR" sz="2300" dirty="0">
                <a:solidFill>
                  <a:schemeClr val="tx2"/>
                </a:solidFill>
              </a:rPr>
              <a:t> u društvu. </a:t>
            </a:r>
          </a:p>
          <a:p>
            <a:r>
              <a:rPr lang="hr-HR" sz="2300" dirty="0">
                <a:solidFill>
                  <a:schemeClr val="tx2"/>
                </a:solidFill>
              </a:rPr>
              <a:t>Hipoteza o jazu u znanju postavili </a:t>
            </a:r>
            <a:r>
              <a:rPr lang="hr-HR" sz="2300" dirty="0" err="1">
                <a:solidFill>
                  <a:schemeClr val="tx2"/>
                </a:solidFill>
              </a:rPr>
              <a:t>Phillip</a:t>
            </a:r>
            <a:r>
              <a:rPr lang="hr-HR" sz="2300" dirty="0">
                <a:solidFill>
                  <a:schemeClr val="tx2"/>
                </a:solidFill>
              </a:rPr>
              <a:t> J. </a:t>
            </a:r>
            <a:r>
              <a:rPr lang="hr-HR" sz="2300" dirty="0" err="1">
                <a:solidFill>
                  <a:schemeClr val="tx2"/>
                </a:solidFill>
              </a:rPr>
              <a:t>Tichenor</a:t>
            </a:r>
            <a:r>
              <a:rPr lang="hr-HR" sz="2300" dirty="0">
                <a:solidFill>
                  <a:schemeClr val="tx2"/>
                </a:solidFill>
              </a:rPr>
              <a:t>, George A. </a:t>
            </a:r>
            <a:r>
              <a:rPr lang="hr-HR" sz="2300" dirty="0" err="1">
                <a:solidFill>
                  <a:schemeClr val="tx2"/>
                </a:solidFill>
              </a:rPr>
              <a:t>Donohue</a:t>
            </a:r>
            <a:r>
              <a:rPr lang="hr-HR" sz="2300" dirty="0">
                <a:solidFill>
                  <a:schemeClr val="tx2"/>
                </a:solidFill>
              </a:rPr>
              <a:t> i </a:t>
            </a:r>
            <a:r>
              <a:rPr lang="hr-HR" sz="2300" dirty="0" err="1">
                <a:solidFill>
                  <a:schemeClr val="tx2"/>
                </a:solidFill>
              </a:rPr>
              <a:t>Clarice</a:t>
            </a:r>
            <a:r>
              <a:rPr lang="hr-HR" sz="2300" dirty="0">
                <a:solidFill>
                  <a:schemeClr val="tx2"/>
                </a:solidFill>
              </a:rPr>
              <a:t> N. </a:t>
            </a:r>
            <a:r>
              <a:rPr lang="hr-HR" sz="2300" dirty="0" err="1">
                <a:solidFill>
                  <a:schemeClr val="tx2"/>
                </a:solidFill>
              </a:rPr>
              <a:t>Olien</a:t>
            </a:r>
            <a:r>
              <a:rPr lang="hr-HR" sz="2300" dirty="0">
                <a:solidFill>
                  <a:schemeClr val="tx2"/>
                </a:solidFill>
              </a:rPr>
              <a:t> sa Sveučilišta u </a:t>
            </a:r>
            <a:r>
              <a:rPr lang="hr-HR" sz="2300" dirty="0" err="1">
                <a:solidFill>
                  <a:schemeClr val="tx2"/>
                </a:solidFill>
              </a:rPr>
              <a:t>Minnesoti</a:t>
            </a:r>
            <a:r>
              <a:rPr lang="hr-HR" sz="2300" dirty="0">
                <a:solidFill>
                  <a:schemeClr val="tx2"/>
                </a:solidFill>
              </a:rPr>
              <a:t>.</a:t>
            </a:r>
          </a:p>
          <a:p>
            <a:r>
              <a:rPr lang="hr-HR" sz="2300" dirty="0">
                <a:solidFill>
                  <a:schemeClr val="tx2"/>
                </a:solidFill>
              </a:rPr>
              <a:t>5 čimbenika:</a:t>
            </a:r>
          </a:p>
          <a:p>
            <a:pPr lvl="1"/>
            <a:r>
              <a:rPr lang="hr-HR" sz="2300" dirty="0">
                <a:solidFill>
                  <a:schemeClr val="tx2"/>
                </a:solidFill>
              </a:rPr>
              <a:t>komunikacijske sposobnosti</a:t>
            </a:r>
          </a:p>
          <a:p>
            <a:pPr lvl="1"/>
            <a:r>
              <a:rPr lang="hr-HR" sz="2300" dirty="0">
                <a:solidFill>
                  <a:schemeClr val="tx2"/>
                </a:solidFill>
              </a:rPr>
              <a:t>predznanje</a:t>
            </a:r>
          </a:p>
          <a:p>
            <a:pPr lvl="1"/>
            <a:r>
              <a:rPr lang="hr-HR" sz="2300" dirty="0">
                <a:solidFill>
                  <a:schemeClr val="tx2"/>
                </a:solidFill>
              </a:rPr>
              <a:t>selektivno postupanje s informacijama</a:t>
            </a:r>
          </a:p>
          <a:p>
            <a:pPr lvl="1"/>
            <a:r>
              <a:rPr lang="hr-HR" sz="2300" dirty="0">
                <a:solidFill>
                  <a:schemeClr val="tx2"/>
                </a:solidFill>
              </a:rPr>
              <a:t>medijski sustav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273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JAZ U ZNANJU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chemeClr val="tx2"/>
                </a:solidFill>
              </a:rPr>
              <a:t>kad se radi o temama osobito važnim za neku zajednicu, manje je vjerojatno da postoji jaz u znanju</a:t>
            </a:r>
          </a:p>
          <a:p>
            <a:r>
              <a:rPr lang="hr-HR" sz="2400" dirty="0">
                <a:solidFill>
                  <a:schemeClr val="tx2"/>
                </a:solidFill>
              </a:rPr>
              <a:t>isto vrijedi i za konfliktne teme</a:t>
            </a:r>
          </a:p>
          <a:p>
            <a:r>
              <a:rPr lang="hr-HR" sz="2400" dirty="0">
                <a:solidFill>
                  <a:schemeClr val="tx2"/>
                </a:solidFill>
              </a:rPr>
              <a:t>prije se može očekivati da će raspodjela znanja biti jednaka unutar male, homogene zajednice nego u većoj, heterogenoj zajednici </a:t>
            </a:r>
          </a:p>
          <a:p>
            <a:r>
              <a:rPr lang="hr-HR" sz="2400" dirty="0">
                <a:solidFill>
                  <a:schemeClr val="tx2"/>
                </a:solidFill>
              </a:rPr>
              <a:t>ako se interes javnosti za određenu temu smanji, jaz u znanju može se ponovno zatvoriti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8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Počeci istraživanja učinka u SAD-u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Prva dva desetljeća 20. st.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Industrijalizacija, imigracija, seljenje u grad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Sociološka škola Čikaškog sveučilišta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Robert Park, Charles </a:t>
            </a:r>
            <a:r>
              <a:rPr lang="hr-HR" dirty="0" err="1">
                <a:solidFill>
                  <a:schemeClr val="tx2"/>
                </a:solidFill>
              </a:rPr>
              <a:t>Cooley</a:t>
            </a:r>
            <a:r>
              <a:rPr lang="hr-HR" dirty="0">
                <a:solidFill>
                  <a:schemeClr val="tx2"/>
                </a:solidFill>
              </a:rPr>
              <a:t>, John Dewey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Istraživanje novina i časopisa za imigrante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JAZ U ZNANJU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chemeClr val="tx2"/>
                </a:solidFill>
              </a:rPr>
              <a:t>jaz u znanju uvjetovan ponudom: količina informacija </a:t>
            </a:r>
            <a:r>
              <a:rPr lang="hr-HR" sz="2400" dirty="0" err="1">
                <a:solidFill>
                  <a:schemeClr val="tx2"/>
                </a:solidFill>
              </a:rPr>
              <a:t>natproporcionalno</a:t>
            </a:r>
            <a:r>
              <a:rPr lang="hr-HR" sz="2400" dirty="0">
                <a:solidFill>
                  <a:schemeClr val="tx2"/>
                </a:solidFill>
              </a:rPr>
              <a:t> se povećava u medijima koje konzumiraju obrazovanije osobe</a:t>
            </a:r>
          </a:p>
          <a:p>
            <a:r>
              <a:rPr lang="hr-HR" sz="2400" dirty="0">
                <a:solidFill>
                  <a:schemeClr val="tx2"/>
                </a:solidFill>
              </a:rPr>
              <a:t>jaz u znanju uvjetovan korištenjem informacija: obrazovanije osobe sklonije su koristiti se postojećom ponudom informacija </a:t>
            </a:r>
          </a:p>
          <a:p>
            <a:r>
              <a:rPr lang="hr-HR" sz="2400" dirty="0">
                <a:solidFill>
                  <a:schemeClr val="tx2"/>
                </a:solidFill>
              </a:rPr>
              <a:t>jaz u znanju uvjetovan recepcijom: obrazovanije osobe učinkovitije usvajaju i obrađuju informacije</a:t>
            </a:r>
          </a:p>
          <a:p>
            <a:r>
              <a:rPr lang="hr-HR" sz="2400" dirty="0">
                <a:solidFill>
                  <a:schemeClr val="tx2"/>
                </a:solidFill>
              </a:rPr>
              <a:t>jaz u znanju uvjetovan društvenim kontekstom: jednaka raspodjela znanja češća je u malim, homogenim, nego u velikim, heterogenim društvenim sistemima</a:t>
            </a:r>
          </a:p>
          <a:p>
            <a:r>
              <a:rPr lang="hr-HR" sz="2400" dirty="0">
                <a:solidFill>
                  <a:schemeClr val="tx2"/>
                </a:solidFill>
              </a:rPr>
              <a:t>jaz u znanju uvjetovan medijima: tiskovni mediji, za razliku od elektroničkih, stvaraju veći jaz u znanju</a:t>
            </a:r>
          </a:p>
          <a:p>
            <a:r>
              <a:rPr lang="hr-HR" sz="2400" dirty="0">
                <a:solidFill>
                  <a:schemeClr val="tx2"/>
                </a:solidFill>
              </a:rPr>
              <a:t>jaz u znanju uvjetovan recipijentima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122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Počeci istraživanja učinka u SAD-u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Strah od propagande!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 err="1">
                <a:solidFill>
                  <a:schemeClr val="tx2"/>
                </a:solidFill>
              </a:rPr>
              <a:t>Harold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Lasswell</a:t>
            </a:r>
            <a:r>
              <a:rPr lang="hr-HR" dirty="0">
                <a:solidFill>
                  <a:schemeClr val="tx2"/>
                </a:solidFill>
              </a:rPr>
              <a:t> – analiza nacističke propagande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Propaganda – poruka čiji je cilj promijeniti ponašanje i stavove o spornim društvenim pitanjima kod velikog broja međusobno nepovezanih ljudi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Strah od manipulacije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George </a:t>
            </a:r>
            <a:r>
              <a:rPr lang="hr-HR" dirty="0" err="1">
                <a:solidFill>
                  <a:schemeClr val="tx2"/>
                </a:solidFill>
              </a:rPr>
              <a:t>Creel</a:t>
            </a:r>
            <a:r>
              <a:rPr lang="hr-HR" dirty="0">
                <a:solidFill>
                  <a:schemeClr val="tx2"/>
                </a:solidFill>
              </a:rPr>
              <a:t>: How </a:t>
            </a:r>
            <a:r>
              <a:rPr lang="hr-HR" dirty="0" err="1">
                <a:solidFill>
                  <a:schemeClr val="tx2"/>
                </a:solidFill>
              </a:rPr>
              <a:t>We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Advertised</a:t>
            </a:r>
            <a:r>
              <a:rPr lang="hr-HR" dirty="0">
                <a:solidFill>
                  <a:schemeClr val="tx2"/>
                </a:solidFill>
              </a:rPr>
              <a:t> America (1920)</a:t>
            </a:r>
          </a:p>
          <a:p>
            <a:r>
              <a:rPr lang="hr-HR" dirty="0">
                <a:solidFill>
                  <a:schemeClr val="tx2"/>
                </a:solidFill>
              </a:rPr>
              <a:t>Analiza sadržaja</a:t>
            </a:r>
          </a:p>
          <a:p>
            <a:r>
              <a:rPr lang="hr-HR" dirty="0">
                <a:solidFill>
                  <a:schemeClr val="tx2"/>
                </a:solidFill>
              </a:rPr>
              <a:t>Teorija magičnog metka ili </a:t>
            </a:r>
            <a:r>
              <a:rPr lang="hr-HR" dirty="0" err="1">
                <a:solidFill>
                  <a:schemeClr val="tx2"/>
                </a:solidFill>
              </a:rPr>
              <a:t>hipodermička</a:t>
            </a:r>
            <a:r>
              <a:rPr lang="hr-HR" dirty="0">
                <a:solidFill>
                  <a:schemeClr val="tx2"/>
                </a:solidFill>
              </a:rPr>
              <a:t> teorija ili teorija igle (S-R) – vjera u svemoć medija</a:t>
            </a:r>
          </a:p>
          <a:p>
            <a:r>
              <a:rPr lang="hr-HR" dirty="0">
                <a:solidFill>
                  <a:schemeClr val="tx2"/>
                </a:solidFill>
              </a:rPr>
              <a:t>Invazija s Marsa – </a:t>
            </a:r>
            <a:r>
              <a:rPr lang="hr-HR" dirty="0" err="1">
                <a:solidFill>
                  <a:schemeClr val="tx2"/>
                </a:solidFill>
              </a:rPr>
              <a:t>Orson</a:t>
            </a:r>
            <a:r>
              <a:rPr lang="hr-HR" dirty="0">
                <a:solidFill>
                  <a:schemeClr val="tx2"/>
                </a:solidFill>
              </a:rPr>
              <a:t> Welles – 1938.</a:t>
            </a:r>
          </a:p>
          <a:p>
            <a:pPr lvl="1"/>
            <a:r>
              <a:rPr lang="hr-HR" dirty="0">
                <a:solidFill>
                  <a:schemeClr val="tx2"/>
                </a:solidFill>
              </a:rPr>
              <a:t>https://www.youtube.com/watch?feature=player_embedded&amp;v=zkgrNGu8y1U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15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ISTRAŽIVANJA O PERSUAZIVNOST I YALE STUDIES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44276" y="1295400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50 </a:t>
            </a:r>
            <a:r>
              <a:rPr lang="en-US" dirty="0" err="1">
                <a:solidFill>
                  <a:schemeClr val="tx2"/>
                </a:solidFill>
              </a:rPr>
              <a:t>eksperimenata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između</a:t>
            </a:r>
            <a:r>
              <a:rPr lang="en-US" dirty="0">
                <a:solidFill>
                  <a:schemeClr val="tx2"/>
                </a:solidFill>
              </a:rPr>
              <a:t> 1946. </a:t>
            </a:r>
            <a:r>
              <a:rPr lang="en-US" dirty="0" err="1">
                <a:solidFill>
                  <a:schemeClr val="tx2"/>
                </a:solidFill>
              </a:rPr>
              <a:t>i</a:t>
            </a:r>
            <a:r>
              <a:rPr lang="en-US" dirty="0">
                <a:solidFill>
                  <a:schemeClr val="tx2"/>
                </a:solidFill>
              </a:rPr>
              <a:t> 1961.koje </a:t>
            </a:r>
            <a:r>
              <a:rPr lang="en-US" dirty="0" err="1">
                <a:solidFill>
                  <a:schemeClr val="tx2"/>
                </a:solidFill>
              </a:rPr>
              <a:t>provodi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u="sng" dirty="0">
                <a:solidFill>
                  <a:schemeClr val="tx2"/>
                </a:solidFill>
              </a:rPr>
              <a:t>Carl </a:t>
            </a:r>
            <a:r>
              <a:rPr lang="en-US" u="sng" dirty="0" err="1">
                <a:solidFill>
                  <a:schemeClr val="tx2"/>
                </a:solidFill>
              </a:rPr>
              <a:t>Hovland</a:t>
            </a:r>
            <a:endParaRPr lang="en-US" u="sng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en-US" dirty="0" err="1">
                <a:solidFill>
                  <a:schemeClr val="tx2"/>
                </a:solidFill>
              </a:rPr>
              <a:t>Promjene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stavova</a:t>
            </a:r>
            <a:r>
              <a:rPr lang="en-US" dirty="0">
                <a:solidFill>
                  <a:schemeClr val="tx2"/>
                </a:solidFill>
              </a:rPr>
              <a:t> pod </a:t>
            </a:r>
            <a:r>
              <a:rPr lang="en-US" dirty="0" err="1">
                <a:solidFill>
                  <a:schemeClr val="tx2"/>
                </a:solidFill>
              </a:rPr>
              <a:t>utjecajem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komunikacije</a:t>
            </a:r>
            <a:r>
              <a:rPr lang="en-US" dirty="0">
                <a:solidFill>
                  <a:schemeClr val="tx2"/>
                </a:solidFill>
              </a:rPr>
              <a:t> – </a:t>
            </a:r>
            <a:r>
              <a:rPr lang="en-US" dirty="0" err="1">
                <a:solidFill>
                  <a:schemeClr val="tx2"/>
                </a:solidFill>
              </a:rPr>
              <a:t>recipijent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opazi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poruku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razumije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ju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prihvati</a:t>
            </a:r>
            <a:endParaRPr lang="en-US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/>
              <a:t>Uvod u sociologiju medija</a:t>
            </a:r>
          </a:p>
        </p:txBody>
      </p:sp>
      <p:pic>
        <p:nvPicPr>
          <p:cNvPr id="11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324749"/>
            <a:ext cx="5626867" cy="439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277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TEORIJA KORISTI I NAGRADE</a:t>
            </a:r>
            <a:br>
              <a:rPr lang="hr-HR" dirty="0">
                <a:solidFill>
                  <a:schemeClr val="tx2"/>
                </a:solidFill>
              </a:rPr>
            </a:br>
            <a:r>
              <a:rPr lang="hr-HR" dirty="0">
                <a:solidFill>
                  <a:schemeClr val="tx2"/>
                </a:solidFill>
              </a:rPr>
              <a:t>USES AND GRATIFICATION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Od pitanja „što mediji čine s recipijentima” prema pitanju „što recipijenti čine s medijima”? 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Publika je aktivna, u potrazi za sadržajima od kojih se očekuju određene </a:t>
            </a:r>
            <a:r>
              <a:rPr lang="hr-HR" dirty="0" err="1">
                <a:solidFill>
                  <a:schemeClr val="tx2"/>
                </a:solidFill>
              </a:rPr>
              <a:t>gratifikacije</a:t>
            </a:r>
            <a:r>
              <a:rPr lang="hr-HR" dirty="0">
                <a:solidFill>
                  <a:schemeClr val="tx2"/>
                </a:solidFill>
              </a:rPr>
              <a:t>.</a:t>
            </a:r>
          </a:p>
          <a:p>
            <a:r>
              <a:rPr lang="hr-HR" dirty="0">
                <a:solidFill>
                  <a:schemeClr val="tx2"/>
                </a:solidFill>
              </a:rPr>
              <a:t>60’-te i 70’-te godine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Ali! Već </a:t>
            </a:r>
            <a:r>
              <a:rPr lang="hr-HR" dirty="0" err="1">
                <a:solidFill>
                  <a:schemeClr val="tx2"/>
                </a:solidFill>
              </a:rPr>
              <a:t>Herta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Herzog</a:t>
            </a:r>
            <a:r>
              <a:rPr lang="hr-HR" dirty="0">
                <a:solidFill>
                  <a:schemeClr val="tx2"/>
                </a:solidFill>
              </a:rPr>
              <a:t> 1944. – publika radijskih sapunica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Emocionalno rasterećenje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Nadomjesno ispunjenje želja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Savjet i pomoć u rješavanju svakodnevnih teškoća.</a:t>
            </a: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76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TEORIJA KORISTI I NAGRADE</a:t>
            </a:r>
            <a:br>
              <a:rPr lang="hr-HR" dirty="0">
                <a:solidFill>
                  <a:schemeClr val="tx2"/>
                </a:solidFill>
              </a:rPr>
            </a:br>
            <a:r>
              <a:rPr lang="hr-HR" dirty="0">
                <a:solidFill>
                  <a:schemeClr val="tx2"/>
                </a:solidFill>
              </a:rPr>
              <a:t>USES AND GRATIFICATION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err="1">
                <a:solidFill>
                  <a:schemeClr val="tx2"/>
                </a:solidFill>
              </a:rPr>
              <a:t>Elihu</a:t>
            </a:r>
            <a:r>
              <a:rPr lang="hr-HR" sz="2000" dirty="0">
                <a:solidFill>
                  <a:schemeClr val="tx2"/>
                </a:solidFill>
              </a:rPr>
              <a:t> </a:t>
            </a:r>
            <a:r>
              <a:rPr lang="hr-HR" sz="2000" dirty="0" err="1">
                <a:solidFill>
                  <a:schemeClr val="tx2"/>
                </a:solidFill>
              </a:rPr>
              <a:t>Katz</a:t>
            </a:r>
            <a:r>
              <a:rPr lang="hr-HR" sz="2000" dirty="0">
                <a:solidFill>
                  <a:schemeClr val="tx2"/>
                </a:solidFill>
              </a:rPr>
              <a:t>, </a:t>
            </a:r>
            <a:r>
              <a:rPr lang="hr-HR" sz="2000" dirty="0" err="1">
                <a:solidFill>
                  <a:schemeClr val="tx2"/>
                </a:solidFill>
              </a:rPr>
              <a:t>Jay</a:t>
            </a:r>
            <a:r>
              <a:rPr lang="hr-HR" sz="2000" dirty="0">
                <a:solidFill>
                  <a:schemeClr val="tx2"/>
                </a:solidFill>
              </a:rPr>
              <a:t> G. </a:t>
            </a:r>
            <a:r>
              <a:rPr lang="hr-HR" sz="2000" dirty="0" err="1">
                <a:solidFill>
                  <a:schemeClr val="tx2"/>
                </a:solidFill>
              </a:rPr>
              <a:t>Blumler</a:t>
            </a:r>
            <a:r>
              <a:rPr lang="hr-HR" sz="2000" dirty="0">
                <a:solidFill>
                  <a:schemeClr val="tx2"/>
                </a:solidFill>
              </a:rPr>
              <a:t> i Michael </a:t>
            </a:r>
            <a:r>
              <a:rPr lang="hr-HR" sz="2000" dirty="0" err="1">
                <a:solidFill>
                  <a:schemeClr val="tx2"/>
                </a:solidFill>
              </a:rPr>
              <a:t>Gurevitch</a:t>
            </a:r>
            <a:r>
              <a:rPr lang="hr-HR" sz="2000" dirty="0">
                <a:solidFill>
                  <a:schemeClr val="tx2"/>
                </a:solidFill>
              </a:rPr>
              <a:t> (1974)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kognitivne potrebe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afektivne potrebe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integracijske potrebe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interaktivne potrebe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eskapizam</a:t>
            </a:r>
          </a:p>
          <a:p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96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TEORIJA KORISTI I NAGRADE</a:t>
            </a:r>
            <a:br>
              <a:rPr lang="hr-HR" dirty="0">
                <a:solidFill>
                  <a:schemeClr val="tx2"/>
                </a:solidFill>
              </a:rPr>
            </a:br>
            <a:r>
              <a:rPr lang="hr-HR" dirty="0">
                <a:solidFill>
                  <a:schemeClr val="tx2"/>
                </a:solidFill>
              </a:rPr>
              <a:t>USES AND GRATIFICATION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Rubin (1981)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navodi osam motiva što se tiče konzumacije televizije, ali što se može primijeniti i na ostale medije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da brže prođe vrijeme (npr. gledanje tv u čekaonici)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druženje (npr. zajedničko gledanje utakmice na tv)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eskapizam tj. bijeg (od stresa npr.)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Uživanje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društvena interakcija (pa kasnije možemo diskutirati tv sadržaj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relaksacija (npr. nakon posla ili prije odlaska na počinak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Informiranje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uzbuđenje/adrenalin (npr. gledanje krimića gdje se stvara napetost i uzbuđenje)</a:t>
            </a:r>
          </a:p>
          <a:p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7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TEORIJA KORISTI I NAGRADE</a:t>
            </a:r>
            <a:br>
              <a:rPr lang="hr-HR" dirty="0">
                <a:solidFill>
                  <a:schemeClr val="tx2"/>
                </a:solidFill>
              </a:rPr>
            </a:br>
            <a:r>
              <a:rPr lang="hr-HR" dirty="0">
                <a:solidFill>
                  <a:schemeClr val="tx2"/>
                </a:solidFill>
              </a:rPr>
              <a:t>USES AND GRATIFICATION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tx2"/>
                </a:solidFill>
              </a:rPr>
              <a:t>Zillmann</a:t>
            </a:r>
            <a:r>
              <a:rPr lang="hr-HR" dirty="0">
                <a:solidFill>
                  <a:schemeClr val="tx2"/>
                </a:solidFill>
              </a:rPr>
              <a:t> – teorija „</a:t>
            </a:r>
            <a:r>
              <a:rPr lang="hr-HR" dirty="0" err="1">
                <a:solidFill>
                  <a:schemeClr val="tx2"/>
                </a:solidFill>
              </a:rPr>
              <a:t>mood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menagementa</a:t>
            </a:r>
            <a:r>
              <a:rPr lang="hr-HR" dirty="0">
                <a:solidFill>
                  <a:schemeClr val="tx2"/>
                </a:solidFill>
              </a:rPr>
              <a:t>”</a:t>
            </a:r>
          </a:p>
          <a:p>
            <a:r>
              <a:rPr lang="hr-HR" dirty="0" err="1">
                <a:solidFill>
                  <a:schemeClr val="tx2"/>
                </a:solidFill>
              </a:rPr>
              <a:t>Gratifications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sought</a:t>
            </a:r>
            <a:r>
              <a:rPr lang="hr-HR" dirty="0">
                <a:solidFill>
                  <a:schemeClr val="tx2"/>
                </a:solidFill>
              </a:rPr>
              <a:t> (GS) i </a:t>
            </a:r>
            <a:r>
              <a:rPr lang="hr-HR" dirty="0" err="1">
                <a:solidFill>
                  <a:schemeClr val="tx2"/>
                </a:solidFill>
              </a:rPr>
              <a:t>gratifications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obtained</a:t>
            </a:r>
            <a:r>
              <a:rPr lang="hr-HR" dirty="0">
                <a:solidFill>
                  <a:schemeClr val="tx2"/>
                </a:solidFill>
              </a:rPr>
              <a:t> (GO)</a:t>
            </a:r>
          </a:p>
          <a:p>
            <a:r>
              <a:rPr lang="hr-HR" dirty="0">
                <a:solidFill>
                  <a:schemeClr val="tx2"/>
                </a:solidFill>
              </a:rPr>
              <a:t>Novi mediji i </a:t>
            </a:r>
            <a:r>
              <a:rPr lang="hr-HR" dirty="0" err="1">
                <a:solidFill>
                  <a:schemeClr val="tx2"/>
                </a:solidFill>
              </a:rPr>
              <a:t>uses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and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gratification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istraživanje </a:t>
            </a:r>
            <a:r>
              <a:rPr lang="en-US" dirty="0" err="1">
                <a:solidFill>
                  <a:schemeClr val="tx2"/>
                </a:solidFill>
              </a:rPr>
              <a:t>provedeno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2014 </a:t>
            </a: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hr-HR" dirty="0">
                <a:solidFill>
                  <a:schemeClr val="tx2"/>
                </a:solidFill>
              </a:rPr>
              <a:t>Ivan </a:t>
            </a:r>
            <a:r>
              <a:rPr lang="hr-HR" dirty="0" err="1">
                <a:solidFill>
                  <a:schemeClr val="tx2"/>
                </a:solidFill>
              </a:rPr>
              <a:t>Tanta</a:t>
            </a:r>
            <a:r>
              <a:rPr lang="hr-HR" dirty="0">
                <a:solidFill>
                  <a:schemeClr val="tx2"/>
                </a:solidFill>
              </a:rPr>
              <a:t>, Maja Mihovilović i Zrinka </a:t>
            </a:r>
            <a:r>
              <a:rPr lang="hr-HR" dirty="0" err="1">
                <a:solidFill>
                  <a:schemeClr val="tx2"/>
                </a:solidFill>
              </a:rPr>
              <a:t>Sablić</a:t>
            </a:r>
            <a:r>
              <a:rPr lang="en-US" dirty="0">
                <a:solidFill>
                  <a:schemeClr val="tx2"/>
                </a:solidFill>
              </a:rPr>
              <a:t>)</a:t>
            </a:r>
            <a:r>
              <a:rPr lang="hr-HR" dirty="0">
                <a:solidFill>
                  <a:schemeClr val="tx2"/>
                </a:solidFill>
              </a:rPr>
              <a:t> o korištenju FB kod mladih </a:t>
            </a:r>
            <a:r>
              <a:rPr lang="hr-HR" dirty="0" err="1">
                <a:solidFill>
                  <a:schemeClr val="tx2"/>
                </a:solidFill>
              </a:rPr>
              <a:t>zagrepčana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U HR 1.6 milijuna aktivnih FB korisnika, u prosjeku </a:t>
            </a:r>
            <a:r>
              <a:rPr lang="hr-HR" dirty="0" err="1">
                <a:solidFill>
                  <a:schemeClr val="tx2"/>
                </a:solidFill>
              </a:rPr>
              <a:t>teenager</a:t>
            </a:r>
            <a:r>
              <a:rPr lang="hr-HR" dirty="0">
                <a:solidFill>
                  <a:schemeClr val="tx2"/>
                </a:solidFill>
              </a:rPr>
              <a:t> ima 200 prijatelja. 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Zanimljivo je </a:t>
            </a:r>
            <a:r>
              <a:rPr lang="hr-HR" dirty="0" err="1">
                <a:solidFill>
                  <a:schemeClr val="tx2"/>
                </a:solidFill>
              </a:rPr>
              <a:t>prim</a:t>
            </a:r>
            <a:r>
              <a:rPr lang="en-US" dirty="0" err="1">
                <a:solidFill>
                  <a:schemeClr val="tx2"/>
                </a:solidFill>
              </a:rPr>
              <a:t>i</a:t>
            </a:r>
            <a:r>
              <a:rPr lang="hr-HR" dirty="0" err="1">
                <a:solidFill>
                  <a:schemeClr val="tx2"/>
                </a:solidFill>
              </a:rPr>
              <a:t>jetiti</a:t>
            </a:r>
            <a:r>
              <a:rPr lang="hr-HR" dirty="0">
                <a:solidFill>
                  <a:schemeClr val="tx2"/>
                </a:solidFill>
              </a:rPr>
              <a:t> da je u posljednjih nekoliko godina porastao broj starijih FB korisnika između 35 i 54 godine koji čine cca 31% korisnika.</a:t>
            </a:r>
          </a:p>
          <a:p>
            <a:r>
              <a:rPr lang="hr-HR" dirty="0">
                <a:solidFill>
                  <a:schemeClr val="tx2"/>
                </a:solidFill>
              </a:rPr>
              <a:t>Vanjska istraživanja do sad su pokazala da korisnici društvenih mreža zadovoljavaju sljedeće potrebe: društvena interakcija, zabava, predstavljanje sebe i informiranje, traženje romantičnih veza, ogovaranje prijatelja, voajerizam i izražavanje identiteta, dijeljenje problema s drugima, te ispunjavanje slobodnog vremena, </a:t>
            </a:r>
            <a:r>
              <a:rPr lang="hr-HR" dirty="0" err="1">
                <a:solidFill>
                  <a:schemeClr val="tx2"/>
                </a:solidFill>
              </a:rPr>
              <a:t>es</a:t>
            </a:r>
            <a:r>
              <a:rPr lang="en-US" dirty="0">
                <a:solidFill>
                  <a:schemeClr val="tx2"/>
                </a:solidFill>
              </a:rPr>
              <a:t>k</a:t>
            </a:r>
            <a:r>
              <a:rPr lang="hr-HR" dirty="0" err="1">
                <a:solidFill>
                  <a:schemeClr val="tx2"/>
                </a:solidFill>
              </a:rPr>
              <a:t>apizam</a:t>
            </a:r>
            <a:r>
              <a:rPr lang="hr-HR" dirty="0">
                <a:solidFill>
                  <a:schemeClr val="tx2"/>
                </a:solidFill>
              </a:rPr>
              <a:t>, relaksacija, navika, susretanje novih ljudi, profesionalni razvoj i </a:t>
            </a:r>
            <a:r>
              <a:rPr lang="hr-HR" dirty="0" err="1">
                <a:solidFill>
                  <a:schemeClr val="tx2"/>
                </a:solidFill>
              </a:rPr>
              <a:t>sljeđenje</a:t>
            </a:r>
            <a:r>
              <a:rPr lang="hr-HR" dirty="0">
                <a:solidFill>
                  <a:schemeClr val="tx2"/>
                </a:solidFill>
              </a:rPr>
              <a:t> novih trendova, akademske aktivnosti, pritisak vršnjaka, proučavanje tuđih profila. 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</a:t>
            </a:r>
            <a:r>
              <a:rPr lang="hr-HR" dirty="0">
                <a:solidFill>
                  <a:schemeClr val="tx2"/>
                </a:solidFill>
              </a:rPr>
              <a:t>a prvom je mjestu uvijek bila integracija i društvena interakcija. </a:t>
            </a:r>
          </a:p>
          <a:p>
            <a:r>
              <a:rPr lang="en-US" dirty="0" err="1">
                <a:solidFill>
                  <a:schemeClr val="tx2"/>
                </a:solidFill>
              </a:rPr>
              <a:t>Upitnik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s</a:t>
            </a:r>
            <a:r>
              <a:rPr lang="en-US" dirty="0">
                <a:solidFill>
                  <a:schemeClr val="tx2"/>
                </a:solidFill>
              </a:rPr>
              <a:t>a</a:t>
            </a:r>
            <a:r>
              <a:rPr lang="hr-HR" dirty="0">
                <a:solidFill>
                  <a:schemeClr val="tx2"/>
                </a:solidFill>
              </a:rPr>
              <a:t> 431 adolescent</a:t>
            </a:r>
            <a:r>
              <a:rPr lang="en-US" dirty="0">
                <a:solidFill>
                  <a:schemeClr val="tx2"/>
                </a:solidFill>
              </a:rPr>
              <a:t>om</a:t>
            </a:r>
            <a:r>
              <a:rPr lang="hr-HR" dirty="0">
                <a:solidFill>
                  <a:schemeClr val="tx2"/>
                </a:solidFill>
              </a:rPr>
              <a:t> s područja grada Zagreba. 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hr-HR" dirty="0" err="1">
                <a:solidFill>
                  <a:schemeClr val="tx2"/>
                </a:solidFill>
              </a:rPr>
              <a:t>Predistraživanje</a:t>
            </a:r>
            <a:r>
              <a:rPr lang="hr-HR" dirty="0">
                <a:solidFill>
                  <a:schemeClr val="tx2"/>
                </a:solidFill>
              </a:rPr>
              <a:t> s otvorenim pitanjima pokazalo je da adolescenti otvaraju FB profil radi socijalizacije i komuniciranja, ali i zato jer njihovi prijatelji imaju profil, da bi igrali FB igrice, da bi se zabavili, iz znatiželje, dosade ili jer im je netko sugerirao.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/>
              <a:t>Uvod u sociologiju medija</a:t>
            </a:r>
          </a:p>
        </p:txBody>
      </p:sp>
    </p:spTree>
    <p:extLst>
      <p:ext uri="{BB962C8B-B14F-4D97-AF65-F5344CB8AC3E}">
        <p14:creationId xmlns:p14="http://schemas.microsoft.com/office/powerpoint/2010/main" val="3309451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TEORIJA KORISTI I NAGRADE</a:t>
            </a:r>
            <a:br>
              <a:rPr lang="hr-HR" dirty="0">
                <a:solidFill>
                  <a:schemeClr val="tx2"/>
                </a:solidFill>
              </a:rPr>
            </a:br>
            <a:r>
              <a:rPr lang="hr-HR" dirty="0">
                <a:solidFill>
                  <a:schemeClr val="tx2"/>
                </a:solidFill>
              </a:rPr>
              <a:t>USES AND GRATIFICATION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4543" y="1373217"/>
            <a:ext cx="8001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solidFill>
                  <a:schemeClr val="tx2"/>
                </a:solidFill>
              </a:rPr>
              <a:t>Dobiveni rezultati pokazuju sljedeće:</a:t>
            </a:r>
          </a:p>
          <a:p>
            <a:pPr lvl="1"/>
            <a:r>
              <a:rPr lang="hr-HR" sz="1600" dirty="0">
                <a:solidFill>
                  <a:schemeClr val="tx2"/>
                </a:solidFill>
              </a:rPr>
              <a:t>Adolescenti otvaraju FB profil radi socijalizacije, komunikacije te zato što i njihovi prijatelji imaju profil. Također veliki broj sudionika istraživanja kaže da koristi FB kako bi raspravljali o školskim aktivnostima.</a:t>
            </a:r>
          </a:p>
          <a:p>
            <a:pPr lvl="1"/>
            <a:r>
              <a:rPr lang="hr-HR" sz="1600" dirty="0">
                <a:solidFill>
                  <a:schemeClr val="tx2"/>
                </a:solidFill>
              </a:rPr>
              <a:t>Od FB platformi i opcija, adolescenti na</a:t>
            </a:r>
            <a:r>
              <a:rPr lang="en-US" sz="1600" dirty="0">
                <a:solidFill>
                  <a:schemeClr val="tx2"/>
                </a:solidFill>
              </a:rPr>
              <a:t>j</a:t>
            </a:r>
            <a:r>
              <a:rPr lang="hr-HR" sz="1600" dirty="0">
                <a:solidFill>
                  <a:schemeClr val="tx2"/>
                </a:solidFill>
              </a:rPr>
              <a:t>češće koriste chat za osobne i grupne razgovore, </a:t>
            </a:r>
            <a:r>
              <a:rPr lang="hr-HR" sz="1600" dirty="0" err="1">
                <a:solidFill>
                  <a:schemeClr val="tx2"/>
                </a:solidFill>
              </a:rPr>
              <a:t>lajkaju</a:t>
            </a:r>
            <a:r>
              <a:rPr lang="hr-HR" sz="1600" dirty="0">
                <a:solidFill>
                  <a:schemeClr val="tx2"/>
                </a:solidFill>
              </a:rPr>
              <a:t> tuđe sadržaje. </a:t>
            </a:r>
          </a:p>
          <a:p>
            <a:pPr lvl="1"/>
            <a:r>
              <a:rPr lang="hr-HR" sz="1600" dirty="0">
                <a:solidFill>
                  <a:schemeClr val="tx2"/>
                </a:solidFill>
              </a:rPr>
              <a:t>Traže informacije o društvenim </a:t>
            </a:r>
            <a:r>
              <a:rPr lang="hr-HR" sz="1600" dirty="0" err="1">
                <a:solidFill>
                  <a:schemeClr val="tx2"/>
                </a:solidFill>
              </a:rPr>
              <a:t>doađajima</a:t>
            </a:r>
            <a:r>
              <a:rPr lang="hr-HR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zabavama</a:t>
            </a:r>
            <a:r>
              <a:rPr lang="hr-HR" sz="1600" dirty="0">
                <a:solidFill>
                  <a:schemeClr val="tx2"/>
                </a:solidFill>
              </a:rPr>
              <a:t>, koncertima, poznatim osobama, izvanškolskim aktivnostima.</a:t>
            </a:r>
          </a:p>
          <a:p>
            <a:pPr lvl="1"/>
            <a:r>
              <a:rPr lang="hr-HR" sz="1600" dirty="0">
                <a:solidFill>
                  <a:schemeClr val="tx2"/>
                </a:solidFill>
              </a:rPr>
              <a:t>Na FB su iz čiste navike.</a:t>
            </a:r>
          </a:p>
          <a:p>
            <a:r>
              <a:rPr lang="hr-HR" sz="1600" dirty="0">
                <a:solidFill>
                  <a:schemeClr val="tx2"/>
                </a:solidFill>
              </a:rPr>
              <a:t>FB se koristi između 1 i 3 sati.</a:t>
            </a:r>
          </a:p>
          <a:p>
            <a:r>
              <a:rPr lang="en-US" sz="1600" dirty="0">
                <a:solidFill>
                  <a:schemeClr val="tx2"/>
                </a:solidFill>
              </a:rPr>
              <a:t>V</a:t>
            </a:r>
            <a:r>
              <a:rPr lang="hr-HR" sz="1600" dirty="0" err="1">
                <a:solidFill>
                  <a:schemeClr val="tx2"/>
                </a:solidFill>
              </a:rPr>
              <a:t>ećina</a:t>
            </a:r>
            <a:r>
              <a:rPr lang="hr-HR" sz="1600" dirty="0">
                <a:solidFill>
                  <a:schemeClr val="tx2"/>
                </a:solidFill>
              </a:rPr>
              <a:t> ispitanika zanijekala da koristi F</a:t>
            </a:r>
            <a:r>
              <a:rPr lang="en-US" sz="1600" dirty="0">
                <a:solidFill>
                  <a:schemeClr val="tx2"/>
                </a:solidFill>
              </a:rPr>
              <a:t>B</a:t>
            </a:r>
            <a:r>
              <a:rPr lang="hr-HR" sz="1600" dirty="0">
                <a:solidFill>
                  <a:schemeClr val="tx2"/>
                </a:solidFill>
              </a:rPr>
              <a:t> da bi se </a:t>
            </a:r>
            <a:r>
              <a:rPr lang="hr-HR" sz="1600" dirty="0" err="1">
                <a:solidFill>
                  <a:schemeClr val="tx2"/>
                </a:solidFill>
              </a:rPr>
              <a:t>samopromoviralo</a:t>
            </a:r>
            <a:r>
              <a:rPr lang="hr-HR" sz="1600" dirty="0">
                <a:solidFill>
                  <a:schemeClr val="tx2"/>
                </a:solidFill>
              </a:rPr>
              <a:t>, da bi dobilo potvrdu o vlastitim stavovima ili da izraz</a:t>
            </a:r>
            <a:r>
              <a:rPr lang="en-US" sz="1600" dirty="0" err="1">
                <a:solidFill>
                  <a:schemeClr val="tx2"/>
                </a:solidFill>
              </a:rPr>
              <a:t>i</a:t>
            </a:r>
            <a:r>
              <a:rPr lang="hr-HR" sz="1600" dirty="0">
                <a:solidFill>
                  <a:schemeClr val="tx2"/>
                </a:solidFill>
              </a:rPr>
              <a:t> negodovanje, da bi privuklo pažnju, da bi drugima pokazali gdje su i što rade tj. radi </a:t>
            </a:r>
            <a:r>
              <a:rPr lang="hr-HR" sz="1600" dirty="0" err="1">
                <a:solidFill>
                  <a:schemeClr val="tx2"/>
                </a:solidFill>
              </a:rPr>
              <a:t>samopromocije</a:t>
            </a:r>
            <a:r>
              <a:rPr lang="hr-HR" sz="1600" dirty="0">
                <a:solidFill>
                  <a:schemeClr val="tx2"/>
                </a:solidFill>
              </a:rPr>
              <a:t> ili da bi privukli pažnju osobe koja im se sviđa. Gotovo su svi negirali da koriste F</a:t>
            </a:r>
            <a:r>
              <a:rPr lang="en-US" sz="1600" dirty="0">
                <a:solidFill>
                  <a:schemeClr val="tx2"/>
                </a:solidFill>
              </a:rPr>
              <a:t>B</a:t>
            </a:r>
            <a:r>
              <a:rPr lang="hr-HR" sz="1600" dirty="0">
                <a:solidFill>
                  <a:schemeClr val="tx2"/>
                </a:solidFill>
              </a:rPr>
              <a:t> da bi ikoga vrijeđali, dok mnoga </a:t>
            </a:r>
            <a:r>
              <a:rPr lang="en-US" sz="1600" dirty="0" err="1">
                <a:solidFill>
                  <a:schemeClr val="tx2"/>
                </a:solidFill>
              </a:rPr>
              <a:t>i</a:t>
            </a:r>
            <a:r>
              <a:rPr lang="hr-HR" sz="1600" dirty="0" err="1">
                <a:solidFill>
                  <a:schemeClr val="tx2"/>
                </a:solidFill>
              </a:rPr>
              <a:t>straživanja</a:t>
            </a:r>
            <a:r>
              <a:rPr lang="hr-HR" sz="1600" dirty="0">
                <a:solidFill>
                  <a:schemeClr val="tx2"/>
                </a:solidFill>
              </a:rPr>
              <a:t> danas pokazuju da djeca između 11 i 18 godina u 44% slučajeva jesu iskusili nasilje putem FB, 30% ih je bilo nasilno a 26% i jedno i drugo. Objašnjenje možemo tražiti u činjenici da su ispitanici odgovorili onako kako su smatrali da je društveno poželjno.</a:t>
            </a:r>
          </a:p>
          <a:p>
            <a:r>
              <a:rPr lang="hr-HR" sz="1600" dirty="0">
                <a:solidFill>
                  <a:schemeClr val="tx2"/>
                </a:solidFill>
              </a:rPr>
              <a:t>Valja još naglasiti da danas mladi na FB gledaju kao na nedovoljno </a:t>
            </a:r>
            <a:r>
              <a:rPr lang="hr-HR" sz="1600" i="1" dirty="0" err="1">
                <a:solidFill>
                  <a:schemeClr val="tx2"/>
                </a:solidFill>
              </a:rPr>
              <a:t>cool</a:t>
            </a:r>
            <a:r>
              <a:rPr lang="hr-HR" sz="1600" dirty="0">
                <a:solidFill>
                  <a:schemeClr val="tx2"/>
                </a:solidFill>
              </a:rPr>
              <a:t> društvenu mrežu, tako da udio adolescenata ne raste istom brzinom kao </a:t>
            </a:r>
            <a:r>
              <a:rPr lang="en-US" sz="1600" dirty="0" err="1">
                <a:solidFill>
                  <a:schemeClr val="tx2"/>
                </a:solidFill>
              </a:rPr>
              <a:t>udio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hr-HR" sz="1600" dirty="0">
                <a:solidFill>
                  <a:schemeClr val="tx2"/>
                </a:solidFill>
              </a:rPr>
              <a:t>odraslih F</a:t>
            </a:r>
            <a:r>
              <a:rPr lang="en-US" sz="1600" dirty="0">
                <a:solidFill>
                  <a:schemeClr val="tx2"/>
                </a:solidFill>
              </a:rPr>
              <a:t>B </a:t>
            </a:r>
            <a:r>
              <a:rPr lang="en-US" sz="1600" dirty="0" err="1">
                <a:solidFill>
                  <a:schemeClr val="tx2"/>
                </a:solidFill>
              </a:rPr>
              <a:t>korisnika</a:t>
            </a:r>
            <a:r>
              <a:rPr lang="hr-HR" sz="1600" dirty="0">
                <a:solidFill>
                  <a:schemeClr val="tx2"/>
                </a:solidFill>
              </a:rPr>
              <a:t>, pogotovo u SAD (25% vs. 80%), a mladi su sve skloniji novim i jednostavnijim </a:t>
            </a:r>
            <a:r>
              <a:rPr lang="hr-HR" sz="1600" dirty="0" err="1">
                <a:solidFill>
                  <a:schemeClr val="tx2"/>
                </a:solidFill>
              </a:rPr>
              <a:t>social</a:t>
            </a:r>
            <a:r>
              <a:rPr lang="hr-HR" sz="1600" dirty="0">
                <a:solidFill>
                  <a:schemeClr val="tx2"/>
                </a:solidFill>
              </a:rPr>
              <a:t> network poput </a:t>
            </a:r>
            <a:r>
              <a:rPr lang="hr-HR" sz="1600" dirty="0" err="1">
                <a:solidFill>
                  <a:schemeClr val="tx2"/>
                </a:solidFill>
              </a:rPr>
              <a:t>whatsappa</a:t>
            </a:r>
            <a:r>
              <a:rPr lang="hr-HR" sz="1600" dirty="0">
                <a:solidFill>
                  <a:schemeClr val="tx2"/>
                </a:solidFill>
              </a:rPr>
              <a:t> i </a:t>
            </a:r>
            <a:r>
              <a:rPr lang="hr-HR" sz="1600" dirty="0" err="1">
                <a:solidFill>
                  <a:schemeClr val="tx2"/>
                </a:solidFill>
              </a:rPr>
              <a:t>vibera</a:t>
            </a:r>
            <a:r>
              <a:rPr lang="hr-HR" sz="1600" dirty="0">
                <a:solidFill>
                  <a:schemeClr val="tx2"/>
                </a:solidFill>
              </a:rPr>
              <a:t>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863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1826</Words>
  <Application>Microsoft Office PowerPoint</Application>
  <PresentationFormat>Prikaz na zaslonu (4:3)</PresentationFormat>
  <Paragraphs>211</Paragraphs>
  <Slides>21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Medijski učinci </vt:lpstr>
      <vt:lpstr>Počeci istraživanja učinka u SAD-u</vt:lpstr>
      <vt:lpstr>Počeci istraživanja učinka u SAD-u</vt:lpstr>
      <vt:lpstr>ISTRAŽIVANJA O PERSUAZIVNOST I YALE STUDIES</vt:lpstr>
      <vt:lpstr>TEORIJA KORISTI I NAGRADE USES AND GRATIFICATION</vt:lpstr>
      <vt:lpstr>TEORIJA KORISTI I NAGRADE USES AND GRATIFICATION</vt:lpstr>
      <vt:lpstr>TEORIJA KORISTI I NAGRADE USES AND GRATIFICATION</vt:lpstr>
      <vt:lpstr>TEORIJA KORISTI I NAGRADE USES AND GRATIFICATION</vt:lpstr>
      <vt:lpstr>TEORIJA KORISTI I NAGRADE USES AND GRATIFICATION</vt:lpstr>
      <vt:lpstr>AGENDA SETTING</vt:lpstr>
      <vt:lpstr>AGENDA SETTING</vt:lpstr>
      <vt:lpstr>AGENDA SETTING</vt:lpstr>
      <vt:lpstr>AGENDA SETTING</vt:lpstr>
      <vt:lpstr>AGENDA SETTING</vt:lpstr>
      <vt:lpstr>TEORIJA SPIRALE ŠUTNJE</vt:lpstr>
      <vt:lpstr>TEORIJA SPIRALE ŠUTNJE</vt:lpstr>
      <vt:lpstr>TEORIJA SPIRALE ŠUTNJE</vt:lpstr>
      <vt:lpstr>JAZ U ZNANJU</vt:lpstr>
      <vt:lpstr>JAZ U ZNANJU</vt:lpstr>
      <vt:lpstr>JAZ U ZNANJU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72</cp:revision>
  <dcterms:created xsi:type="dcterms:W3CDTF">2006-08-16T00:00:00Z</dcterms:created>
  <dcterms:modified xsi:type="dcterms:W3CDTF">2021-05-14T08:14:15Z</dcterms:modified>
</cp:coreProperties>
</file>