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24.5.2021.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pl-PL" dirty="0">
                <a:solidFill>
                  <a:schemeClr val="dk1"/>
                </a:solidFill>
                <a:cs typeface="Arial" panose="020B0604020202020204" pitchFamily="34" charset="0"/>
              </a:rPr>
              <a:t>Medijska slika Hrvatske i kontekst hrvatskog umreženog prostora </a:t>
            </a:r>
            <a:endParaRPr lang="hr-HR" dirty="0">
              <a:solidFill>
                <a:schemeClr val="dk1"/>
              </a:solidFill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2020./2021.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Uvod u sociologiju medija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Strukturne karakteristike sustava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sz="1200" dirty="0"/>
              <a:t>Mediji se u Hrvatskoj vrlo brzo mijenjaju pod utjecajem globalnih medijskih industrija, uvođenja novih tehnologija, procesa privatizacije koji omogućuju stvaranje i otvaranje medijskih tržišta i napuštanje neposrednog državnog subvencioniranja medija.</a:t>
            </a:r>
          </a:p>
          <a:p>
            <a:endParaRPr lang="hr-HR" sz="1200" dirty="0">
              <a:solidFill>
                <a:schemeClr val="tx2"/>
              </a:solidFill>
            </a:endParaRPr>
          </a:p>
          <a:p>
            <a:r>
              <a:rPr lang="pl-PL" sz="1200" dirty="0"/>
              <a:t>Demokratski deficit jedna je od poteškoća u ukupnom javnom komuniciranju i</a:t>
            </a:r>
          </a:p>
          <a:p>
            <a:r>
              <a:rPr lang="hr-HR" sz="1200" dirty="0"/>
              <a:t>poseban problem u kontekstu djelovanja medija i njihova organiziranja</a:t>
            </a:r>
          </a:p>
          <a:p>
            <a:endParaRPr lang="hr-HR" sz="1200" dirty="0">
              <a:solidFill>
                <a:schemeClr val="tx2"/>
              </a:solidFill>
            </a:endParaRPr>
          </a:p>
          <a:p>
            <a:endParaRPr lang="hr-HR" sz="1200" dirty="0">
              <a:solidFill>
                <a:schemeClr val="tx2"/>
              </a:solidFill>
            </a:endParaRPr>
          </a:p>
          <a:p>
            <a:r>
              <a:rPr lang="hr-HR" sz="1200" dirty="0">
                <a:solidFill>
                  <a:schemeClr val="tx2"/>
                </a:solidFill>
              </a:rPr>
              <a:t>Struktura medijskog vlasništva u Hrvatskoj ostaje nedovoljno transparentna unatoč</a:t>
            </a:r>
          </a:p>
          <a:p>
            <a:r>
              <a:rPr lang="hr-HR" sz="1200" dirty="0">
                <a:solidFill>
                  <a:schemeClr val="tx2"/>
                </a:solidFill>
              </a:rPr>
              <a:t>zakonskim odredbama i propisima kojima se zahtijeva primjerena registracija vlasnika i</a:t>
            </a:r>
          </a:p>
          <a:p>
            <a:r>
              <a:rPr lang="hr-HR" sz="1200" dirty="0">
                <a:solidFill>
                  <a:schemeClr val="tx2"/>
                </a:solidFill>
              </a:rPr>
              <a:t>vlasničkih udjela. Ta se netransparentnost očituje u fragmentaciji medijskog tržišta s jedne</a:t>
            </a:r>
          </a:p>
          <a:p>
            <a:r>
              <a:rPr lang="hr-HR" sz="1200" dirty="0">
                <a:solidFill>
                  <a:schemeClr val="tx2"/>
                </a:solidFill>
              </a:rPr>
              <a:t>strane i u procesima koncentracije s druge. U razdoblju od desetak godina država se povukla iz</a:t>
            </a:r>
          </a:p>
          <a:p>
            <a:r>
              <a:rPr lang="hr-HR" sz="1200" dirty="0">
                <a:solidFill>
                  <a:schemeClr val="tx2"/>
                </a:solidFill>
              </a:rPr>
              <a:t>tiskanih medija koji su ili privatizirani i uključeni u transnacionalne kompanije (više od 90</a:t>
            </a:r>
          </a:p>
          <a:p>
            <a:r>
              <a:rPr lang="hr-HR" sz="1200" dirty="0">
                <a:solidFill>
                  <a:schemeClr val="tx2"/>
                </a:solidFill>
              </a:rPr>
              <a:t>posto dnevnog tiska posjeduju dvije multinacionalne kompanije7), ugašeni (Vjesnik, 2012.) ili</a:t>
            </a:r>
          </a:p>
          <a:p>
            <a:r>
              <a:rPr lang="hr-HR" sz="1200" dirty="0">
                <a:solidFill>
                  <a:schemeClr val="tx2"/>
                </a:solidFill>
              </a:rPr>
              <a:t>prestali izlaziti</a:t>
            </a:r>
          </a:p>
          <a:p>
            <a:r>
              <a:rPr lang="hr-HR" dirty="0">
                <a:solidFill>
                  <a:schemeClr val="tx2"/>
                </a:solidFill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Strukturne karakteristike sustava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sz="1200" dirty="0"/>
              <a:t>Nejasan je odnos između „državnog“ i „javnog“ vlasništva nad medijima, što je, na primjer, u slučaju Hrvatske radiotelevizije u devedesetim godinama rješavano višekratnim izmjenama zakona (prijelaz od „državnog“ prema „društvenom“ vlasništvu uz kontinuirano državno subvencioniranje medija).</a:t>
            </a:r>
            <a:r>
              <a:rPr lang="hr-HR" dirty="0">
                <a:solidFill>
                  <a:schemeClr val="tx2"/>
                </a:solidFill>
              </a:rPr>
              <a:t>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Elektronički mediji djelomično umreženi u nacionalne ili regionalne mreže očituju</a:t>
            </a:r>
          </a:p>
          <a:p>
            <a:r>
              <a:rPr lang="hr-HR" dirty="0">
                <a:solidFill>
                  <a:schemeClr val="tx2"/>
                </a:solidFill>
              </a:rPr>
              <a:t>različite vlasničke strukture i vlasničke modele koje je teško standardizirati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/>
              <a:t>Vlasništvo nad digitalnim medijima nije uvijek dovoljno transparentno bez obzira jesu li mediji registrirani kao tvrtke ili udruge. U slučaju većine digitalnih medija preteže privatno vlasništvo više suvlasnika nad registriranim portalima; moguće je mješovito vlasništvo u različitim omjerima raznih privatnih vlasnika i/ili zainteresiranih kompanija</a:t>
            </a: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3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Strukturne karakteristike sustava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sz="1200" dirty="0"/>
              <a:t>Većina privatiziranih medija privatizacijom je usmjerena na poslovanje u</a:t>
            </a:r>
          </a:p>
          <a:p>
            <a:r>
              <a:rPr lang="hr-HR" sz="1200" dirty="0"/>
              <a:t>okvirima transnacionalnih korporacija, dakle na tržišta koja su šira i utjecajnija od lokalnog,</a:t>
            </a:r>
          </a:p>
          <a:p>
            <a:r>
              <a:rPr lang="hr-HR" sz="1200" dirty="0"/>
              <a:t>hrvatskog.</a:t>
            </a:r>
          </a:p>
          <a:p>
            <a:endParaRPr lang="hr-HR" altLang="zh-CN" sz="1200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Intervencije javnih sredstava iz domaćih izvora, bilo da su legalizirane u okviru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sustava državnih potpora kao u slučaju HINE i HRT-a (televizijska pristojba za korištenje javne televizije i radija koja iznosi od oko 1,2 milijardi kuna), djelovanja Fonda za poticanje pluralizma i raznovrsnosti elektroničkih medija (u koji se izdvaja tri posto prihoda od televizijske i radijske pristojbe ili netransparentne financijske podrške lokalnim medijima iz budžeta županija i gradova nisu usmjerili medije u javnom (su)vlasništvu prema transparentnom i financijski održivom poslovanju.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4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Strukturne karakteristike sustava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sz="1200" dirty="0"/>
              <a:t>U digitalnoj sferi problem je povezan s razumijevanjem vlasništva nad informacijama i</a:t>
            </a:r>
          </a:p>
          <a:p>
            <a:r>
              <a:rPr lang="hr-HR" sz="1200" dirty="0"/>
              <a:t>medijskim sadržajima u kontekstu razumijevanja kategorija kulturnog i intelektualnog</a:t>
            </a:r>
          </a:p>
          <a:p>
            <a:r>
              <a:rPr lang="hr-HR" sz="1200" dirty="0"/>
              <a:t>vlasništva.</a:t>
            </a:r>
          </a:p>
          <a:p>
            <a:endParaRPr lang="hr-HR" altLang="zh-CN" sz="1200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Te je kategorije moguće interpretirati kao tri tipa vlasništva: privatno, javno i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zajedničko. Privatno je vlasništvo ekskluzivno; javno je vlasništvo ono koje omogućuje pristup (kulturnoj vrijednosti, informaciji i sl.) svim mogućim korisnicima, dok je koncept zajedničkog vlasništva, razvijen u analizama procesa globalizacije, vlasništvo „nad dobrima koja grupa ljudi dijeli u smislu konzumacije i posjedovanja'“ (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Klamer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 2004:1). U ovom slučaju „vlasnik“ je grupa koja nije jasno označena i čiji sastav fluktuira. Većina javno dostupnih kulturnih dobara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pripadala bi kategoriji „zajedničkog vlasništva“ jer se nitko tko želi pristup takvu dobru ne može isključiti iz „posjedovanja“ njegova sadržaja ili informacije o takvu dobru te se ne može isključiti iz prava da ga uživa (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Buijze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 2014:2).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3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Strukturne karakteristike sustava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U Hrvatskoj osam zakona9 izravno regulira područje elektroničkih medija i elektroničkog</a:t>
            </a:r>
          </a:p>
          <a:p>
            <a:r>
              <a:rPr lang="hr-HR" sz="1200" dirty="0"/>
              <a:t>publiciranja. Za djelovanje elektroničkih medija i javno komuniciranje ključan je </a:t>
            </a:r>
            <a:r>
              <a:rPr lang="hr-HR" sz="1200" i="1" dirty="0"/>
              <a:t>Zakon o</a:t>
            </a:r>
          </a:p>
          <a:p>
            <a:r>
              <a:rPr lang="pl-PL" sz="1200" i="1" dirty="0"/>
              <a:t>elektroničkim medijima – ZEM </a:t>
            </a:r>
            <a:r>
              <a:rPr lang="pl-PL" sz="1200" dirty="0"/>
              <a:t>(NN 2009., 2011., 2013.). Tim je zakonom obuhvaćeno</a:t>
            </a:r>
          </a:p>
          <a:p>
            <a:r>
              <a:rPr lang="hr-HR" sz="1200" dirty="0"/>
              <a:t>definiranje audio i audiovizualne medijske usluge u cjelini (što uključuje televizijske i radijske</a:t>
            </a:r>
          </a:p>
          <a:p>
            <a:r>
              <a:rPr lang="hr-HR" sz="1200" dirty="0"/>
              <a:t>usluge; zaštićene usluge, zaštitu pluralizma i raznolikosti elektroničkih medija, pitanja</a:t>
            </a:r>
          </a:p>
          <a:p>
            <a:r>
              <a:rPr lang="hr-HR" sz="1200" dirty="0"/>
              <a:t>vlasništva, ograničenja koncentracije, djelovanje Fonda za poticanje pluralizma i raznolikosti</a:t>
            </a:r>
          </a:p>
          <a:p>
            <a:r>
              <a:rPr lang="hr-HR" sz="1200" dirty="0"/>
              <a:t>elektroničkih medija; zaštitu tržišnog natjecanja; djelovanje Agencije za elektroničke medije i</a:t>
            </a:r>
          </a:p>
          <a:p>
            <a:r>
              <a:rPr lang="hr-HR" sz="1200" dirty="0"/>
              <a:t>Vijeća za elektroničke medije te elektroničke publikacije). Većina zakona koji reguliraju</a:t>
            </a:r>
          </a:p>
          <a:p>
            <a:r>
              <a:rPr lang="hr-HR" sz="1200" dirty="0"/>
              <a:t>elektroničko publiciranje donesena je nakon usvajanja </a:t>
            </a:r>
            <a:r>
              <a:rPr lang="hr-HR" sz="1200" i="1" dirty="0"/>
              <a:t>Zakona o elektroničkim medijima </a:t>
            </a:r>
            <a:r>
              <a:rPr lang="hr-HR" sz="1200" dirty="0"/>
              <a:t>i</a:t>
            </a:r>
          </a:p>
          <a:p>
            <a:r>
              <a:rPr lang="hr-HR" sz="1200" dirty="0"/>
              <a:t>potrebe da se zakonski okvir prilagodi europskim standardima i europskoj regulaciji medija.</a:t>
            </a:r>
          </a:p>
          <a:p>
            <a:r>
              <a:rPr lang="hr-HR" sz="1200" dirty="0"/>
              <a:t>Zakonodavni okvir jasno svjedoči o dinamici ovakve prilagodbe: tijekom desetak godina</a:t>
            </a:r>
          </a:p>
          <a:p>
            <a:r>
              <a:rPr lang="pl-PL" sz="1200" dirty="0"/>
              <a:t>područje medija u cjelini je izravno ili posredno regulirano sa četrdesetak zakona, od kojih je</a:t>
            </a:r>
          </a:p>
          <a:p>
            <a:r>
              <a:rPr lang="hr-HR" sz="1200" dirty="0"/>
              <a:t>većina mijenjana i prilagođivana po nekoliko puta. Unatoč dinamičnom normativnom</a:t>
            </a:r>
          </a:p>
          <a:p>
            <a:r>
              <a:rPr lang="hr-HR" sz="1200" dirty="0"/>
              <a:t>reguliranju elektroničkih medija, područje </a:t>
            </a:r>
            <a:r>
              <a:rPr lang="hr-HR" sz="1200" i="1" dirty="0"/>
              <a:t>on-line </a:t>
            </a:r>
            <a:r>
              <a:rPr lang="hr-HR" sz="1200" dirty="0"/>
              <a:t>publiciranja i umrežavanja nije uvijek</a:t>
            </a:r>
          </a:p>
          <a:p>
            <a:r>
              <a:rPr lang="hr-HR" sz="1200" dirty="0"/>
              <a:t>precizno obuhvaćeno zakonskom regulativom. ZEM (NN 2013) poboljšava definiciju</a:t>
            </a:r>
          </a:p>
          <a:p>
            <a:r>
              <a:rPr lang="hr-HR" sz="1200" dirty="0"/>
              <a:t>elektroničke publikacije, ali pitanja povezana s reguliranjem elektroničkih publikacija nisu</a:t>
            </a:r>
          </a:p>
          <a:p>
            <a:r>
              <a:rPr lang="hr-HR" sz="1200" dirty="0"/>
              <a:t>zakonski normirana.</a:t>
            </a:r>
          </a:p>
          <a:p>
            <a:endParaRPr lang="hr-HR" altLang="zh-CN" sz="1200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Zakon o HRT-u (NN 2010., 2012.), Zakon o audiovizualnim djelatnostima (NN 2007., 2011.), Zakon o elektroničkim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komunikacijama (NN 2008., 2011., 2012., 2013., 2014.), Zakon o elektroničkim medijima (NN 2009., 2011., 2013.),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Zakon o elektroničkoj ispravi, Zakon o elektroničkoj trgovini, Zakon o elektroničkom novcu i Zakon o elektroničkom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potpisu. Veći broj općih zakona (Zakon o radu, Zakon o zaštiti tržišnog natjecanja i dr.) također se odnosi na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medije.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6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Medijska politika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Medijska politika </a:t>
            </a:r>
            <a:r>
              <a:rPr lang="hr-HR" dirty="0"/>
              <a:t>javna je politika usmjerena na reguliranje i usklađivanje medijskih</a:t>
            </a:r>
          </a:p>
          <a:p>
            <a:r>
              <a:rPr lang="hr-HR" dirty="0"/>
              <a:t>djelatnosti sa svim institucionalnim i razvojnim obilježjima društva kao i prihvaćanja i</a:t>
            </a:r>
          </a:p>
          <a:p>
            <a:r>
              <a:rPr lang="hr-HR" dirty="0"/>
              <a:t>poštovanja vrijednosti poput slobode medijskog djelovanja, slobode govora, zaštite</a:t>
            </a:r>
          </a:p>
          <a:p>
            <a:r>
              <a:rPr lang="hr-HR" dirty="0"/>
              <a:t>privatnosti i sl.</a:t>
            </a:r>
          </a:p>
          <a:p>
            <a:r>
              <a:rPr lang="hr-HR" b="1" dirty="0"/>
              <a:t>Medijska politika </a:t>
            </a:r>
            <a:r>
              <a:rPr lang="hr-HR" dirty="0"/>
              <a:t>konkretno se bavi komunikacijskim tehnologijama, postupcima i</a:t>
            </a:r>
          </a:p>
          <a:p>
            <a:r>
              <a:rPr lang="hr-HR" dirty="0"/>
              <a:t>sadržajima koji </a:t>
            </a:r>
            <a:r>
              <a:rPr lang="hr-HR" dirty="0" err="1"/>
              <a:t>medijatiziraju</a:t>
            </a:r>
            <a:r>
              <a:rPr lang="hr-HR" dirty="0"/>
              <a:t> javno djelovanje i javni interes te ukupnim reguliranjem</a:t>
            </a:r>
          </a:p>
          <a:p>
            <a:r>
              <a:rPr lang="hr-HR" dirty="0"/>
              <a:t>medijskih djelatnosti.</a:t>
            </a:r>
            <a:endParaRPr lang="hr-HR" dirty="0">
              <a:solidFill>
                <a:schemeClr val="tx2"/>
              </a:solidFill>
            </a:endParaRPr>
          </a:p>
          <a:p>
            <a:endParaRPr lang="hr-HR" sz="1200" dirty="0"/>
          </a:p>
          <a:p>
            <a:endParaRPr lang="hr-HR" sz="1200" dirty="0"/>
          </a:p>
          <a:p>
            <a:endParaRPr lang="hr-HR" sz="1200" dirty="0"/>
          </a:p>
          <a:p>
            <a:r>
              <a:rPr lang="hr-HR" sz="1200" dirty="0"/>
              <a:t>Nadležna tijela i ključni akteri medijske politike državna su tijela poput Sabora koji usvaja</a:t>
            </a:r>
          </a:p>
          <a:p>
            <a:r>
              <a:rPr lang="hr-HR" sz="1200" dirty="0"/>
              <a:t>zakone, Ministarstva kulture u čijemu je mandatu oblikovanje i vođenje medijske politike te</a:t>
            </a:r>
          </a:p>
          <a:p>
            <a:r>
              <a:rPr lang="hr-HR" sz="1200" dirty="0"/>
              <a:t>agencija, osobito Agencije za elektroničke medije i Hrvatske regulatorne agencije za mrežne</a:t>
            </a:r>
          </a:p>
          <a:p>
            <a:r>
              <a:rPr lang="hr-HR" sz="1200" dirty="0"/>
              <a:t>djelatnosti (HAKOM).</a:t>
            </a:r>
          </a:p>
          <a:p>
            <a:endParaRPr lang="hr-HR" altLang="zh-CN" sz="1200" dirty="0">
              <a:ea typeface="Times New Roman" pitchFamily="18" charset="0"/>
              <a:cs typeface="Arial" pitchFamily="34" charset="0"/>
            </a:endParaRP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1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Broj korisnika interneta i penetracija širokopojasnog interneta u Hrvatskoj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38604" y="1135064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Dva su ključna pokazatelja razvijenosti interneta na određenu teritoriju. Prvi je pokazatelj učestalost korištenja interneta unutar određene populacije, a do toga se podatak većinom dolazi anketnim istraživanjem. Drugi je pokazatelj odnos između broja širokopojasnih priključaka i ukupnog broja stanovnika na određenu području ili penetracija širokopojasnog pristupa, a taj podatak omogućuju operateri ili pružatelji internetskih usluga koji su podatke o broju širokopojasnih priključaka dužni dostavljati Hrvatskoj regulatornoj agenciji za mrežne</a:t>
            </a:r>
          </a:p>
          <a:p>
            <a:r>
              <a:rPr lang="hr-HR" dirty="0"/>
              <a:t>djelatnosti(HAKOM).</a:t>
            </a:r>
            <a:endParaRPr lang="hr-HR" sz="1200" dirty="0"/>
          </a:p>
          <a:p>
            <a:endParaRPr lang="hr-HR" sz="1200" dirty="0"/>
          </a:p>
          <a:p>
            <a:endParaRPr lang="hr-HR" sz="1200" dirty="0"/>
          </a:p>
          <a:p>
            <a:r>
              <a:rPr lang="hr-HR" sz="1200" dirty="0"/>
              <a:t>Europska statistička organizacija </a:t>
            </a:r>
            <a:r>
              <a:rPr lang="hr-HR" sz="1200" dirty="0" err="1"/>
              <a:t>Eurostat</a:t>
            </a:r>
            <a:r>
              <a:rPr lang="hr-HR" sz="1200" dirty="0"/>
              <a:t> svake godine provodi terensku usmenu anketu u</a:t>
            </a:r>
          </a:p>
          <a:p>
            <a:r>
              <a:rPr lang="hr-HR" sz="1200" dirty="0"/>
              <a:t>kućanstvima građana Europske unije kojom se među ostalim ispituje i učestalost korištenja</a:t>
            </a:r>
          </a:p>
          <a:p>
            <a:r>
              <a:rPr lang="hr-HR" sz="1200" dirty="0"/>
              <a:t>interneta. Tim istraživanjem obuhvaćena je populacija od 16. do 74. godine pa se može reći da</a:t>
            </a:r>
          </a:p>
          <a:p>
            <a:r>
              <a:rPr lang="hr-HR" sz="1200" dirty="0" err="1"/>
              <a:t>Eurostatovo</a:t>
            </a:r>
            <a:r>
              <a:rPr lang="hr-HR" sz="1200" dirty="0"/>
              <a:t> istraživanje ispituje učestalost korištenja interneta među odraslom populacijom.</a:t>
            </a:r>
          </a:p>
          <a:p>
            <a:r>
              <a:rPr lang="hr-HR" sz="1200" dirty="0"/>
              <a:t>Prema podacima </a:t>
            </a:r>
            <a:r>
              <a:rPr lang="hr-HR" sz="1200" dirty="0" err="1"/>
              <a:t>Eurostata</a:t>
            </a:r>
            <a:r>
              <a:rPr lang="hr-HR" sz="1200" dirty="0"/>
              <a:t> udio korisnika interneta13 unutar odrasle populacije građana</a:t>
            </a:r>
          </a:p>
          <a:p>
            <a:r>
              <a:rPr lang="hr-HR" sz="1200" dirty="0"/>
              <a:t>Europske unije krajem 2013. godine iznosio je 72 posto</a:t>
            </a:r>
          </a:p>
          <a:p>
            <a:endParaRPr lang="hr-HR" altLang="zh-CN" sz="1200" dirty="0">
              <a:ea typeface="Times New Roman" pitchFamily="18" charset="0"/>
              <a:cs typeface="Arial" pitchFamily="34" charset="0"/>
            </a:endParaRP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Broj korisnika interneta i penetracija širokopojasnog interneta u Hrvatskoj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51666" y="1295400"/>
            <a:ext cx="8001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Države s najvećim udjelom jesu Luksemburg (93 posto), Švedska (92 posto) i Danska (91 posto) dok su države s najnižim udjelom korisnika interneta Rumunjska (45 posto), Bugarska (51 posto) te Grčka i Italija (56 posto).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Niži udio korisnika od Hrvatske imaju Rumunjska, Bugarska, Grčka, Italija, Poljska i Portugal.</a:t>
            </a:r>
          </a:p>
          <a:p>
            <a:endParaRPr lang="hr-HR" altLang="zh-CN" sz="1200" dirty="0">
              <a:ea typeface="Times New Roman" pitchFamily="18" charset="0"/>
              <a:cs typeface="Arial" pitchFamily="34" charset="0"/>
            </a:endParaRPr>
          </a:p>
          <a:p>
            <a:endParaRPr lang="hr-HR" altLang="zh-CN" sz="1200" dirty="0">
              <a:ea typeface="Times New Roman" pitchFamily="18" charset="0"/>
              <a:cs typeface="Arial" pitchFamily="34" charset="0"/>
            </a:endParaRP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9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1206</Words>
  <Application>Microsoft Office PowerPoint</Application>
  <PresentationFormat>Prikaz na zaslonu (4:3)</PresentationFormat>
  <Paragraphs>107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Medijska slika Hrvatske i kontekst hrvatskog umreženog prostora </vt:lpstr>
      <vt:lpstr>Strukturne karakteristike sustava</vt:lpstr>
      <vt:lpstr>Strukturne karakteristike sustava</vt:lpstr>
      <vt:lpstr>Strukturne karakteristike sustava</vt:lpstr>
      <vt:lpstr>Strukturne karakteristike sustava</vt:lpstr>
      <vt:lpstr>Strukturne karakteristike sustava</vt:lpstr>
      <vt:lpstr>Medijska politika</vt:lpstr>
      <vt:lpstr>Broj korisnika interneta i penetracija širokopojasnog interneta u Hrvatskoj</vt:lpstr>
      <vt:lpstr>Broj korisnika interneta i penetracija širokopojasnog interneta u Hrvatskoj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99</cp:revision>
  <dcterms:created xsi:type="dcterms:W3CDTF">2006-08-16T00:00:00Z</dcterms:created>
  <dcterms:modified xsi:type="dcterms:W3CDTF">2021-05-24T08:10:02Z</dcterms:modified>
</cp:coreProperties>
</file>