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1" r:id="rId4"/>
    <p:sldId id="284" r:id="rId5"/>
    <p:sldId id="283" r:id="rId6"/>
    <p:sldId id="273" r:id="rId7"/>
    <p:sldId id="274" r:id="rId8"/>
    <p:sldId id="275" r:id="rId9"/>
    <p:sldId id="285" r:id="rId10"/>
    <p:sldId id="276" r:id="rId11"/>
    <p:sldId id="277" r:id="rId12"/>
    <p:sldId id="278" r:id="rId13"/>
    <p:sldId id="279" r:id="rId14"/>
    <p:sldId id="280" r:id="rId15"/>
    <p:sldId id="282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8.4.2021.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Masovni mediji i društvo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Frankfurtska škola i kritika kulturne industrije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1347785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 err="1">
                <a:solidFill>
                  <a:schemeClr val="tx2"/>
                </a:solidFill>
              </a:rPr>
              <a:t>Jürgena</a:t>
            </a:r>
            <a:r>
              <a:rPr lang="hr-HR" sz="2000" dirty="0">
                <a:solidFill>
                  <a:schemeClr val="tx2"/>
                </a:solidFill>
              </a:rPr>
              <a:t> Habermasa =&gt; teorije o javnom prostoru i komunikativnom djelovanju.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Habermas analizira povijesni razvoj medija istražujući pojavu i propadanje </a:t>
            </a:r>
            <a:r>
              <a:rPr lang="hr-HR" sz="2000" i="1" dirty="0">
                <a:solidFill>
                  <a:schemeClr val="tx2"/>
                </a:solidFill>
              </a:rPr>
              <a:t>javnog prostora</a:t>
            </a:r>
            <a:r>
              <a:rPr lang="hr-HR" sz="2000" dirty="0">
                <a:solidFill>
                  <a:schemeClr val="tx2"/>
                </a:solidFill>
              </a:rPr>
              <a:t> (javne sfere) =&gt; javni prostor odnosi na područje rasprava o pitanjima od općeg interesa i pri čemu se oblikuju mišljenja (javno mnijenje).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Javni se prostor najprije razvio u salonima i kavanama europskih gradova, gdje su se ljudi sastajali kako bi raspravili o pitanjima dana, a teme za raspravu često su pronalazili u novinama i pamfletima.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Širenje masovnih medija i masovne zabave promijenilo je funkcije javnog prostora, a javno mnijenje počelo se oblikovati manipulacijom i nadzorom umjesto otvorenim raspravama (</a:t>
            </a:r>
            <a:r>
              <a:rPr lang="hr-HR" sz="2000" dirty="0" err="1">
                <a:solidFill>
                  <a:schemeClr val="tx2"/>
                </a:solidFill>
              </a:rPr>
              <a:t>Giddens</a:t>
            </a:r>
            <a:r>
              <a:rPr lang="hr-HR" sz="20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John Thompson i mediji u modernom društvu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500186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Engleski sociolog John B. Thompson u svome se radu 1990-ih godina posvetio odnosu između medija i modernog društva, preciznije ulozi medija u transformaciji društvenog života.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Masovni mediji ne opovrgavaju mogućnost kritičkog mišljenja, već obogaćuju publiku novim informacijama, a o medijskim se porukama aktivno raspravlja tijekom i nakon gledanja televizije, slušanja radija, čitanja novina itd.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U tom se kontekstu medijske poruke transformiraju u stalnom procesu prepričavanja, interpretacije i kritiziranja.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Na taj način medijske poruke utječu na cjelokupni društveni život. </a:t>
            </a:r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3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John Thompson i mediji u modernom društvu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500186"/>
            <a:ext cx="8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Thompson razlikuje tri tipa interakcija, pri čemu svaki novi tip uključuje dodatne mogućnosti u odnosu na prethodni.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pPr marL="457200" indent="-457200">
              <a:buAutoNum type="arabicParenR"/>
            </a:pPr>
            <a:r>
              <a:rPr lang="hr-HR" sz="2000" dirty="0">
                <a:solidFill>
                  <a:schemeClr val="tx2"/>
                </a:solidFill>
              </a:rPr>
              <a:t>interakcija licem u lice, u kojoj se pojedinci izravno sučeljavaju jedni s drugima, a pritom su im na raspolaganju tzv. ključevi (neverbalna komunikacija) kojima se služe kako bi shvatili što im drugi govore</a:t>
            </a:r>
          </a:p>
          <a:p>
            <a:pPr marL="457200" indent="-457200">
              <a:buAutoNum type="arabicParenR"/>
            </a:pPr>
            <a:r>
              <a:rPr lang="hr-HR" sz="2000" dirty="0">
                <a:solidFill>
                  <a:schemeClr val="tx2"/>
                </a:solidFill>
              </a:rPr>
              <a:t>posredovana interakcija =&gt; koja se ostvaruje upotrebom medijske tehnologije. Proteže se kroz vrijeme i prostor.</a:t>
            </a:r>
          </a:p>
          <a:p>
            <a:pPr marL="457200" indent="-457200">
              <a:buAutoNum type="arabicParenR"/>
            </a:pPr>
            <a:r>
              <a:rPr lang="hr-HR" sz="2000" dirty="0">
                <a:solidFill>
                  <a:schemeClr val="tx2"/>
                </a:solidFill>
              </a:rPr>
              <a:t>posredovana </a:t>
            </a:r>
            <a:r>
              <a:rPr lang="hr-HR" sz="2000" dirty="0" err="1">
                <a:solidFill>
                  <a:schemeClr val="tx2"/>
                </a:solidFill>
              </a:rPr>
              <a:t>kvaziinterakcija</a:t>
            </a:r>
            <a:r>
              <a:rPr lang="hr-HR" sz="2000" dirty="0">
                <a:solidFill>
                  <a:schemeClr val="tx2"/>
                </a:solidFill>
              </a:rPr>
              <a:t> =&gt; odnosi se na vrstu društvenih odnosa koje stvaraju masovni mediji. Ona se također proteže kroz vrijeme i prostor. Međutim, pojedince ne povezuje izravno i riječ je o jednosmjernoj komunikaciji. </a:t>
            </a:r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81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Manuel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Castells</a:t>
            </a:r>
            <a:r>
              <a:rPr lang="hr-HR" dirty="0">
                <a:solidFill>
                  <a:schemeClr val="tx2"/>
                </a:solidFill>
              </a:rPr>
              <a:t> i umreženo društvo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372165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 err="1">
                <a:solidFill>
                  <a:schemeClr val="tx2"/>
                </a:solidFill>
              </a:rPr>
              <a:t>Castells</a:t>
            </a:r>
            <a:r>
              <a:rPr lang="hr-HR" sz="2000" dirty="0">
                <a:solidFill>
                  <a:schemeClr val="tx2"/>
                </a:solidFill>
              </a:rPr>
              <a:t> smatra da su spajanje različitih tehnologija u integriranu informacijsku tehnologiju (IT) i rastuća financijska važnost intelektualnih usluga stvorili su novu tehničku i ekonomsku osnovu suvremenog kapitalizma =&gt; utjecalo na sve aspekte društva. </a:t>
            </a:r>
          </a:p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Javlja se novi oblik društvene stratifikacije između ljudi koji imaju pristup informacijama i onih koji nemaju.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Došlo je i do drugih društvenih promjena koje su pridonijele stvaranju nove paradigme informacijskog društva =&gt; osnovne značajke: (1) informacija je temeljna sirovina; (2) nove tehnologije oblikuju sve procese individualnog i grupnog postojanja; (3) povećana složenost interakcija vodi umrežavanju društvenih sustava; (4) ekonomija se temelji na fleksibilnosti te (5) specifične tehnologije se povezuju u čvrsto povezani sustav (odnosno mrežu)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3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Manuel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Castells</a:t>
            </a:r>
            <a:r>
              <a:rPr lang="hr-HR" dirty="0">
                <a:solidFill>
                  <a:schemeClr val="tx2"/>
                </a:solidFill>
              </a:rPr>
              <a:t> i umreženo društvo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347785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Umreženo društvo =&gt; odnosi se na globalno društvo u kojem su odnosi organizirani u komunikacijsko-medijskim mrežama. </a:t>
            </a:r>
          </a:p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Informacijske mreže su pod utjecajem novih medija i komunikacijskih tehnologija dovele do razdvajanja stvarnosti na fizičku i virtualnu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Virtualna postaje čak i važnija od stvarne =&gt; ljudi počinju misliti o stvarima onako kako im masovni mediji prezentiraju, a ne kakve su one u stvarnome fizičkom svijetu.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Masovno-osobna komunikacija =&gt; Ona je istodobno masovna jer je upućena globalnoj publici i osobna jer se ostvaruje u </a:t>
            </a:r>
            <a:r>
              <a:rPr lang="hr-HR" sz="2000" dirty="0" err="1">
                <a:solidFill>
                  <a:schemeClr val="tx2"/>
                </a:solidFill>
              </a:rPr>
              <a:t>interpersonalnim</a:t>
            </a:r>
            <a:r>
              <a:rPr lang="hr-HR" sz="2000" dirty="0">
                <a:solidFill>
                  <a:schemeClr val="tx2"/>
                </a:solidFill>
              </a:rPr>
              <a:t> mrežama internetskog prostora.</a:t>
            </a:r>
          </a:p>
          <a:p>
            <a:endParaRPr lang="hr-HR" sz="2000" dirty="0"/>
          </a:p>
          <a:p>
            <a:r>
              <a:rPr lang="hr-HR" sz="20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71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Manuel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Castells</a:t>
            </a:r>
            <a:r>
              <a:rPr lang="hr-HR" dirty="0">
                <a:solidFill>
                  <a:schemeClr val="tx2"/>
                </a:solidFill>
              </a:rPr>
              <a:t> i umreženo društvo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500186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Otvorenost arhitekture Interneta, stalna suradnja i razmjena podataka, odsutnost zapovjednog središta i maksimalna autonomija svakog čvorišta izvori su brzog razvoja i snage Interneta.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 err="1">
                <a:solidFill>
                  <a:schemeClr val="tx2"/>
                </a:solidFill>
              </a:rPr>
              <a:t>Castells</a:t>
            </a:r>
            <a:r>
              <a:rPr lang="hr-HR" sz="2000" dirty="0">
                <a:solidFill>
                  <a:schemeClr val="tx2"/>
                </a:solidFill>
              </a:rPr>
              <a:t> =&gt; današnje društvo temelji na decentraliziranim i </a:t>
            </a:r>
            <a:r>
              <a:rPr lang="hr-HR" sz="2000" dirty="0" err="1">
                <a:solidFill>
                  <a:schemeClr val="tx2"/>
                </a:solidFill>
              </a:rPr>
              <a:t>dehijerarhiziranim</a:t>
            </a:r>
            <a:r>
              <a:rPr lang="hr-HR" sz="2000" dirty="0">
                <a:solidFill>
                  <a:schemeClr val="tx2"/>
                </a:solidFill>
              </a:rPr>
              <a:t> umreženim odnosima. Nekadašnje tvornice i električnu energiju danas zamjenjuju mreža i Internet. </a:t>
            </a:r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57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74" y="3895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Kratki povijesni presjek socioloških istraživanja medija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1371600"/>
            <a:ext cx="800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Do interesa za promišljanje medija u okviru društvenih znanosti  došlo je kao dio istraživanja modernizacijskih društvenih promjena.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Prva istraživačka pitanja povezana s učincima komunikacijskih medija na društvo kao i preduvjetima te okolnostima pod kojima je moguć njihov učinak na pojedince.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Pitanje medijskog učinka jest jedno od središnjih pitanja u izučavanju odnosa medija i društva sve do danas. </a:t>
            </a:r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0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53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Kratki povijesni presjek socioloških istraživanja medija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6720" y="1099463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endParaRPr lang="hr-HR" sz="2000" dirty="0"/>
          </a:p>
          <a:p>
            <a:r>
              <a:rPr lang="hr-HR" sz="2000" dirty="0" err="1">
                <a:solidFill>
                  <a:schemeClr val="tx2"/>
                </a:solidFill>
              </a:rPr>
              <a:t>McLuhan</a:t>
            </a:r>
            <a:r>
              <a:rPr lang="hr-HR" sz="2000" dirty="0">
                <a:solidFill>
                  <a:schemeClr val="tx2"/>
                </a:solidFill>
              </a:rPr>
              <a:t> ističe kako su otkrića u području komunikacije bila glavna pokretačka snaga u mijenjaju ljudskog društva.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Npr. Otkriće tiskarskog stroja i razvoj elektroničkih medija potaknuli su brojne značajne društvene promjene.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 err="1">
                <a:solidFill>
                  <a:schemeClr val="tx2"/>
                </a:solidFill>
              </a:rPr>
              <a:t>Innis</a:t>
            </a:r>
            <a:r>
              <a:rPr lang="hr-HR" sz="2000" dirty="0">
                <a:solidFill>
                  <a:schemeClr val="tx2"/>
                </a:solidFill>
              </a:rPr>
              <a:t> i </a:t>
            </a:r>
            <a:r>
              <a:rPr lang="hr-HR" sz="2000" dirty="0" err="1">
                <a:solidFill>
                  <a:schemeClr val="tx2"/>
                </a:solidFill>
              </a:rPr>
              <a:t>McLuhan</a:t>
            </a:r>
            <a:r>
              <a:rPr lang="hr-HR" sz="2000" dirty="0">
                <a:solidFill>
                  <a:schemeClr val="tx2"/>
                </a:solidFill>
              </a:rPr>
              <a:t> razlikuju tri tipa društva prema kriteriju prevladavajuće vrste komunikacije: usmeno, pismeno i elektronsko</a:t>
            </a:r>
          </a:p>
          <a:p>
            <a:endParaRPr lang="hr-HR" sz="2000" b="1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Narav medija otkrivenog u nekom društvu ima značajniji učinak na njegovu strukturu nego sadržaj =&gt; MEDIJ JE PORUKA!</a:t>
            </a:r>
          </a:p>
          <a:p>
            <a:endParaRPr lang="hr-HR" sz="2000" dirty="0"/>
          </a:p>
          <a:p>
            <a:endParaRPr lang="hr-HR" sz="2000" dirty="0">
              <a:solidFill>
                <a:schemeClr val="tx2"/>
              </a:solidFill>
            </a:endParaRPr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1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897" y="3895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Kratki povijesni presjek socioloških istraživanja medija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1219200"/>
            <a:ext cx="800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Tako </a:t>
            </a:r>
            <a:r>
              <a:rPr lang="hr-HR" sz="2000" dirty="0" err="1">
                <a:solidFill>
                  <a:schemeClr val="tx2"/>
                </a:solidFill>
              </a:rPr>
              <a:t>Georges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Friedmann</a:t>
            </a:r>
            <a:r>
              <a:rPr lang="hr-HR" sz="2000" dirty="0">
                <a:solidFill>
                  <a:schemeClr val="tx2"/>
                </a:solidFill>
              </a:rPr>
              <a:t> navodi četiri područja istraživanja sociologije masovnih komunikacija: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pPr marL="457200" indent="-457200">
              <a:buAutoNum type="arabicParenBoth"/>
            </a:pPr>
            <a:r>
              <a:rPr lang="hr-HR" sz="2000" dirty="0">
                <a:solidFill>
                  <a:schemeClr val="tx2"/>
                </a:solidFill>
              </a:rPr>
              <a:t>odnos medija i (globalnog) društva </a:t>
            </a:r>
          </a:p>
          <a:p>
            <a:pPr marL="457200" indent="-457200">
              <a:buAutoNum type="arabicParenBoth"/>
            </a:pPr>
            <a:r>
              <a:rPr lang="hr-HR" sz="2000" dirty="0">
                <a:solidFill>
                  <a:schemeClr val="tx2"/>
                </a:solidFill>
              </a:rPr>
              <a:t>posljedice upotrebe medija </a:t>
            </a:r>
          </a:p>
          <a:p>
            <a:pPr marL="457200" indent="-457200">
              <a:buAutoNum type="arabicParenBoth"/>
            </a:pPr>
            <a:r>
              <a:rPr lang="hr-HR" sz="2000" dirty="0">
                <a:solidFill>
                  <a:schemeClr val="tx2"/>
                </a:solidFill>
              </a:rPr>
              <a:t>sadržaji medija </a:t>
            </a:r>
          </a:p>
          <a:p>
            <a:pPr marL="457200" indent="-457200">
              <a:buAutoNum type="arabicParenBoth"/>
            </a:pPr>
            <a:r>
              <a:rPr lang="hr-HR" sz="2000" dirty="0">
                <a:solidFill>
                  <a:schemeClr val="tx2"/>
                </a:solidFill>
              </a:rPr>
              <a:t>funkcije medija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endParaRPr lang="hr-HR" sz="2000" dirty="0">
              <a:solidFill>
                <a:schemeClr val="tx2"/>
              </a:solidFill>
            </a:endParaRPr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8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Društvene funkcije medija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Kao  društvene funkcije  najčešće  se  navode: </a:t>
            </a: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informiranja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stvaranje  javnosti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artikulacije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posredovanja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kompenzacije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redukcija  kompleksnosti</a:t>
            </a:r>
          </a:p>
          <a:p>
            <a:r>
              <a:rPr lang="hr-HR" dirty="0">
                <a:solidFill>
                  <a:schemeClr val="tx2"/>
                </a:solidFill>
              </a:rPr>
              <a:t>funkcija tematiziranja/ selekcije/strukturiranja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kritike  i  kontrole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socijalizacije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obrazovanja  i  odgoja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integracije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funkcija  rekreacije  odnosno  zabave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poticaji  gospodarstvu  reklamama.  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5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Pregled socioloških škola u komunikacijskoj znanosti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60375" y="1480592"/>
            <a:ext cx="8001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Frankfurtska škola i kritika kulturne industrije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 err="1">
                <a:solidFill>
                  <a:schemeClr val="tx2"/>
                </a:solidFill>
              </a:rPr>
              <a:t>Niklas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Luhmann</a:t>
            </a:r>
            <a:r>
              <a:rPr lang="hr-HR" sz="2000" dirty="0">
                <a:solidFill>
                  <a:schemeClr val="tx2"/>
                </a:solidFill>
              </a:rPr>
              <a:t> i sistemska teorija masovnih medija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Jean </a:t>
            </a:r>
            <a:r>
              <a:rPr lang="hr-HR" sz="2000" dirty="0" err="1">
                <a:solidFill>
                  <a:schemeClr val="tx2"/>
                </a:solidFill>
              </a:rPr>
              <a:t>Baudrillard</a:t>
            </a:r>
            <a:r>
              <a:rPr lang="hr-HR" sz="2000" dirty="0">
                <a:solidFill>
                  <a:schemeClr val="tx2"/>
                </a:solidFill>
              </a:rPr>
              <a:t> i simulacija zbilje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John Thompson i mediji u modernom društvu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 err="1">
                <a:solidFill>
                  <a:schemeClr val="tx2"/>
                </a:solidFill>
              </a:rPr>
              <a:t>Manuel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Castells</a:t>
            </a:r>
            <a:r>
              <a:rPr lang="hr-HR" sz="2000" dirty="0">
                <a:solidFill>
                  <a:schemeClr val="tx2"/>
                </a:solidFill>
              </a:rPr>
              <a:t> i umreženo društvo 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Medijske teorije u okviru kulturalnih studija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Teorije </a:t>
            </a:r>
            <a:r>
              <a:rPr lang="hr-HR" sz="2000" dirty="0" err="1">
                <a:solidFill>
                  <a:schemeClr val="tx2"/>
                </a:solidFill>
              </a:rPr>
              <a:t>medijatizacije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Frankfurtska škola i kritika kulturne industrije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1396940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Rana sociološka misao o masovnoj komunikaciji javlja u okviru Frankfurtskog instituta za sociološka istraživanja poznatijeg pod nazivom </a:t>
            </a:r>
            <a:r>
              <a:rPr lang="hr-HR" sz="2000" i="1" dirty="0">
                <a:solidFill>
                  <a:schemeClr val="tx2"/>
                </a:solidFill>
              </a:rPr>
              <a:t>Frankfurtska škola</a:t>
            </a:r>
          </a:p>
          <a:p>
            <a:endParaRPr lang="hr-HR" sz="2000" i="1" dirty="0"/>
          </a:p>
          <a:p>
            <a:r>
              <a:rPr lang="hr-HR" sz="2000" dirty="0">
                <a:solidFill>
                  <a:schemeClr val="tx2"/>
                </a:solidFill>
              </a:rPr>
              <a:t>Vodeći pripadnici bili su Max Horkheimer, </a:t>
            </a:r>
            <a:r>
              <a:rPr lang="hr-HR" sz="2000" dirty="0" err="1">
                <a:solidFill>
                  <a:schemeClr val="tx2"/>
                </a:solidFill>
              </a:rPr>
              <a:t>Herbert</a:t>
            </a:r>
            <a:r>
              <a:rPr lang="hr-HR" sz="2000" dirty="0">
                <a:solidFill>
                  <a:schemeClr val="tx2"/>
                </a:solidFill>
              </a:rPr>
              <a:t> Marcuse, Erich Fromm, Franz L. Neumann, </a:t>
            </a:r>
            <a:r>
              <a:rPr lang="hr-HR" sz="2000" dirty="0" err="1">
                <a:solidFill>
                  <a:schemeClr val="tx2"/>
                </a:solidFill>
              </a:rPr>
              <a:t>Jürgen</a:t>
            </a:r>
            <a:r>
              <a:rPr lang="hr-HR" sz="2000" dirty="0">
                <a:solidFill>
                  <a:schemeClr val="tx2"/>
                </a:solidFill>
              </a:rPr>
              <a:t> Habermas i Th. W. Adorno. </a:t>
            </a:r>
          </a:p>
          <a:p>
            <a:endParaRPr lang="hr-HR" sz="2000" dirty="0"/>
          </a:p>
          <a:p>
            <a:r>
              <a:rPr lang="hr-HR" sz="2000" dirty="0">
                <a:solidFill>
                  <a:schemeClr val="tx2"/>
                </a:solidFill>
              </a:rPr>
              <a:t>Pripadnici su Frankfurtske škole bili su radikalno marksistički orijentirani te su svojim analizama masovnog društva i uloge medija zaslužni za početno vjerovanje u jak i negativan učinak masovnih medija u društvu. </a:t>
            </a:r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5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Frankfurtska škola i kritika kulturne industrije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67756" y="1500186"/>
            <a:ext cx="8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 dirty="0">
                <a:solidFill>
                  <a:schemeClr val="tx2"/>
                </a:solidFill>
              </a:rPr>
              <a:t>Dijalektika prosvjetiteljstva</a:t>
            </a:r>
            <a:r>
              <a:rPr lang="hr-HR" sz="2000" dirty="0">
                <a:solidFill>
                  <a:schemeClr val="tx2"/>
                </a:solidFill>
              </a:rPr>
              <a:t> (W. Adorno i Max Horkheimer) =&gt; kritika kapitalizma koji u potrazi za novim tržištima preuzima kontrolu i nad područjem kulture.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Radi stjecanja profita industrijski kapitalizam prodire sve dublje u kulturni život, stvarajući nove načine iskorištavanja slobodnog vremena i zabave te pretvarajući kulturne proizvode u potrošnu robu.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Industrija kulture i zabave proizvodi masovne, standardizirane i jednolične oblike razonode. </a:t>
            </a:r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0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66" y="411162"/>
            <a:ext cx="8302625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Frankfurtska škola i kritika kulturne industrije 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23078" y="1538886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 dirty="0">
                <a:solidFill>
                  <a:schemeClr val="tx2"/>
                </a:solidFill>
              </a:rPr>
              <a:t>Čovjek jedne dimenzije </a:t>
            </a:r>
            <a:r>
              <a:rPr lang="hr-HR" sz="2000" dirty="0">
                <a:solidFill>
                  <a:schemeClr val="tx2"/>
                </a:solidFill>
              </a:rPr>
              <a:t>(</a:t>
            </a:r>
            <a:r>
              <a:rPr lang="hr-HR" sz="2000" dirty="0" err="1">
                <a:solidFill>
                  <a:schemeClr val="tx2"/>
                </a:solidFill>
              </a:rPr>
              <a:t>Herberta</a:t>
            </a:r>
            <a:r>
              <a:rPr lang="hr-HR" sz="2000" dirty="0">
                <a:solidFill>
                  <a:schemeClr val="tx2"/>
                </a:solidFill>
              </a:rPr>
              <a:t> Marcuse) =&gt; upozorava na ključnu ulogu masovnih medija u manipulaciji potrebama i tvrdi da sadržaji medija pridonose oblikovanju tzv. jednodimenzionalnog čovjeka =&gt; potiskuju individualno kritičko i potiču jednodimenzionalno razmišljanje, odvraćaju pozornost od zatupljujućeg rada i navode na opuštanje, zabavu, konzumaciju i zadovoljenje lažnih potreba.</a:t>
            </a:r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3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1123</Words>
  <Application>Microsoft Office PowerPoint</Application>
  <PresentationFormat>Prikaz na zaslonu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Masovni mediji i društvo</vt:lpstr>
      <vt:lpstr>Kratki povijesni presjek socioloških istraživanja medija </vt:lpstr>
      <vt:lpstr>Kratki povijesni presjek socioloških istraživanja medija </vt:lpstr>
      <vt:lpstr>Kratki povijesni presjek socioloških istraživanja medija </vt:lpstr>
      <vt:lpstr>Društvene funkcije medija</vt:lpstr>
      <vt:lpstr>Pregled socioloških škola u komunikacijskoj znanosti </vt:lpstr>
      <vt:lpstr>Frankfurtska škola i kritika kulturne industrije </vt:lpstr>
      <vt:lpstr>Frankfurtska škola i kritika kulturne industrije </vt:lpstr>
      <vt:lpstr>Frankfurtska škola i kritika kulturne industrije </vt:lpstr>
      <vt:lpstr>Frankfurtska škola i kritika kulturne industrije </vt:lpstr>
      <vt:lpstr>John Thompson i mediji u modernom društvu </vt:lpstr>
      <vt:lpstr>John Thompson i mediji u modernom društvu </vt:lpstr>
      <vt:lpstr>Manuel Castells i umreženo društvo </vt:lpstr>
      <vt:lpstr>Manuel Castells i umreženo društvo </vt:lpstr>
      <vt:lpstr>Manuel Castells i umreženo društvo 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94</cp:revision>
  <dcterms:created xsi:type="dcterms:W3CDTF">2006-08-16T00:00:00Z</dcterms:created>
  <dcterms:modified xsi:type="dcterms:W3CDTF">2021-04-08T15:27:32Z</dcterms:modified>
</cp:coreProperties>
</file>