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8" r:id="rId3"/>
    <p:sldId id="259" r:id="rId4"/>
    <p:sldId id="273" r:id="rId5"/>
    <p:sldId id="272" r:id="rId6"/>
    <p:sldId id="270" r:id="rId7"/>
    <p:sldId id="271" r:id="rId8"/>
    <p:sldId id="274" r:id="rId9"/>
    <p:sldId id="275" r:id="rId10"/>
    <p:sldId id="276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60819-0189-46CF-9C35-A3DC7AB7F4F6}" type="datetimeFigureOut">
              <a:rPr lang="hr-HR" smtClean="0"/>
              <a:pPr/>
              <a:t>11.3.2021.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EDB40-3BC0-433C-8955-C3F61C235C3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6032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6CD59-0C03-4774-B2E1-F7D660E75451}" type="datetime1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53A56-3E7E-413A-AE13-A61EBBCFAC1E}" type="datetime1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59BD7-141C-4A02-8F00-C5FB000A8041}" type="datetime1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751B9-01C7-4823-923D-919E17BE5B99}" type="datetime1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9C960-3797-47C5-88D8-B56F8E15F23E}" type="datetime1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FB94-C30D-4ECC-B9BE-A8AC3FF78103}" type="datetime1">
              <a:rPr lang="en-US" smtClean="0"/>
              <a:pPr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D9A27-ECBF-40DF-BC51-6C8E693CADF6}" type="datetime1">
              <a:rPr lang="en-US" smtClean="0"/>
              <a:pPr/>
              <a:t>3/11/2021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0072-E14D-4989-8234-A9F6E58601CB}" type="datetime1">
              <a:rPr lang="en-US" smtClean="0"/>
              <a:pPr/>
              <a:t>3/11/2021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2534-87D1-4DED-91F6-9526442C0271}" type="datetime1">
              <a:rPr lang="en-US" smtClean="0"/>
              <a:pPr/>
              <a:t>3/11/2021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09B58-5F03-4D30-8E66-1F9B1B670F97}" type="datetime1">
              <a:rPr lang="en-US" smtClean="0"/>
              <a:pPr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28E82-E3C8-46C7-BE38-3BEB991A9183}" type="datetime1">
              <a:rPr lang="en-US" smtClean="0"/>
              <a:pPr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Metodologijska radionica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2F0CA-A454-47D7-B20C-30B93F0BB98E}" type="datetime1">
              <a:rPr lang="en-US" smtClean="0"/>
              <a:pPr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Metodologijska radionica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11993"/>
            <a:ext cx="7772400" cy="1470025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dirty="0">
                <a:solidFill>
                  <a:schemeClr val="tx2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Znanost o medijima, komunikacija i masovna komunikacija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Akademska godina 2020./2021.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3549" y="248534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 err="1">
                <a:solidFill>
                  <a:schemeClr val="tx2"/>
                </a:solidFill>
              </a:rPr>
              <a:t>Maletzekova</a:t>
            </a:r>
            <a:r>
              <a:rPr lang="hr-HR" dirty="0">
                <a:solidFill>
                  <a:schemeClr val="tx2"/>
                </a:solidFill>
              </a:rPr>
              <a:t> shema masovne komunikacije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852374"/>
            <a:ext cx="914400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9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219200"/>
            <a:ext cx="8144191" cy="4356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991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0" y="1143000"/>
            <a:ext cx="8077200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endParaRPr lang="hr-HR" sz="2200" dirty="0"/>
          </a:p>
          <a:p>
            <a:pPr>
              <a:lnSpc>
                <a:spcPct val="90000"/>
              </a:lnSpc>
            </a:pPr>
            <a:endParaRPr lang="hr-HR" sz="2200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1470025"/>
          </a:xfrm>
        </p:spPr>
        <p:txBody>
          <a:bodyPr/>
          <a:lstStyle/>
          <a:p>
            <a:r>
              <a:rPr lang="hr-HR" dirty="0">
                <a:solidFill>
                  <a:schemeClr val="tx2"/>
                </a:solidFill>
              </a:rPr>
              <a:t>Hvala na pažnji!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Znanost o medijima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228600" y="685800"/>
            <a:ext cx="84582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Znanost o medijima bavi se procesom komunikacije u javnosti =&gt; javna komunikacija koja se odvija posredstvom masovnih medija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Što su masovni mediji? 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b="1" dirty="0">
                <a:solidFill>
                  <a:schemeClr val="tx2"/>
                </a:solidFill>
              </a:rPr>
              <a:t>Medij</a:t>
            </a:r>
            <a:r>
              <a:rPr lang="hr-HR" dirty="0">
                <a:solidFill>
                  <a:schemeClr val="tx2"/>
                </a:solidFill>
              </a:rPr>
              <a:t> je u svojem prvom </a:t>
            </a:r>
            <a:r>
              <a:rPr lang="pl-PL" dirty="0">
                <a:solidFill>
                  <a:schemeClr val="tx2"/>
                </a:solidFill>
              </a:rPr>
              <a:t>značenju (u jednini) posrednik, onaj putem kojega se prenosi komunikacija =&gt; papir, film, usb stick ....</a:t>
            </a:r>
          </a:p>
          <a:p>
            <a:endParaRPr lang="hr-HR" b="1" dirty="0">
              <a:solidFill>
                <a:schemeClr val="tx2"/>
              </a:solidFill>
            </a:endParaRPr>
          </a:p>
          <a:p>
            <a:r>
              <a:rPr lang="hr-HR" b="1" dirty="0">
                <a:solidFill>
                  <a:schemeClr val="tx2"/>
                </a:solidFill>
              </a:rPr>
              <a:t>Masovni mediji </a:t>
            </a:r>
            <a:r>
              <a:rPr lang="hr-HR" dirty="0">
                <a:solidFill>
                  <a:schemeClr val="tx2"/>
                </a:solidFill>
              </a:rPr>
              <a:t>su institucije koje zadovoljavaju potrebu društva za javnom komunikacijom u kojoj mogu sudjelovati svi pripadnici društva. U širem smislu =&gt; masovni mediji su istovremeno komunikacijski oblici/proizvodi, institucije i kulturne formacije.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r>
              <a:rPr lang="hr-HR" b="1" dirty="0">
                <a:solidFill>
                  <a:schemeClr val="tx2"/>
                </a:solidFill>
              </a:rPr>
              <a:t>Masovna komunikacija </a:t>
            </a:r>
            <a:r>
              <a:rPr lang="hr-HR" dirty="0">
                <a:solidFill>
                  <a:schemeClr val="tx2"/>
                </a:solidFill>
              </a:rPr>
              <a:t>kao društveni proces i potreba institucionalizirana je u masovnim medijima.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b="1" dirty="0">
                <a:solidFill>
                  <a:schemeClr val="tx2"/>
                </a:solidFill>
              </a:rPr>
              <a:t>Medijski sustav </a:t>
            </a:r>
            <a:r>
              <a:rPr lang="hr-HR" dirty="0">
                <a:solidFill>
                  <a:schemeClr val="tx2"/>
                </a:solidFill>
              </a:rPr>
              <a:t>čine medijske institucije i on se razvija pod utjecajem društvenih struktura i kulture te nastavno temeljem normativnih očekivanja ugrađenih u zakonodavni okvir kojim je reguliran medijski sustav (na primjer, različita očekivanja od </a:t>
            </a:r>
            <a:r>
              <a:rPr lang="pl-PL" dirty="0">
                <a:solidFill>
                  <a:schemeClr val="tx2"/>
                </a:solidFill>
              </a:rPr>
              <a:t>sadržaja emitiranog programa za javne i komercijalne televizije te za tisak).</a:t>
            </a:r>
            <a:endParaRPr lang="hr-HR" dirty="0">
              <a:solidFill>
                <a:schemeClr val="tx2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417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Masovni mediji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81000" y="990600"/>
            <a:ext cx="80010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Svim masovnim medijima zajedničke su sljedeće karakteristike: 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Proizvodnja i distribucija simboličkih sadržaja – informacije, ideje, kultura, znanje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Kanali za međusobno odnošenje ljudi – pošiljaoci i primaoci, pripadnici publike međusobno, prema društvu i njegovim institucijama (obitelj, obrazovanje, religija, politika itd.)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2"/>
                </a:solidFill>
              </a:rPr>
              <a:t>Mediji djeluju u javnoj sferi kao komunikacijska infrastruktura za </a:t>
            </a:r>
            <a:r>
              <a:rPr lang="hr-HR" dirty="0">
                <a:solidFill>
                  <a:schemeClr val="tx2"/>
                </a:solidFill>
              </a:rPr>
              <a:t>javnost i javno mnijenje (</a:t>
            </a:r>
            <a:r>
              <a:rPr lang="hr-HR" i="1" dirty="0">
                <a:solidFill>
                  <a:schemeClr val="tx2"/>
                </a:solidFill>
              </a:rPr>
              <a:t>internet kao novi medij uključuje i privatnu komunikaciju koja nije regulirana</a:t>
            </a:r>
            <a:r>
              <a:rPr lang="hr-HR" dirty="0">
                <a:solidFill>
                  <a:schemeClr val="tx2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Sudjelovanje je dobrovoljno, u slobodno vrijeme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Mediji su formalno bez moći – nemaju definirane formalne hijerarhijske veze između proizvođača poruka i publike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2"/>
                </a:solidFill>
              </a:rPr>
              <a:t>Organizacija je profesionalizirana, povezana s tržištem i industrijom, </a:t>
            </a:r>
            <a:r>
              <a:rPr lang="hr-HR" dirty="0">
                <a:solidFill>
                  <a:schemeClr val="tx2"/>
                </a:solidFill>
              </a:rPr>
              <a:t>ovisi o plaćenom radu, tehnologiji i financiranju (</a:t>
            </a:r>
            <a:r>
              <a:rPr lang="hr-HR" i="1" dirty="0">
                <a:solidFill>
                  <a:schemeClr val="tx2"/>
                </a:solidFill>
              </a:rPr>
              <a:t>kod interneta uglavnom nije riječ o birokratskim organizacijama, iako se i tu sve više razbija iluzija nekomercijalnosti i slobode</a:t>
            </a:r>
            <a:r>
              <a:rPr lang="hr-HR" dirty="0">
                <a:solidFill>
                  <a:schemeClr val="tx2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solidFill>
                  <a:schemeClr val="tx2"/>
                </a:solidFill>
              </a:rPr>
              <a:t>Uvijek su u određenom odnosu s državom i vlašću, ovisno o obliku političkog uređenja</a:t>
            </a:r>
            <a:endParaRPr lang="hr-HR" altLang="zh-CN" dirty="0">
              <a:solidFill>
                <a:schemeClr val="tx2"/>
              </a:solidFill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solidFill>
                <a:schemeClr val="tx2"/>
              </a:solidFill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852374"/>
            <a:ext cx="914400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Masovni mediji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81000" y="990600"/>
            <a:ext cx="80010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Masovne medije razlikujemo prema: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Vrsti =&gt;knjiga, tisak (novine), film, radio, televizija, nosači zvuka ili slike (CD, USB)</a:t>
            </a:r>
          </a:p>
          <a:p>
            <a:r>
              <a:rPr lang="hr-HR" dirty="0">
                <a:solidFill>
                  <a:schemeClr val="tx2"/>
                </a:solidFill>
              </a:rPr>
              <a:t> </a:t>
            </a:r>
          </a:p>
          <a:p>
            <a:r>
              <a:rPr lang="hr-HR" dirty="0">
                <a:solidFill>
                  <a:schemeClr val="tx2"/>
                </a:solidFill>
              </a:rPr>
              <a:t>Prema geografskoj razini i dosegu =&gt; lokalni, nacionalni, međunarodni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Prema obliku vlasništva =&gt; privatni, javni i </a:t>
            </a:r>
            <a:r>
              <a:rPr lang="hr-HR" dirty="0" err="1">
                <a:solidFill>
                  <a:schemeClr val="tx2"/>
                </a:solidFill>
              </a:rPr>
              <a:t>community</a:t>
            </a:r>
            <a:r>
              <a:rPr lang="hr-HR" dirty="0">
                <a:solidFill>
                  <a:schemeClr val="tx2"/>
                </a:solidFill>
              </a:rPr>
              <a:t> (mediji trećeg sektora – neprofitni)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Prema bliskosti dominantnom mišljenju i kulturi =&gt; </a:t>
            </a:r>
            <a:r>
              <a:rPr lang="hr-HR" dirty="0" err="1">
                <a:solidFill>
                  <a:schemeClr val="tx2"/>
                </a:solidFill>
              </a:rPr>
              <a:t>mainstream</a:t>
            </a:r>
            <a:r>
              <a:rPr lang="hr-HR" dirty="0">
                <a:solidFill>
                  <a:schemeClr val="tx2"/>
                </a:solidFill>
              </a:rPr>
              <a:t> ili alternativni mediji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Masovnim medijima istovremeno možemo smatrati: 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pPr marL="285750" indent="-285750">
              <a:buFontTx/>
              <a:buChar char="-"/>
            </a:pPr>
            <a:r>
              <a:rPr lang="hr-HR" dirty="0">
                <a:solidFill>
                  <a:schemeClr val="tx2"/>
                </a:solidFill>
              </a:rPr>
              <a:t>Kulturne formacije (medijski sustav društva)</a:t>
            </a:r>
          </a:p>
          <a:p>
            <a:pPr marL="285750" indent="-285750">
              <a:buFontTx/>
              <a:buChar char="-"/>
            </a:pPr>
            <a:r>
              <a:rPr lang="hr-HR" dirty="0">
                <a:solidFill>
                  <a:schemeClr val="tx2"/>
                </a:solidFill>
              </a:rPr>
              <a:t>Institucije i organizacije (HRT, HANZA, </a:t>
            </a:r>
            <a:r>
              <a:rPr lang="hr-HR" dirty="0" err="1">
                <a:solidFill>
                  <a:schemeClr val="tx2"/>
                </a:solidFill>
              </a:rPr>
              <a:t>Styria</a:t>
            </a:r>
            <a:r>
              <a:rPr lang="hr-HR" dirty="0">
                <a:solidFill>
                  <a:schemeClr val="tx2"/>
                </a:solidFill>
              </a:rPr>
              <a:t>, WAZ, RTL itd.)</a:t>
            </a:r>
          </a:p>
          <a:p>
            <a:pPr marL="285750" indent="-285750">
              <a:buFontTx/>
              <a:buChar char="-"/>
            </a:pPr>
            <a:r>
              <a:rPr lang="hr-HR" dirty="0">
                <a:solidFill>
                  <a:schemeClr val="tx2"/>
                </a:solidFill>
              </a:rPr>
              <a:t>Komunikacijske proizvode (novine, film, emisija …)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solidFill>
                <a:schemeClr val="tx2"/>
              </a:solidFill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solidFill>
                <a:schemeClr val="tx2"/>
              </a:solidFill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852374"/>
            <a:ext cx="914400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553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Medijski sustavi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81000" y="914400"/>
            <a:ext cx="8001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>
              <a:solidFill>
                <a:schemeClr val="tx2"/>
              </a:solidFill>
            </a:endParaRPr>
          </a:p>
          <a:p>
            <a:r>
              <a:rPr lang="hr-HR" b="1" dirty="0">
                <a:solidFill>
                  <a:schemeClr val="tx2"/>
                </a:solidFill>
              </a:rPr>
              <a:t>Medijski sustav </a:t>
            </a:r>
            <a:r>
              <a:rPr lang="hr-HR" dirty="0">
                <a:solidFill>
                  <a:schemeClr val="tx2"/>
                </a:solidFill>
              </a:rPr>
              <a:t>je skup svih masovnih medija u određenoj državi ili</a:t>
            </a:r>
          </a:p>
          <a:p>
            <a:r>
              <a:rPr lang="hr-HR" dirty="0">
                <a:solidFill>
                  <a:schemeClr val="tx2"/>
                </a:solidFill>
              </a:rPr>
              <a:t>na nekom teritoriju =&gt; medijski sustav prvenstveno je nacionalan (definiran</a:t>
            </a:r>
          </a:p>
          <a:p>
            <a:r>
              <a:rPr lang="hr-HR" dirty="0">
                <a:solidFill>
                  <a:schemeClr val="tx2"/>
                </a:solidFill>
              </a:rPr>
              <a:t>i ograničen granicama države u kojoj se razvija)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Medijski sustav sadrži različite medijske sektore koji obuhvaćaju različite tipove medijskih organizacija: izdavaštvo, televiziju, radio, filmsku </a:t>
            </a:r>
            <a:r>
              <a:rPr lang="pl-PL" dirty="0">
                <a:solidFill>
                  <a:schemeClr val="tx2"/>
                </a:solidFill>
              </a:rPr>
              <a:t>industriju. </a:t>
            </a:r>
          </a:p>
          <a:p>
            <a:endParaRPr lang="pl-PL" dirty="0">
              <a:solidFill>
                <a:schemeClr val="tx2"/>
              </a:solidFill>
            </a:endParaRPr>
          </a:p>
          <a:p>
            <a:r>
              <a:rPr lang="pl-PL" dirty="0">
                <a:solidFill>
                  <a:schemeClr val="tx2"/>
                </a:solidFill>
              </a:rPr>
              <a:t>Na trećoj razini je pojedinačno medijsko poduzeće ili korporacija (HANZA, WAZ, itd.)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Na četvrtoj su razini medijski proizvodi koje proizvode medijske kompanije (neki crtić, određene novine, televizijska emisija)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>
              <a:solidFill>
                <a:schemeClr val="tx2"/>
              </a:solidFill>
            </a:endParaRPr>
          </a:p>
          <a:p>
            <a:endParaRPr lang="hr-HR" dirty="0">
              <a:solidFill>
                <a:schemeClr val="tx2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r-HR" altLang="zh-CN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65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Mediji kao institucija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81000" y="990600"/>
            <a:ext cx="8001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>
                <a:solidFill>
                  <a:schemeClr val="tx2"/>
                </a:solidFill>
              </a:rPr>
              <a:t>Institucije</a:t>
            </a:r>
            <a:r>
              <a:rPr lang="hr-HR" dirty="0">
                <a:solidFill>
                  <a:schemeClr val="tx2"/>
                </a:solidFill>
              </a:rPr>
              <a:t> =&gt;  sustav međusobno povezanih normi čija je funkcija zadovoljavanje bitnih ljudskih potreba na društveno reguliran način (institucije mogu biti organizacije (npr. sveučilište) ili normativni sustav (npr. institucija braka).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u="sng" dirty="0">
                <a:solidFill>
                  <a:schemeClr val="tx2"/>
                </a:solidFill>
              </a:rPr>
              <a:t>Institucija nastaje </a:t>
            </a:r>
            <a:r>
              <a:rPr lang="hr-HR" dirty="0">
                <a:solidFill>
                  <a:schemeClr val="tx2"/>
                </a:solidFill>
              </a:rPr>
              <a:t>kad neka društvena praksa stalnim ponavljanjem u vremenu postigne stabilnu formu, vidljivu strukturu i skup funkcija povezanih s društvenim očekivanjima. </a:t>
            </a:r>
          </a:p>
          <a:p>
            <a:endParaRPr lang="hr-HR" b="1" dirty="0">
              <a:solidFill>
                <a:schemeClr val="tx2"/>
              </a:solidFill>
            </a:endParaRPr>
          </a:p>
          <a:p>
            <a:r>
              <a:rPr lang="hr-HR" b="1" dirty="0">
                <a:solidFill>
                  <a:schemeClr val="tx2"/>
                </a:solidFill>
              </a:rPr>
              <a:t>Institucije masovnih medija </a:t>
            </a:r>
            <a:r>
              <a:rPr lang="hr-HR" dirty="0">
                <a:solidFill>
                  <a:schemeClr val="tx2"/>
                </a:solidFill>
              </a:rPr>
              <a:t>proizvode i distribuiraju simbolička dobra koja su fiksirana na medij i mogu se reproducirati neograničen broj puta.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Koju potrebu ispunjava institucija masovnih medija? =&gt; potrebu za javnom (masovnom) komunikacijom!</a:t>
            </a:r>
          </a:p>
          <a:p>
            <a:endParaRPr lang="hr-HR" altLang="zh-CN" dirty="0">
              <a:solidFill>
                <a:schemeClr val="tx2"/>
              </a:solidFill>
              <a:cs typeface="Arial" pitchFamily="34" charset="0"/>
            </a:endParaRPr>
          </a:p>
          <a:p>
            <a:r>
              <a:rPr lang="hr-HR" dirty="0">
                <a:solidFill>
                  <a:schemeClr val="tx2"/>
                </a:solidFill>
              </a:rPr>
              <a:t>Masovna komunikacija je djelatnost koja se institucionalizira u masovnim medijima. Mediji tako nastaju kao društvene institucije koje utjelovljuju </a:t>
            </a:r>
            <a:r>
              <a:rPr lang="pl-PL" dirty="0">
                <a:solidFill>
                  <a:schemeClr val="tx2"/>
                </a:solidFill>
              </a:rPr>
              <a:t>vrijednosti i norme povezane s društvenim potrebama za komunikacijom </a:t>
            </a:r>
            <a:r>
              <a:rPr lang="hr-HR" dirty="0">
                <a:solidFill>
                  <a:schemeClr val="tx2"/>
                </a:solidFill>
              </a:rPr>
              <a:t>koje zadovoljavaju</a:t>
            </a:r>
            <a:r>
              <a:rPr lang="hr-HR" dirty="0"/>
              <a:t>.</a:t>
            </a:r>
          </a:p>
          <a:p>
            <a:endParaRPr lang="hr-HR" altLang="zh-CN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852374"/>
            <a:ext cx="914400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512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Proizvodi komunikacije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81000" y="990600"/>
            <a:ext cx="8001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Institucije masovnih medija proizvode i distribuiraju simbolička dobra koja su fiksirana na medij i mogu se reproducirati neograničen broj puta; proizvodi i sadržaji masovnih medija namijenjeni su prodaji (</a:t>
            </a:r>
            <a:r>
              <a:rPr lang="hr-HR" dirty="0" err="1">
                <a:solidFill>
                  <a:schemeClr val="tx2"/>
                </a:solidFill>
              </a:rPr>
              <a:t>komodifikacija</a:t>
            </a:r>
            <a:r>
              <a:rPr lang="hr-HR" dirty="0">
                <a:solidFill>
                  <a:schemeClr val="tx2"/>
                </a:solidFill>
              </a:rPr>
              <a:t>) i dostupni su svim pripadnicima društva. 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Mediji su vezani uz javnu komunikaciju =&gt; javna sfera =&gt; javnost!</a:t>
            </a:r>
          </a:p>
          <a:p>
            <a:endParaRPr lang="hr-HR" dirty="0">
              <a:solidFill>
                <a:schemeClr val="tx2"/>
              </a:solidFill>
            </a:endParaRPr>
          </a:p>
          <a:p>
            <a:endParaRPr lang="hr-HR" dirty="0">
              <a:solidFill>
                <a:schemeClr val="tx2"/>
              </a:solidFill>
            </a:endParaRPr>
          </a:p>
          <a:p>
            <a:r>
              <a:rPr lang="hr-HR" dirty="0">
                <a:solidFill>
                  <a:schemeClr val="tx2"/>
                </a:solidFill>
              </a:rPr>
              <a:t>Napomena: Zbog svog komunikacijskog i organizacijskog karaktera Internet neki autori ne </a:t>
            </a:r>
            <a:r>
              <a:rPr lang="hr-HR">
                <a:solidFill>
                  <a:schemeClr val="tx2"/>
                </a:solidFill>
              </a:rPr>
              <a:t>ubrajaju  </a:t>
            </a:r>
            <a:r>
              <a:rPr lang="hr-HR" dirty="0">
                <a:solidFill>
                  <a:schemeClr val="tx2"/>
                </a:solidFill>
              </a:rPr>
              <a:t>u </a:t>
            </a:r>
            <a:r>
              <a:rPr lang="hr-HR" i="1" dirty="0">
                <a:solidFill>
                  <a:schemeClr val="tx2"/>
                </a:solidFill>
              </a:rPr>
              <a:t>masovne </a:t>
            </a:r>
            <a:r>
              <a:rPr lang="hr-HR" dirty="0">
                <a:solidFill>
                  <a:schemeClr val="tx2"/>
                </a:solidFill>
              </a:rPr>
              <a:t>medije – proizvodnja proizvoda nije institucionalizirana kao kod masovnih medija, proizvodi nisu nužno </a:t>
            </a:r>
            <a:r>
              <a:rPr lang="hr-HR" dirty="0" err="1">
                <a:solidFill>
                  <a:schemeClr val="tx2"/>
                </a:solidFill>
              </a:rPr>
              <a:t>komodificirani</a:t>
            </a:r>
            <a:r>
              <a:rPr lang="hr-HR" dirty="0">
                <a:solidFill>
                  <a:schemeClr val="tx2"/>
                </a:solidFill>
              </a:rPr>
              <a:t>, </a:t>
            </a:r>
            <a:r>
              <a:rPr lang="pl-PL" dirty="0">
                <a:solidFill>
                  <a:schemeClr val="tx2"/>
                </a:solidFill>
              </a:rPr>
              <a:t>tj. namijenjeni prodaji, a komunikacija nije samo jednosmjerna nego je i </a:t>
            </a:r>
            <a:r>
              <a:rPr lang="hr-HR" dirty="0">
                <a:solidFill>
                  <a:schemeClr val="tx2"/>
                </a:solidFill>
              </a:rPr>
              <a:t>interaktivna.</a:t>
            </a:r>
            <a:endParaRPr lang="hr-HR" altLang="zh-CN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852374"/>
            <a:ext cx="914400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453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Masovna komunikacija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" name="TextBox 7"/>
          <p:cNvSpPr txBox="1"/>
          <p:nvPr/>
        </p:nvSpPr>
        <p:spPr>
          <a:xfrm>
            <a:off x="381000" y="990600"/>
            <a:ext cx="8001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altLang="zh-CN" dirty="0">
                <a:solidFill>
                  <a:schemeClr val="tx2"/>
                </a:solidFill>
              </a:rPr>
              <a:t>Onaj oblik komunikacije koji se posreduje disperzivnoj publici putem javnih izjava (primatelji nisu ograničeni brojem niti su personalno definirani), tehničkim sredstvima (medijima), indirektno (među akterima u komunikaciji postoji prostorna, vremenska ili prostorno-vremenska distanca) i jednostrana (bez zamjene uloga između onoga tko odašilje i onoga tko prima poruku).</a:t>
            </a:r>
          </a:p>
          <a:p>
            <a:endParaRPr lang="hr-HR" altLang="zh-CN" dirty="0">
              <a:solidFill>
                <a:schemeClr val="tx2"/>
              </a:solidFill>
              <a:cs typeface="Arial" pitchFamily="34" charset="0"/>
            </a:endParaRPr>
          </a:p>
          <a:p>
            <a:r>
              <a:rPr lang="hr-HR" altLang="zh-CN" dirty="0">
                <a:solidFill>
                  <a:schemeClr val="tx2"/>
                </a:solidFill>
                <a:cs typeface="Arial" pitchFamily="34" charset="0"/>
              </a:rPr>
              <a:t>Ova definicija je ograničena na tradicionalne medije (radio, tisak i televizija) i ne vrijedi za tzv. nove medije =&gt; kod novih medija postoji velika razina interaktivnosti, gubi se jasna distinkcija između „onoga tko odašilje i onoga tko prima poruku” i dolazi do sve naglašenije forme </a:t>
            </a:r>
            <a:r>
              <a:rPr lang="hr-HR" altLang="zh-CN" dirty="0" err="1">
                <a:solidFill>
                  <a:schemeClr val="tx2"/>
                </a:solidFill>
                <a:cs typeface="Arial" pitchFamily="34" charset="0"/>
              </a:rPr>
              <a:t>interpersonalne</a:t>
            </a:r>
            <a:r>
              <a:rPr lang="hr-HR" altLang="zh-CN" dirty="0">
                <a:solidFill>
                  <a:schemeClr val="tx2"/>
                </a:solidFill>
                <a:cs typeface="Arial" pitchFamily="34" charset="0"/>
              </a:rPr>
              <a:t> komunikacije. </a:t>
            </a:r>
          </a:p>
          <a:p>
            <a:endParaRPr lang="hr-HR" altLang="zh-CN" dirty="0">
              <a:solidFill>
                <a:schemeClr val="tx2"/>
              </a:solidFill>
              <a:cs typeface="Arial" pitchFamily="34" charset="0"/>
            </a:endParaRPr>
          </a:p>
          <a:p>
            <a:endParaRPr lang="hr-HR" altLang="zh-CN" dirty="0">
              <a:solidFill>
                <a:schemeClr val="tx2"/>
              </a:solidFill>
              <a:cs typeface="Arial" pitchFamily="34" charset="0"/>
            </a:endParaRPr>
          </a:p>
          <a:p>
            <a:r>
              <a:rPr lang="hr-HR" dirty="0">
                <a:solidFill>
                  <a:schemeClr val="tx2"/>
                </a:solidFill>
              </a:rPr>
              <a:t>Formula javne komunikacije </a:t>
            </a:r>
            <a:r>
              <a:rPr lang="hr-HR" dirty="0" err="1">
                <a:solidFill>
                  <a:schemeClr val="tx2"/>
                </a:solidFill>
              </a:rPr>
              <a:t>Harolda</a:t>
            </a:r>
            <a:r>
              <a:rPr lang="hr-HR" dirty="0">
                <a:solidFill>
                  <a:schemeClr val="tx2"/>
                </a:solidFill>
              </a:rPr>
              <a:t> </a:t>
            </a:r>
            <a:r>
              <a:rPr lang="hr-HR" dirty="0" err="1">
                <a:solidFill>
                  <a:schemeClr val="tx2"/>
                </a:solidFill>
              </a:rPr>
              <a:t>Lasswella</a:t>
            </a:r>
            <a:r>
              <a:rPr lang="hr-HR" dirty="0">
                <a:solidFill>
                  <a:schemeClr val="tx2"/>
                </a:solidFill>
              </a:rPr>
              <a:t> (1948): tko kaže, što kaže, kojim kanalom, kome govori, s kojim učinkom</a:t>
            </a:r>
            <a:endParaRPr lang="hr-HR" altLang="zh-CN" dirty="0">
              <a:solidFill>
                <a:schemeClr val="tx2"/>
              </a:solidFill>
              <a:cs typeface="Arial" pitchFamily="34" charset="0"/>
            </a:endParaRPr>
          </a:p>
          <a:p>
            <a:endParaRPr lang="hr-HR" altLang="zh-CN" dirty="0">
              <a:solidFill>
                <a:schemeClr val="tx2"/>
              </a:solidFill>
              <a:cs typeface="Arial" pitchFamily="34" charset="0"/>
            </a:endParaRPr>
          </a:p>
          <a:p>
            <a:endParaRPr lang="hr-HR" altLang="zh-CN" dirty="0">
              <a:solidFill>
                <a:schemeClr val="tx2"/>
              </a:solidFill>
              <a:cs typeface="Arial" pitchFamily="34" charset="0"/>
            </a:endParaRPr>
          </a:p>
          <a:p>
            <a:r>
              <a:rPr lang="hr-HR" altLang="zh-CN" dirty="0">
                <a:solidFill>
                  <a:schemeClr val="tx2"/>
                </a:solidFill>
                <a:cs typeface="Arial" pitchFamily="34" charset="0"/>
              </a:rPr>
              <a:t>Modeli komunikacije =&gt;  </a:t>
            </a:r>
            <a:r>
              <a:rPr lang="hr-HR" dirty="0" err="1">
                <a:solidFill>
                  <a:schemeClr val="tx2"/>
                </a:solidFill>
              </a:rPr>
              <a:t>Shannon-Weaver</a:t>
            </a:r>
            <a:r>
              <a:rPr lang="hr-HR" dirty="0">
                <a:solidFill>
                  <a:schemeClr val="tx2"/>
                </a:solidFill>
              </a:rPr>
              <a:t> (1948.), </a:t>
            </a:r>
            <a:r>
              <a:rPr lang="hr-HR" dirty="0" err="1">
                <a:solidFill>
                  <a:schemeClr val="tx2"/>
                </a:solidFill>
              </a:rPr>
              <a:t>Schrammov</a:t>
            </a:r>
            <a:r>
              <a:rPr lang="hr-HR" dirty="0">
                <a:solidFill>
                  <a:schemeClr val="tx2"/>
                </a:solidFill>
              </a:rPr>
              <a:t> model …</a:t>
            </a:r>
            <a:endParaRPr lang="hr-HR" altLang="zh-CN" dirty="0">
              <a:solidFill>
                <a:schemeClr val="tx2"/>
              </a:solidFill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852374"/>
            <a:ext cx="914400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78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chemeClr val="tx2"/>
                </a:solidFill>
              </a:rPr>
              <a:t>Kompleksni komunikacijski model</a:t>
            </a:r>
          </a:p>
        </p:txBody>
      </p:sp>
      <p:sp>
        <p:nvSpPr>
          <p:cNvPr id="1026" name="AutoShape 2" descr="data:image/jpeg;base64,/9j/4AAQSkZJRgABAQAAAQABAAD/2wCEAAkGBxQTEhQUEBAUFhQVFxwaFRgYFRcXHxocFhwXGhwYFRUZHyggGhsmHBcYITEhJSksLi4wFx8zODMsNygtLisBCgoKDg0OGxAQGzckICQsLC8tLC83LCwsLyw3LCwsLDAsLCwtLCwsLS0sLCwsLCwsLCwsLCwsLCwsLCwsLCwsLP/AABEIAPkAygMBIgACEQEDEQH/xAAcAAEAAgMBAQEAAAAAAAAAAAAABQYDBAcCCAH/xABMEAABAwIBBQwHBgMGBAcAAAABAAIDBBEFEiExQVEGExQyYXFykZKhsdEHIkJSU1SBFiNigrLTNcHCFSUzc5OiQ2Th8CREY4PS4vH/xAAZAQADAQEBAAAAAAAAAAAAAAAAAgMBBAX/xAAxEQACAQEHAgUCBgMBAAAAAAAAAQIRAxIUITFBUZHBBGFxgaEiQhMygrHh8DNi8VL/2gAMAwEAAhEDEQA/AIepkOW/1jxjr5SsW+H3j1r1U8d/Sd4lY17SPIZ63w+8etN8PvHrXlFph63w+8etN8PvHrXlEAet8PvHrTfD7x615RAHrfD7x603w+8eteUQB63w+8etN8PvHrXlEAet8PvHrTfD7x61a8AwyN+GV0rh67XDJOzew1wtz5RB5FUksZJtrgaUWknyet8PvHrTfD7x615RMKet8PvHrTfD7x615RAHrfD7x603w+8eteUQB63w+8etN8PvHrXlEAet8PvHrTfD7x615RAHrfD7x61YqR5yGZzxRr5Aq2rFScRnRHgEkx4EDU8d/Sd4lY1kqeO/pO8SsadaCvUIiIMCIiACIiACIiAC/WtuQALk5h9V+KxbgcN3+tiBHqx/eO/Ja3+4t70s5XYtjRjeaRO4HTmPC8SjOlkj2nnayMHvCpFdSGJwa7Wxjxyh7Q4eNvor9RG9Bi5/5ib+lRe7LDr0VBUtH/BZG8/lym+Dh9QueznSbru+xacaxXku5TURF1HOEREAEREAEREAEREAFYqTiM6I8Aq6rFScRnRHgEkx4EDU8d/Sd4lY1kqeO/pO8SsadaCvUIiIMM9BSOlkbGy2U82bc2BOoX0AnQL6yvyspHxPLJWOY8anC3VtHKFia4ggg2IzgjURoIXaMGkhxOjY6eNrzxXjW140lpGdt8xFtRUbW0dnR0yK2dmp5bnFkV53Uej10LXS0ry+NouWO44GvJIzOHUc2tUZPC0jNViJODi6MIiJxQuo+iShAhlm9p7wzmDBfvLu4Lly6n6Ipf8Aw8zdkt+0xo/pXP4r/GX8P/kRHYU6+HYqds0p7mKdFEJsFa11hama4HYYwHA9bfFV/AjfC8SO2R/6WKbjnycCv/yxb2rs/mueeuX/AKX7F4ae3c5KERF6BwhERABeo4y4hrWlzjoABJPMBpVk3Ibj31l3udvcINsq1y46wwaM209+ddMpMKpcPhfI2MNDGkvefWcbaso7dgsM657XxEYOizZezsHJVeSOM4nhclOWtmAa9zcrIvcgHRlAaCbHNpzalpraxSvdPNJNJxnuvbYNTRyAWH0WqrxrTMjKlcgiItMCsVJxGdEeAVdVipOIzojwCSY8CBqeO/pO8SsayVPHf0neJWNOtBXqEREGBWbcLulFHK7fL7zIAH2z5JGh9tekg2/lZVlEsoqSoxoycXVH0VT1DZGtcxwc1wu1wNwQdYK5b6RNye8uNTA37px+8aPYcdY/Ce48+aG3KbqpaN1hd8JPrR3/ANzDqd3HvXYMOr4auHKjIfG4EOB1X0te3Uc+hcDjOwlXY7b0baNNzhlBhkkwdvLctzBcsB9a3vNb7QHJc5xmWmRYkEWI0jZzq2bpMHlwypZNTk72XXids2xv25r845irjUYfTYrS79GxomLSA7Q5rwOI8jjC+3UbhdLt6UlsznVjWq3RzPBMJdUve1nsRPkP5BmH1cWj6q4+iCb1qpu1sbh9MsHxCweimoDKiaGRtnvbmvpvGTlM/wB1/wApTcDHvGI1MJzBscrew9tu6/WltpOSlHyQ1lGjjL1G5o3wnEDte79Ea28RntgEQvxshvVIXeDVo7lD/c9fzu/RGsGOT/3PQt2yOPY30f1BLSs/1dja0j+nuVqTDXCnZP7D5HRjnaGkdd3dlaav2PhsGDU0LgMuUteOS5MjndTg38y2dwG5uEQGrq2NOlzMvitY32yDmzkE3OoBU/GpFyfJP8Gsrq4KIcMlEW/OYWx3Aa52bLJ1MGl2a5uM2bSt/cnudfWTZIuI255X7B7o/EdXWt7FayXFaxrIQcgZowdDGDTI/ZfT1BdTwjDIqOAMaQGMF3vdYXOt7z/3ZLa27jGm7+B7OxUpeSN2kpWxMayNoaxos0DUAubekvdMyW1NA/Ka115XDQS3QwHXY5zygbCsG7Pd0ZsqGkcWxaHSaC/kbra3vPJroySw8O635DW1sqXYhERdpyBERABWKk4jOiPAKuqxUnEZ0R4BJMeBA1PHf0neJWNZKnjv6TvErGnWgr1CIiDAiIgDPQtYZGiUlrCbOcNLQc2VbXbTbkVgfDV4TOHjOx2hwuY5RsOw2+o1XCrC6VuP3UU8tO2kri24GSDIPVe32buOhw0Z9gz3UbZtKtKrdFbJJulaPZlgw3FKbFKd0ZGcj7yM8Zp1OadYvocP+ipGHzy4RWlktzBJpIGZzdUjR7zb5xz7QVtY9uOmpHipw5zi1uewN3MHJ8RltWnn0qQo8VgxaDg9RaOpAuw6i4e1H/NmzrHNFJJtZxevkdDbbzyktPMjt2UPBK2CugzxykPJGgkcYA/jYb9pZ6siPGBIw+pUQueDtDon5+uO608LLnMlwqs9V4N6Zx0NeM4aD7rtR2OI1gKOFad7pHvzPpnyU8l9IBF2X5hvjfyp0np5U9thG9/f33JLcp/B6/nP6I1FVoMtNhsLdLjKO3NkjwKltyv8Hr+k79Eag8ErA2SCR1iKWKR9vxZcpYPq+SPrTrWT4fYV6JeXcm90cRrsTZSx/wCHCBHceyG55Hc/s84C2d3uMGRzMPoxcAta4N1kcWMcjbXPNyFR2F1poqR05N6usvvWstZfPIR+J2cbfV2FTOA0cWGQ8Krc9RIDkM0uF9IH4j7TtWjnm8qb0yS5fI6zrtXXyXBPYDhcOGUxfM9ocQDLJtOpjBpIGgAZyedUbHt0FRiUogp2O3u/qxjS63tSnQB3BZoqWrxiXLeciBpzHPkt2hg9t+0+GYK2VFTR4VA5kZbvuTcNvd73WzF5Ght+YDUl/LKrzm/gZ/Usso/ucxx7DBTSCHLy5Ggb6RxQ458hus2Frnl1WUavc0pe5znm7nEucdpJuT1rwu6KaWZxulcgiItMCIiACsVJxGdEeAVdVipOIzojwCSY8CBqeO/pO8SsayVPHf0neJWNOtBWEWWmpXyOyY2Oe7Y1pceoK1YX6PqiSxmcyFv4iHO7INuspZTjHVmxhKWiKgi67hu4WhiH3h312svfYfRrSB13Sp3GYYb6Gc05/qcVDFQroWw0jleH07JHhskzYm+85rndzQe+yukG4WmmYODYix8mvikHkyAcpvetup3DUHs1+T0pInfyCiqncRAOJitMekWDvDz4LHaqWkqexqsmtY1PcEWJ4ZoaXwjSBeRluQD1o+fN9V4qpqOvOXG4UlXe+c2je7TfLHFdf2sx515ipqqD/AxenIGgcKuPox4LVo4nXOfc1UNJKdckckbH8+VG6zvq0oSq678rL4YN0VNvM3cRndPaCuG9VsX+DMfVEg1Me4Zs5zteM19me8HjFYXlxe3JkfYTtIt97Hm3wDaQTflL+RYX4h6u9+s+IcVkhDiy/wAN4sW8wsDrBWpNMXWLjcgWudNhouddhm5gFaEKEpTqXfcv/CK/pO/RGqdQWLiHm0ZzyEaS1pvkjlJAA5cnYrjuX/hFf0nfojVGY6xBsDbaLj6jWls1nL1Gm6KPoWyCvbG/hlSwPmcBwSnGhjRmY9w1NA4o0k5+UZ3UbcvhONTHLdnbTjjkag5o4jOTNynSq3SYm5ri/KIkdfKltlvF833dyAw21jPsIGZSFBURg5UdLFK8nj1VQw3O0xXaD9cpK4Nf3+0NUkydl3SVtYN6w2ndFCPVBYACANRkzNZzDPyr3RejZ1i+sqQwnOcnPnOt0j8x6vqsRra+UW/tCjhboDWTxMtzFgLh1rX+yBlN58Vp3HaZTKetzgp1u5JpfLKUrqm/hEHj2DMpz93VwzC/sH1hzgXHeohdDpvR7TnjYgHdAMHeXFSlP6PKIcaaR/8A7jB+kJ14iCWbr7COwk3kqHKEXXKv0d0b22iL43bQ/L6w6/dZVTFfR1VR3MJbM3k9V3Zdm6imj4iEt6CysJopyLNVUkkbsmWN7HbHNLT3rCrkQrFScRnRHgFXVYqTiM6I8AkmPAganjv6R8Sp/c9PhoYRWwTOkvpD3ZP5QwtI+t+dQFTx39J3iVjWyjeVDFK66l+p34M82jo6lx2N39x6hIsrqfChpw6sHO2p/wDmueg2zjSFP4Vu0rILBs2W0ezL647XGHWoSsWvyt9S0bVbpdCeczBxpoar6io/cWMyYINNHOPrN+4pfDPSbE4WqIXxnaz1wfpmI71mn9JlKOLFM78rAO91+5RpaVpR9StbOmq6EAavAhpppu1N+4nDMC+Xm7Uv7i3qj0oN9iiv0pAO4NPitH7d1MxtBQwuP+W+U/7SE6hPdPqK5R5XQcMwP5abtTfuJwrA/lpu1L+4thkWKzZ+DQQja6GFtucPyj3KHxJjWZqivje/RkU0DHfTfLMaO/mWpJvV9a9jG2tl0p3JDhOCfLz9qX9xOE4J8vP2pf3FW67DMgAva6LK4jHnLlffQcgBuS3pAcmUo+ogLHZLszhpGw7Dy8mrRpVFZp/c+pNza2XQ6vg8uHmhqTBFIKYE780l9yclt8kl19GToIVc4Tgny8/al/cXrcv/AAiv6Tv0RqjxsuQARnNs5sPqdXOkhZVcs3qPO0yjktC7cJwT5eftS/uJwnBPl5+1L+4qvTYU55LWAukbx4eJJm05AN8r6XPJrW5h8LLlsdUyJ97FlRCBn2ZZD29YamcEvufUVSfC6E3wrA/l5+1L+4nCsD+Xm7Uv7i/d5xKEZQpYJm6nMggeCOTewD3LE3dxLEbT0FMDs3p0R6nXSXW9G37/AMD1S1VPY9mqwL5ebtS/uL84VgXy83al/cUhTekiL26AN6DmnxaFKU3pGozxo5Wc8bT+klK762fU1OD3XQr7Z8E1U1R1y/uLKybCPZpqr6Gf+UisVX6Q6Jrbsc+Q6mtjLT9S+wCqeK+kipkuIGshbt47usjJHZ+qyMZy2fu/4NlKEd10Nueowiw3ynq7XzZTp7X5LyaVHYnUYQYzvMFQH+yQ5w6y9zhb6FVisrZJTlTSve7a5xPVfQsC6I2NNW+pB2tdkFYqTiM6I8Aq6rFScRnRHgE8xYEDU8d/Sd4lY1kqeO/pO8SsadaCvUIiIMCIiANzCsQMD8sRRScksYePpfOPoVcpPSW8RhsNJGx+jjEtGzJYAPHrVBXVdy2FU9DStqawMbK4ZWU4XLcrisYNOVbSBnuTsXPb3FRtVZexvvJOiIWnwPEcQ9armdFDp9f1c34YRbrdb6rFLWU9K4QYVFv9STk7+4B5B1iIaL8oAA5dTFN0FVicnB6RhbEdIvYke9M4aG/hHfmUzNFBg1PdtpKuQWBI6yB7MY7830k21k9doruUSTzXu32IGspHUjmtLjPiU503yt5ytYJ0ynUdWkWGmAxenDCWMOUIiGPfpy5HXLiDsGSWjog6yrHSRupaaSvqCTVVF2099IyxnlOw5NyNgsPaUY/D8kUcDh6z2Pnk/OCWg/kiHaKrGVHX+/8AETkqkxuX/hFf0nfojVRw+Jpu6T/DBDZLC5aJMr1xytLQeXMNatu5X+D1/Sd+iNROA0Ie+KI5uF00rQfxtkkcxx/NExCdHL17A1VR9O5t09AJZOCVLxHVR24NODmeBnax5GcgixY7SNGqxzPq2OfwbGYS2UZm1LczwNALyMz2/iseUa15oqI11GWC4rKLM0aC+O5sy/vNIIGwtHvKYwSrhxWDg9XmqYx6r9DiB7Q5feb9eacnTN7a8rzXkx0q6b/Pk/Mjp9zdbRfe4fO6WI5xvZubbTFna/nF+YL1S+kZxaWVlKyW2a4s3ONTmOBH1HUsENZWYRLvcg3yBxzDPkuG2N3sO2jxzFWmpoqPFYXSQhomyTZ3Fex1swlA4wvzjYVkmtZqq5XcaKf2uj4OaY1ijJ3XZSwwDZGCD+Y6D9GhRq9Sxlri1ws5pIcDqINiOteV2RSSyORtt5hERaYEREAFYqTiM6I8Aq6rFScRnRHgEkx4EDU8d/Sd4lY1kqeO/pO8SsadaCvUIiIMCIiANjD5mska+RmW1pvk3tlEZwCdl7X5FYKSkq8WnLnu9RvGdYhkY91jdbuTrK9bj9xz6siSS7KcHToL+RnJ+LqudHVw2GkgzBscMbb8gH8yeslcltbKLpHNnTZWTa+rQiyymwqlJAsB25X6gTrPcBfQAqRuaw6TE6t1TU54mEXGo2ztib+EaT/9lo4lWzYrWNZGCGXIjadDGe093LbOfoFbMcx6moKU0tI8GYNyRk58knjPkcMwdnJtpvbMpqMoqi/M/gpeUs/tXyQWPT/2jiccDD9zG7IFtFm55HDnybDohZA7fsYmLeLFHI0cgjiMf6iV+eitsbXVMzj60UYsNjTlFx/2Af8A6sfo0YZKipldnJhffnlcD/SU7+mq2Sp1ETrR8v8AY97lP4PX87v0RqPmk3mLCp9GSXk8zZso9zj1rf3Kfwav5z+iNYN0dP8A3TQOtoc4dvLd/St+9rz7GfavTubmNyHDsVE7f8Kb1nAa2vzSDnDhl9SybvcFdBI2vozYEhzy32XHRIPwuvY8p5V63YubPhVJO5w3wZIH4iQWvb1tyvyrPuI3UQPpxSVjwCAWNy+K9h0NLtAIvbPbQElZXVNbZP0Hyq4vfNE7geJQYnTFsrGlwsJY/dOpzDpAOkHV9FRce3P1GGyiane7e7+rINIv7Eo0fyPcseJU0uFVgfESWHPGToew6WP5R5FdUwnEYqyAPYA5jxZzXWNjrY8f93St/hZxzizUlaZSykjieO4kKiTfcgMkcBvoHFLhmy26xcWuNo051HK87s9wrocqakaXRaXR6Szlbrc3vHKNFGXZZSjKP0nLaRlGX1BERUECIiACsVJxGdEeAVdVipOIzojwCSY8CBqeO/pO8SsayVPHf0neJWNOtBXqEREGBWr0fbnhVTl0rbwxC7hqc48VvNpJ5htVWY0kgNFySAANZOYAfVdnwveMLpGNnka1x9Z+svedOS0Z3WzDmAUPETcY0WrL2EE3V6IsoAa3NYNaOYADwC4/u93U8Kk3qE/cMP8AqOHtH8I1D682bdZu8dUtdDAwxxOzOJPrOGw2zNB2Z7qmKXh7C79UtR7e2vfTE2aavkja9sbywP45bmJA9nK05PINOtayIuyhy1Nqgr3Rb5kf8WJ0bui+1/AK++iOD1Kp+3IaPoHk/qC5wus+iqC1G93vyuPU1rfEFc3icoPzL+Hzmiv7lR/c9f0nfojW3jtPfA6c+5vbu1lN/rWtuaH904gPxu/RGp2vp8rAmjZTxu7JY7+SlJ0n+pfsViqxp/qc1qcTc+CGA8WIvI5S837s/WVooi7UqHI3U2v7Rk3reS8ujuC1rs+SRrYTnbmuLDNnUluS3ROo5srOYnWEjNo95v4h36OaDRY4RaoapNOp9FUlS2VjXxuDmOF2kawVzj0k7lmRt4VAzJGV980aPWzB4GrPmPPfaq9uX3XzUfqgCSIm5YTaxOksdq5s48V0vDN0NLXxuiDs72lron2DrEZ7e9zi64Lk7GV5aHbfhaxo9TiSLdxrDXU08kL9LDmPvA52u+oIWkvQTqqo4WqOgREWmBWKk4jOiPAKuqxUnEZ0R4BJMeBA1PHf0neJWNZKnjv6TvErGnWgr1CIiDDPRVbontkjID252kgGx2gHNcaQvFTUOkcXyPc950ucSSfqVjRZRVqbXYIiLTAiIgAus+imvD6V0XtRPN+USXcD15Q+i5MrT6NsS3mta0n1ZgWHn0tPWLfmUfEQvWbLWErs0SmAC2FYl/mP/SxTeOVohwaMa5IY42g/jaL9Tco/RQ+Di2GYpySyfpYozd5iGUykgBzRQMc4fie1tr8zR/uULt6fv2Ra9dhXy7lSREXacYREQAQHu0IiANqvxGSbJMzy9zBkhx41tIDnaXWudOfOVqoiEktAbqEREAFYqTiM6I8Aq6rFScRnRHgEkx4EDU8d/Sd4lY1kqeO/pO8SsadaCvUIiIMCIiACIiACIiAC9wyFrmuabOaQQdhBuD1rwiAL9gEuXhWJOtbKke62zKaw271R6ypMjy92k26mgNA+gACsmB4xHHhtZC4/ePcMgbcsBubmyCT9FVVGzjSUvUraOqXoERFYkEREAEREAEREAEREAFYqTiM6I8Aq6rFScRnRHgEkx4EBVOGW/P7R8SseUNoX0TwGL4UfYb5L84BF8KPsN8ly4xcHThXyfO+UNoTKG0L6I4BF8KPsN8k4BF8KPsN8kYxcG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EyhtC+iOARfCj7DfJOARfCj7DfJGMXAYR8nzvlDarFSH1GdEeAXZuARfCj7DfJehRx/DZ2R5LH4tPYZeGpuZ1hqqlsbS+Rwa0aSdWpZkXEdZF0u6KlkcGR1MbnE2Aa4E9QUouc+jBtqmu5HAf75V0ZUtYqMqISzk5RqzRxDF4YCBPMyO+jKNr9a90GJRTAmGRrwNJabjrUB6TW/wB3ycjo/wBbR/Nb+4of+Bpv8oIuK5e8zLzv3fI2Y8ep3P3ts7DJe2QDnvzaVtVlbHE3LmkYxujKe4NHNcqGgb/ekp/5SPvkl8gp2oga9pa9oc05iCLg35Eskkxk20YMOxKKdpdBI17QbEtN7EaijcSiMphEjd9AuWXzgWvcjVmXMhJJhNbIxjcuKZv3QJsDfiXcc3quJaeQ32LoW53Cd4jOW7LmkOXNJ7zzp/KNAGwJ52ajnXJ6CQm5ZbrUll+OdbOv1FIqQ43UUd7cKivsyhfq0rercQjiaHyyNY0mwLjYbdPMFQN30BpK2nroxmLgH21ubp7UZI/KrZulrb0wbCbvqS2KIj/1dLvysynflVXZr6WtySm809iTw/EYpml0MjXtBsS03F9l1r1uPU8LsiaojY4anOA0862qGkbFGyOMWaxoa0cgFlRvS+37qn/zHfpWWcVKd02cnGFSzHdbRD/zkPbCmcsWvqtdVmpxiinaymbIyTf/ALuzCLgFriXclrdZCs4CySpsbFtkOd1dHrq4e2PBbGH47TzuyYKiN7tNmuBNtttNlRaJzGY5UOeWtY1riS4gAXZHnJOYae9Z4aEVOKsqKNo3iK2+ytzNc8B1wz3iQWgkZtP1q7KK6VJq1l80OiL8K/VD7qatzICyP/FmcIo+R0mYu/K3Kd+VQSq6Fm6Kpv0FfHM3Khka9oJF2m4uNIWyub7g5TSVtRQyHMSTHfWWi4PO6Mg/lXSE1pC7KiFs53lUIiJBwvwlfq8yRhwLXAEEWIIuCDpBB0hAHNfRxiETKitMkrGZTgW5T2tv60mi5z6R1q80WNRyzuiheyQMYHOex4cAXFwDc2v1SdOxZjhFP8vD/ps8llpaGOO+9RMZfTksa29ttgq2k4ydScIOKoQfpCpHy0MrY2lzgWusBckNcCbDmufoo3cXurpRSRRyTsjfG3JcHnJ0aCCcxBFtCuy0JsFp3uyn00LnayY2E/UkZ1imrl1g4O9eREbnqgVFXUVMdzDvccMbiCA8sL3OLb6QC8C/Op+tq2RML5XhrGi5JNtCysYALAWA0ALHU0rJABIxrwDcBzQ7PovY67E9aVtNjJURQMYwSTEKeWreHB5F6WLZE25zj35Bn+jVMej3dEKmnDHuG/RWa65zub7L+XMLHlB2q2NbbQtaLDomuymwxtcNBDGg59OcC6d2lY3WvQRWdJVXubSIikVIXdhhPCaSWMD17ZUfSZnHXo+pVX9Gzn1AjdKPUpGuji5XSZyedsdm8ziugkLFTUrIwRGxrASSQ0BoJOkkDWdqorSkHEm4VleMwXPPTBIN7p23F8tx6gB/NdDWtPQRPOU+JjnWtdzGuNtlyNGdZZyuSUjbSN6NCHxHFqQRNkfNC4wjfGASsuXNa7M0A5yQSLcqnYpLtBItcA81wtU4NTnTTQ/6TPJbpaLWtmWNrY1JnM6CWN+N1AcWlj2OYbkWddkYI5dBC8UExwmuMUhPBZs7XHUNAcTtbxXcmfYuh/2RT/Lw/wCmzyWaoo45Lb5Gx9tGU0OtfZcZlV2yeVMqUJfhNb51qZGvBFwQQdB/6qqVBFZXFsdSYxSNzOj3skySg5Vg9rgQGC17aXFWtkLWtDWtAaBYAAAAbAFggw2FhDmQxtI0FrGgjVmIClF0KyjU5vu8w59LLBVipfLIHAEv3sH1fWbmja31TZwOZdIwyvZPGySNwLXtBHJcXsdhGxfs9BE85T4mOda13MaTbZcjRnK901KyO4jY1gJuclobc6Lm2vMmlO9FJ6oWMLsm1ozMiIplCCfuvogSDVRgg2OnSPovz7ZUPzcff5Lk1Z/iSdN3iVhXcvCx5OLEy4Ov/bKh+bj7/JPtlQ/Nx9/kuQItwkeQxMuDr/2yofm4+/yT7ZUPzcff5LkCIwkeQxMuDr/2yofm4+/yT7ZUPzcff5LkCIwkeQxMuDr/ANsqH5uPv8k+2VD83H3+S5AiMJHkMTLg6/8AbKh+bj7/ACT7ZUPzcff5LkCIwkeQxMuDr/2yofm4+/yT7ZUPzcff5LkCIwkeQxMuDr/2yofm4+/yT7ZUPzcff5LkCIwkeQxMuDr/ANsqH5uPv8k+2VD83H3+S5AiMJHkMTLg6/8AbKh+bj7/ACT7ZUPzcff5LkCIwkeQxMuDr/2yofm4+/yT7ZUPzcff5LkCIwkeQxMuDr/2yofm4+/yT7ZUPzcff5LkCIwkeQxMuDr/ANsqH5uPv8lnbumpSARUMsdGnyXGVN03Eb0R4JX4WK3NXiZc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852374"/>
            <a:ext cx="914400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r-HR" altLang="zh-CN" sz="1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r-HR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9" name="Content Placeholder 3" descr="C_I_Page_0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2010" y="950718"/>
            <a:ext cx="8640082" cy="5757055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>
          <a:xfrm>
            <a:off x="703580" y="2906639"/>
            <a:ext cx="1584325" cy="1944688"/>
          </a:xfrm>
          <a:prstGeom prst="roundRect">
            <a:avLst>
              <a:gd name="adj" fmla="val 11420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hr-HR" b="1" dirty="0">
                <a:solidFill>
                  <a:schemeClr val="tx1"/>
                </a:solidFill>
              </a:rPr>
              <a:t>Prethodna iskustva, znanje, osjećaji, stavovi, navike itd..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31797" y="2336070"/>
            <a:ext cx="1439862" cy="2889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2000" b="1" dirty="0">
                <a:solidFill>
                  <a:schemeClr val="bg1"/>
                </a:solidFill>
              </a:rPr>
              <a:t>Pošiljatelj</a:t>
            </a:r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0431" y="4949095"/>
            <a:ext cx="1439862" cy="64928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2200" b="1" dirty="0">
                <a:solidFill>
                  <a:schemeClr val="bg1"/>
                </a:solidFill>
              </a:rPr>
              <a:t>Poruka</a:t>
            </a:r>
            <a:endParaRPr lang="it-IT" sz="2200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796993" y="2544953"/>
            <a:ext cx="3311525" cy="2889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1900" b="1" dirty="0">
                <a:solidFill>
                  <a:schemeClr val="bg1"/>
                </a:solidFill>
              </a:rPr>
              <a:t>(verbalni &amp; neverbalni)</a:t>
            </a:r>
            <a:endParaRPr lang="it-IT" sz="1900" b="1" dirty="0">
              <a:solidFill>
                <a:schemeClr val="bg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478042" y="4373632"/>
            <a:ext cx="1439862" cy="215900"/>
          </a:xfrm>
          <a:prstGeom prst="round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2000" b="1" dirty="0">
                <a:solidFill>
                  <a:schemeClr val="bg1"/>
                </a:solidFill>
              </a:rPr>
              <a:t>kodiranje </a:t>
            </a:r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740795" y="3656432"/>
            <a:ext cx="1728787" cy="431800"/>
          </a:xfrm>
          <a:prstGeom prst="round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2200" b="1" dirty="0">
                <a:solidFill>
                  <a:schemeClr val="bg1"/>
                </a:solidFill>
              </a:rPr>
              <a:t>Kanal </a:t>
            </a:r>
            <a:endParaRPr lang="it-IT" sz="2200" b="1" dirty="0">
              <a:solidFill>
                <a:schemeClr val="bg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895701" y="2985793"/>
            <a:ext cx="1368425" cy="647700"/>
          </a:xfrm>
          <a:prstGeom prst="round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2200" b="1" dirty="0">
                <a:solidFill>
                  <a:schemeClr val="bg1"/>
                </a:solidFill>
              </a:rPr>
              <a:t>Poruka</a:t>
            </a:r>
            <a:endParaRPr lang="it-IT" sz="2200" b="1" dirty="0">
              <a:solidFill>
                <a:schemeClr val="bg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5227637" y="4378226"/>
            <a:ext cx="1714500" cy="211306"/>
          </a:xfrm>
          <a:prstGeom prst="round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2000" b="1" dirty="0">
                <a:solidFill>
                  <a:schemeClr val="bg1"/>
                </a:solidFill>
              </a:rPr>
              <a:t>dekodiranje </a:t>
            </a:r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813275" y="2245606"/>
            <a:ext cx="2016125" cy="5032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2000" b="1" dirty="0">
                <a:solidFill>
                  <a:schemeClr val="bg1"/>
                </a:solidFill>
              </a:rPr>
              <a:t>Primatelj</a:t>
            </a:r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121457" y="4982113"/>
            <a:ext cx="1439863" cy="64928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sz="2200" b="1" dirty="0">
                <a:solidFill>
                  <a:schemeClr val="bg1"/>
                </a:solidFill>
              </a:rPr>
              <a:t>Poruka</a:t>
            </a:r>
            <a:endParaRPr lang="it-IT" sz="2200" b="1" dirty="0">
              <a:solidFill>
                <a:schemeClr val="bg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048611" y="4862478"/>
            <a:ext cx="2808287" cy="1223963"/>
          </a:xfrm>
          <a:prstGeom prst="roundRect">
            <a:avLst>
              <a:gd name="adj" fmla="val 9876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b="1" dirty="0">
                <a:solidFill>
                  <a:schemeClr val="tx1"/>
                </a:solidFill>
              </a:rPr>
              <a:t>Izvor buke</a:t>
            </a:r>
          </a:p>
          <a:p>
            <a:pPr algn="ctr">
              <a:defRPr/>
            </a:pPr>
            <a:r>
              <a:rPr lang="hr-HR" b="1" dirty="0">
                <a:solidFill>
                  <a:schemeClr val="tx1"/>
                </a:solidFill>
              </a:rPr>
              <a:t>(unutarnji ili izvanjski)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809931" y="6169917"/>
            <a:ext cx="3455987" cy="2889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r-HR" b="1" dirty="0">
                <a:solidFill>
                  <a:schemeClr val="bg1"/>
                </a:solidFill>
              </a:rPr>
              <a:t>Kulturalni kontekst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976995" y="2829780"/>
            <a:ext cx="1584325" cy="1944688"/>
          </a:xfrm>
          <a:prstGeom prst="roundRect">
            <a:avLst>
              <a:gd name="adj" fmla="val 11420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hr-HR" b="1" dirty="0">
                <a:solidFill>
                  <a:schemeClr val="tx1"/>
                </a:solidFill>
              </a:rPr>
              <a:t>Prethodna iskustva, znanje, osjećaji, stavovi, navike </a:t>
            </a:r>
            <a:r>
              <a:rPr lang="hr-HR" b="1" dirty="0" err="1">
                <a:solidFill>
                  <a:schemeClr val="tx1"/>
                </a:solidFill>
              </a:rPr>
              <a:t>itd</a:t>
            </a:r>
            <a:r>
              <a:rPr lang="hr-HR" b="1" dirty="0">
                <a:solidFill>
                  <a:schemeClr val="tx1"/>
                </a:solidFill>
              </a:rPr>
              <a:t>.</a:t>
            </a:r>
            <a:endParaRPr lang="it-IT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08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</TotalTime>
  <Words>960</Words>
  <Application>Microsoft Office PowerPoint</Application>
  <PresentationFormat>Prikaz na zaslonu (4:3)</PresentationFormat>
  <Paragraphs>219</Paragraphs>
  <Slides>11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Znanost o medijima, komunikacija i masovna komunikacija</vt:lpstr>
      <vt:lpstr>Znanost o medijima</vt:lpstr>
      <vt:lpstr>Masovni mediji</vt:lpstr>
      <vt:lpstr>Masovni mediji</vt:lpstr>
      <vt:lpstr>Medijski sustavi</vt:lpstr>
      <vt:lpstr>Mediji kao institucija</vt:lpstr>
      <vt:lpstr>Proizvodi komunikacije</vt:lpstr>
      <vt:lpstr>Masovna komunikacija</vt:lpstr>
      <vt:lpstr>Kompleksni komunikacijski model</vt:lpstr>
      <vt:lpstr>Maletzekova shema masovne komunikacije</vt:lpstr>
      <vt:lpstr>Hvala na pažnji!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METODOLOGIJSKA RADIONICA</dc:title>
  <dc:creator>Opoje</dc:creator>
  <cp:lastModifiedBy>Ivan Balabanić</cp:lastModifiedBy>
  <cp:revision>78</cp:revision>
  <dcterms:created xsi:type="dcterms:W3CDTF">2006-08-16T00:00:00Z</dcterms:created>
  <dcterms:modified xsi:type="dcterms:W3CDTF">2021-03-11T14:05:47Z</dcterms:modified>
</cp:coreProperties>
</file>