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6.5.2021.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Izbor vijesti – informacijska vrijednost vijesti 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Framing</a:t>
            </a:r>
            <a:r>
              <a:rPr lang="hr-HR" dirty="0">
                <a:solidFill>
                  <a:schemeClr val="tx2"/>
                </a:solidFill>
              </a:rPr>
              <a:t> koncept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dirty="0">
                <a:solidFill>
                  <a:schemeClr val="tx2"/>
                </a:solidFill>
              </a:rPr>
              <a:t>Autori razlikuju četiri mjesta na kojima «</a:t>
            </a:r>
            <a:r>
              <a:rPr lang="hr-HR" sz="3000" dirty="0" err="1">
                <a:solidFill>
                  <a:schemeClr val="tx2"/>
                </a:solidFill>
              </a:rPr>
              <a:t>frames</a:t>
            </a:r>
            <a:r>
              <a:rPr lang="hr-HR" sz="3000" dirty="0">
                <a:solidFill>
                  <a:schemeClr val="tx2"/>
                </a:solidFill>
              </a:rPr>
              <a:t>» zadiru u proces odabira vijesti. Oni određuju: </a:t>
            </a:r>
          </a:p>
          <a:p>
            <a:endParaRPr lang="hr-HR" sz="3000" dirty="0">
              <a:solidFill>
                <a:schemeClr val="tx2"/>
              </a:solidFill>
            </a:endParaRPr>
          </a:p>
          <a:p>
            <a:r>
              <a:rPr lang="hr-HR" sz="3000" dirty="0">
                <a:solidFill>
                  <a:schemeClr val="tx2"/>
                </a:solidFill>
              </a:rPr>
              <a:t>1. koja će zbivanja novinar shvatiti kao događaj;</a:t>
            </a:r>
          </a:p>
          <a:p>
            <a:r>
              <a:rPr lang="hr-HR" sz="3000" dirty="0">
                <a:solidFill>
                  <a:schemeClr val="tx2"/>
                </a:solidFill>
              </a:rPr>
              <a:t>2. koje će aspekte nekog događaja odabrati za izvješćivanje;</a:t>
            </a:r>
          </a:p>
          <a:p>
            <a:r>
              <a:rPr lang="hr-HR" sz="3000" dirty="0">
                <a:solidFill>
                  <a:schemeClr val="tx2"/>
                </a:solidFill>
              </a:rPr>
              <a:t>3. u koji će tematski kontekst taj događaj smjestiti </a:t>
            </a:r>
          </a:p>
          <a:p>
            <a:r>
              <a:rPr lang="hr-HR" sz="3000" dirty="0">
                <a:solidFill>
                  <a:schemeClr val="tx2"/>
                </a:solidFill>
              </a:rPr>
              <a:t>4. kako će odrediti vrijednost vijesti događaja</a:t>
            </a: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Problem objektivnosti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2000" dirty="0">
                <a:solidFill>
                  <a:schemeClr val="tx2"/>
                </a:solidFill>
              </a:rPr>
              <a:t>U kojoj mjeri medijski izvještaji odgovaraju realnosti?</a:t>
            </a:r>
          </a:p>
          <a:p>
            <a:pPr lvl="1"/>
            <a:endParaRPr lang="hr-HR" sz="2000" dirty="0">
              <a:solidFill>
                <a:schemeClr val="tx2"/>
              </a:solidFill>
            </a:endParaRPr>
          </a:p>
          <a:p>
            <a:pPr lvl="1"/>
            <a:r>
              <a:rPr lang="hr-HR" sz="2000" dirty="0" err="1">
                <a:solidFill>
                  <a:schemeClr val="tx2"/>
                </a:solidFill>
              </a:rPr>
              <a:t>Objetkivnost</a:t>
            </a:r>
            <a:r>
              <a:rPr lang="hr-HR" sz="2000" dirty="0">
                <a:solidFill>
                  <a:schemeClr val="tx2"/>
                </a:solidFill>
              </a:rPr>
              <a:t>: prikaz zbilje kakva jest!</a:t>
            </a:r>
          </a:p>
          <a:p>
            <a:pPr lvl="1"/>
            <a:endParaRPr lang="hr-HR" sz="2000" dirty="0">
              <a:solidFill>
                <a:schemeClr val="tx2"/>
              </a:solidFill>
            </a:endParaRPr>
          </a:p>
          <a:p>
            <a:pPr lvl="1"/>
            <a:r>
              <a:rPr lang="hr-HR" sz="2000" dirty="0" err="1">
                <a:solidFill>
                  <a:schemeClr val="tx2"/>
                </a:solidFill>
              </a:rPr>
              <a:t>Urlich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Saxer</a:t>
            </a:r>
            <a:r>
              <a:rPr lang="hr-HR" sz="2000" dirty="0">
                <a:solidFill>
                  <a:schemeClr val="tx2"/>
                </a:solidFill>
              </a:rPr>
              <a:t>:</a:t>
            </a:r>
          </a:p>
          <a:p>
            <a:pPr lvl="1"/>
            <a:endParaRPr lang="hr-HR" sz="2000" dirty="0">
              <a:solidFill>
                <a:schemeClr val="tx2"/>
              </a:solidFill>
            </a:endParaRP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1. Poželjnost i mogućnost medijske objektivnosti potvrđuje se bez zadrške. 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2. Medijska  objektivnost se ne apsolutizira kao krajnja vrijednost niti se drži mogućim njezino ostvarenje u smislu apsolutnih zahtjeva.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3. Poželjnost medijske objektivnosti načelno se prihvaća, ali se osporava mogućnost njezina ostvarenja.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4. Poželjnost i mogućnost medijske objektivnosti odlučno se negira</a:t>
            </a:r>
            <a:endParaRPr lang="hr-HR" altLang="zh-CN" sz="2000" dirty="0">
              <a:solidFill>
                <a:schemeClr val="tx2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1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Problem objektivnosti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r-HR" sz="2000" b="1" dirty="0">
                <a:solidFill>
                  <a:schemeClr val="tx2"/>
                </a:solidFill>
              </a:rPr>
              <a:t>Ideološka koncepcija</a:t>
            </a:r>
          </a:p>
          <a:p>
            <a:pPr lvl="1"/>
            <a:r>
              <a:rPr lang="hr-HR" sz="2000" b="1" dirty="0" err="1">
                <a:solidFill>
                  <a:schemeClr val="tx2"/>
                </a:solidFill>
              </a:rPr>
              <a:t>Funkcionalistička</a:t>
            </a:r>
            <a:r>
              <a:rPr lang="hr-HR" sz="2000" b="1" dirty="0">
                <a:solidFill>
                  <a:schemeClr val="tx2"/>
                </a:solidFill>
              </a:rPr>
              <a:t> koncepcija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Prenošenje suprotstavljenih mišljenja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Prezentacija dodatnih dokaza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Korištenje navodnika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Primjereni redoslijed</a:t>
            </a:r>
          </a:p>
          <a:p>
            <a:pPr lvl="1"/>
            <a:r>
              <a:rPr lang="hr-HR" sz="2000" b="1" dirty="0">
                <a:solidFill>
                  <a:schemeClr val="tx2"/>
                </a:solidFill>
              </a:rPr>
              <a:t>Relativistička koncepcija</a:t>
            </a:r>
          </a:p>
          <a:p>
            <a:pPr lvl="1"/>
            <a:r>
              <a:rPr lang="hr-HR" sz="2000" dirty="0">
                <a:solidFill>
                  <a:schemeClr val="tx2"/>
                </a:solidFill>
              </a:rPr>
              <a:t>Medijska realnost</a:t>
            </a:r>
          </a:p>
          <a:p>
            <a:pPr lvl="1" algn="just"/>
            <a:r>
              <a:rPr lang="hr-HR" sz="2000" b="1" dirty="0">
                <a:solidFill>
                  <a:schemeClr val="tx2"/>
                </a:solidFill>
              </a:rPr>
              <a:t>Praktični kriteriji objektivnosti</a:t>
            </a:r>
          </a:p>
          <a:p>
            <a:pPr lvl="1" algn="just"/>
            <a:r>
              <a:rPr lang="hr-HR" sz="2000" dirty="0">
                <a:solidFill>
                  <a:schemeClr val="tx2"/>
                </a:solidFill>
              </a:rPr>
              <a:t>Svojstvo spoznajnog procesa</a:t>
            </a:r>
          </a:p>
          <a:p>
            <a:pPr lvl="1" algn="just"/>
            <a:r>
              <a:rPr lang="hr-HR" sz="2000" dirty="0">
                <a:solidFill>
                  <a:schemeClr val="tx2"/>
                </a:solidFill>
              </a:rPr>
              <a:t>Provjera istinitosti iskaza</a:t>
            </a:r>
          </a:p>
          <a:p>
            <a:pPr lvl="1" algn="just"/>
            <a:r>
              <a:rPr lang="hr-HR" sz="2000" dirty="0">
                <a:solidFill>
                  <a:schemeClr val="tx2"/>
                </a:solidFill>
              </a:rPr>
              <a:t>Pravilo transparentnosti</a:t>
            </a:r>
          </a:p>
          <a:p>
            <a:pPr lvl="1" algn="just"/>
            <a:r>
              <a:rPr lang="hr-HR" sz="2000" dirty="0">
                <a:solidFill>
                  <a:schemeClr val="tx2"/>
                </a:solidFill>
              </a:rPr>
              <a:t>Pravilo šanse za kritiku</a:t>
            </a:r>
          </a:p>
          <a:p>
            <a:pPr lvl="1"/>
            <a:endParaRPr lang="hr-HR" sz="3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15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Izbor vijesti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Glavni zadatak novinara – odlučiti koji će aspekti realnosti ući u medije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Temeljem kojih kriterija novinari odabiru vijesti i koji čimbenici utjecaja odlučuju o tome?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Intrinzični kriteriji selekcije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Ekstrinzični kriteriji selekcije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Funkcija vratara – „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Koja svojstva pojedinog novinara tj. medijske ustanove utječu na izbor vijesti?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Kurt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Lewin</a:t>
            </a:r>
            <a:r>
              <a:rPr lang="hr-HR" dirty="0">
                <a:solidFill>
                  <a:schemeClr val="tx2"/>
                </a:solidFill>
              </a:rPr>
              <a:t> (1947) =&gt; Problem  </a:t>
            </a:r>
            <a:r>
              <a:rPr lang="hr-HR" dirty="0" err="1">
                <a:solidFill>
                  <a:schemeClr val="tx2"/>
                </a:solidFill>
              </a:rPr>
              <a:t>Lewinova</a:t>
            </a:r>
            <a:r>
              <a:rPr lang="hr-HR" dirty="0">
                <a:solidFill>
                  <a:schemeClr val="tx2"/>
                </a:solidFill>
              </a:rPr>
              <a:t>  istraživanja  bio  vidjeti da  li  neka  reklamna  kampanja, kojom se htjelo ostvariti promjene prehrambenih navika u Drugom svjetskom ratu,  treba biti usmjerena na cijelo stanovništvo ili  samo na određene «strategijski» važne osobe.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Kao «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» označena je osoba koja unutar «kanala kroz koji protječu živežne namirnice» odlučuje o tome  koja će se roba kupiti,  kako  će  se  pripremiti  odnosno  konzumirati.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2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Funkcija vratara – „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Pojam  «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»  - na  anglosaksonskom  području  počeo  koristiti  David  M.  White (1950)  kako  bi  označio  individue  koje  unutar  nekog  masovnog medija odlučuju  o  uvrštavanju odnosno neuvrštavanju neke potencijalne komunikacijske jedinice =&gt; novinar, urednik ili izdavač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«</a:t>
            </a:r>
            <a:r>
              <a:rPr lang="hr-HR" dirty="0" err="1">
                <a:solidFill>
                  <a:schemeClr val="tx2"/>
                </a:solidFill>
              </a:rPr>
              <a:t>Gatekeeping</a:t>
            </a:r>
            <a:r>
              <a:rPr lang="hr-HR" dirty="0">
                <a:solidFill>
                  <a:schemeClr val="tx2"/>
                </a:solidFill>
              </a:rPr>
              <a:t>»  - ograničavanje količine informacije tj. izbor tema koje se smatraju dostojnima komunikacije. </a:t>
            </a:r>
          </a:p>
          <a:p>
            <a:r>
              <a:rPr lang="hr-HR" dirty="0">
                <a:solidFill>
                  <a:schemeClr val="tx2"/>
                </a:solidFill>
              </a:rPr>
              <a:t>«Vratari» odlučuju koji će događaji postati javni a koji neće i tako pridonose oblikovanju slike društva odnosno svijeta recipijenata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5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Funkcija vratara – „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Individualističke studije (White: Mr. Gates)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Institucijske studije (</a:t>
            </a:r>
            <a:r>
              <a:rPr lang="hr-HR" dirty="0" err="1">
                <a:solidFill>
                  <a:schemeClr val="tx2"/>
                </a:solidFill>
              </a:rPr>
              <a:t>Gieber</a:t>
            </a:r>
            <a:r>
              <a:rPr lang="hr-HR" dirty="0">
                <a:solidFill>
                  <a:schemeClr val="tx2"/>
                </a:solidFill>
              </a:rPr>
              <a:t>: strukturne prisile)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Kibernetičke</a:t>
            </a:r>
            <a:r>
              <a:rPr lang="hr-HR" dirty="0">
                <a:solidFill>
                  <a:schemeClr val="tx2"/>
                </a:solidFill>
              </a:rPr>
              <a:t> studije (</a:t>
            </a:r>
            <a:r>
              <a:rPr lang="hr-HR" dirty="0" err="1">
                <a:solidFill>
                  <a:schemeClr val="tx2"/>
                </a:solidFill>
              </a:rPr>
              <a:t>Robinson:Tanjug</a:t>
            </a:r>
            <a:r>
              <a:rPr lang="hr-HR" dirty="0">
                <a:solidFill>
                  <a:schemeClr val="tx2"/>
                </a:solidFill>
              </a:rPr>
              <a:t>, formalna i neformalna kontrola)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9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Funkcija vratara – „</a:t>
            </a:r>
            <a:r>
              <a:rPr lang="hr-HR" dirty="0" err="1">
                <a:solidFill>
                  <a:schemeClr val="tx2"/>
                </a:solidFill>
              </a:rPr>
              <a:t>gatekeeper</a:t>
            </a:r>
            <a:r>
              <a:rPr lang="hr-HR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Wienfried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Schulz</a:t>
            </a:r>
            <a:r>
              <a:rPr lang="hr-HR" dirty="0">
                <a:solidFill>
                  <a:schemeClr val="tx2"/>
                </a:solidFill>
              </a:rPr>
              <a:t>: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1. Selekcija vijesti dijelom ovisi o subjektivnim iskustvima, stavovima i očekivanjima novinara.</a:t>
            </a:r>
          </a:p>
          <a:p>
            <a:r>
              <a:rPr lang="hr-HR" dirty="0">
                <a:solidFill>
                  <a:schemeClr val="tx2"/>
                </a:solidFill>
              </a:rPr>
              <a:t>2. Nju određuju organizacijske i tehničke prisile redakcije i izdavačke kuće.</a:t>
            </a:r>
          </a:p>
          <a:p>
            <a:r>
              <a:rPr lang="hr-HR" dirty="0">
                <a:solidFill>
                  <a:schemeClr val="tx2"/>
                </a:solidFill>
              </a:rPr>
              <a:t>3. Izbor se orijentira prema referentnoj skupini kolega i pretpostavljenih; predodžbe o potrebama publike pretežno su difuzne i netočne.</a:t>
            </a:r>
          </a:p>
          <a:p>
            <a:r>
              <a:rPr lang="hr-HR" dirty="0">
                <a:solidFill>
                  <a:schemeClr val="tx2"/>
                </a:solidFill>
              </a:rPr>
              <a:t>4. Važan kriterij selekcije je redakcijska politika.</a:t>
            </a:r>
          </a:p>
          <a:p>
            <a:r>
              <a:rPr lang="hr-HR" dirty="0">
                <a:solidFill>
                  <a:schemeClr val="tx2"/>
                </a:solidFill>
              </a:rPr>
              <a:t>5. Na izvješćivanje velikim dijelom utječe agencijski materijal, novinari i urednici se prema njemu ponašaju pasivno.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vrijednosti vijesti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Govori o prikladnosti nekog događaja da se o njemu izvijesti: «vrijednost vijesti». </a:t>
            </a:r>
          </a:p>
          <a:p>
            <a:endParaRPr lang="hr-HR" u="sng" dirty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Johan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Galtung</a:t>
            </a:r>
            <a:r>
              <a:rPr lang="hr-HR" dirty="0">
                <a:solidFill>
                  <a:schemeClr val="tx2"/>
                </a:solidFill>
              </a:rPr>
              <a:t> i Marie </a:t>
            </a:r>
            <a:r>
              <a:rPr lang="hr-HR" dirty="0" err="1">
                <a:solidFill>
                  <a:schemeClr val="tx2"/>
                </a:solidFill>
              </a:rPr>
              <a:t>Holmboe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Ruge</a:t>
            </a:r>
            <a:r>
              <a:rPr lang="hr-HR" dirty="0">
                <a:solidFill>
                  <a:schemeClr val="tx2"/>
                </a:solidFill>
              </a:rPr>
              <a:t> - </a:t>
            </a:r>
            <a:r>
              <a:rPr lang="hr-HR" dirty="0" err="1">
                <a:solidFill>
                  <a:schemeClr val="tx2"/>
                </a:solidFill>
              </a:rPr>
              <a:t>The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Structure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of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Foreign</a:t>
            </a:r>
            <a:r>
              <a:rPr lang="hr-HR" dirty="0">
                <a:solidFill>
                  <a:schemeClr val="tx2"/>
                </a:solidFill>
              </a:rPr>
              <a:t> News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Frekvencija</a:t>
            </a:r>
          </a:p>
          <a:p>
            <a:r>
              <a:rPr lang="hr-HR" dirty="0">
                <a:solidFill>
                  <a:schemeClr val="tx2"/>
                </a:solidFill>
              </a:rPr>
              <a:t>Čimbenik praga pozornosti</a:t>
            </a:r>
          </a:p>
          <a:p>
            <a:r>
              <a:rPr lang="hr-HR" dirty="0">
                <a:solidFill>
                  <a:schemeClr val="tx2"/>
                </a:solidFill>
              </a:rPr>
              <a:t>Jednoznačnost</a:t>
            </a:r>
          </a:p>
          <a:p>
            <a:r>
              <a:rPr lang="hr-HR" dirty="0">
                <a:solidFill>
                  <a:schemeClr val="tx2"/>
                </a:solidFill>
              </a:rPr>
              <a:t>Važnost</a:t>
            </a:r>
          </a:p>
          <a:p>
            <a:r>
              <a:rPr lang="hr-HR" dirty="0">
                <a:solidFill>
                  <a:schemeClr val="tx2"/>
                </a:solidFill>
              </a:rPr>
              <a:t>Suglasnost</a:t>
            </a:r>
          </a:p>
          <a:p>
            <a:r>
              <a:rPr lang="hr-HR" dirty="0">
                <a:solidFill>
                  <a:schemeClr val="tx2"/>
                </a:solidFill>
              </a:rPr>
              <a:t>Iznenađenje</a:t>
            </a:r>
          </a:p>
          <a:p>
            <a:r>
              <a:rPr lang="hr-HR" dirty="0">
                <a:solidFill>
                  <a:schemeClr val="tx2"/>
                </a:solidFill>
              </a:rPr>
              <a:t>Kontinuitet</a:t>
            </a:r>
          </a:p>
          <a:p>
            <a:r>
              <a:rPr lang="hr-HR" dirty="0">
                <a:solidFill>
                  <a:schemeClr val="tx2"/>
                </a:solidFill>
              </a:rPr>
              <a:t>Varijacija</a:t>
            </a:r>
          </a:p>
          <a:p>
            <a:r>
              <a:rPr lang="hr-HR" dirty="0">
                <a:solidFill>
                  <a:schemeClr val="tx2"/>
                </a:solidFill>
              </a:rPr>
              <a:t>Odnos prema elitnim nacijama</a:t>
            </a:r>
          </a:p>
          <a:p>
            <a:r>
              <a:rPr lang="hr-HR" dirty="0">
                <a:solidFill>
                  <a:schemeClr val="tx2"/>
                </a:solidFill>
              </a:rPr>
              <a:t>Odnos prema elitnim osobama</a:t>
            </a:r>
          </a:p>
          <a:p>
            <a:r>
              <a:rPr lang="hr-HR" dirty="0">
                <a:solidFill>
                  <a:schemeClr val="tx2"/>
                </a:solidFill>
              </a:rPr>
              <a:t>Personalizacija</a:t>
            </a:r>
          </a:p>
          <a:p>
            <a:r>
              <a:rPr lang="hr-HR" dirty="0">
                <a:solidFill>
                  <a:schemeClr val="tx2"/>
                </a:solidFill>
              </a:rPr>
              <a:t>Negativizam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01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Teorija vrijednosti vijesti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Winfried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Schulz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1. Vrijeme: trajanje, tematizacija</a:t>
            </a:r>
          </a:p>
          <a:p>
            <a:r>
              <a:rPr lang="hr-HR" dirty="0">
                <a:solidFill>
                  <a:schemeClr val="tx2"/>
                </a:solidFill>
              </a:rPr>
              <a:t>2. Blizina: prostorna blizina, politička blizina i kulturalna blizina; relevantnost </a:t>
            </a:r>
          </a:p>
          <a:p>
            <a:r>
              <a:rPr lang="hr-HR" dirty="0">
                <a:solidFill>
                  <a:schemeClr val="tx2"/>
                </a:solidFill>
              </a:rPr>
              <a:t>3. Status: regionalna </a:t>
            </a:r>
            <a:r>
              <a:rPr lang="hr-HR" dirty="0" err="1">
                <a:solidFill>
                  <a:schemeClr val="tx2"/>
                </a:solidFill>
              </a:rPr>
              <a:t>centralnost</a:t>
            </a:r>
            <a:r>
              <a:rPr lang="hr-HR" dirty="0">
                <a:solidFill>
                  <a:schemeClr val="tx2"/>
                </a:solidFill>
              </a:rPr>
              <a:t>, nacionalna </a:t>
            </a:r>
            <a:r>
              <a:rPr lang="hr-HR" dirty="0" err="1">
                <a:solidFill>
                  <a:schemeClr val="tx2"/>
                </a:solidFill>
              </a:rPr>
              <a:t>centralnost</a:t>
            </a:r>
            <a:r>
              <a:rPr lang="hr-HR" dirty="0">
                <a:solidFill>
                  <a:schemeClr val="tx2"/>
                </a:solidFill>
              </a:rPr>
              <a:t>, osobni utjecaj i prominentnost   </a:t>
            </a:r>
          </a:p>
          <a:p>
            <a:r>
              <a:rPr lang="hr-HR" dirty="0">
                <a:solidFill>
                  <a:schemeClr val="tx2"/>
                </a:solidFill>
              </a:rPr>
              <a:t>4. Dinamika: iznenađenje, struktura </a:t>
            </a:r>
          </a:p>
          <a:p>
            <a:r>
              <a:rPr lang="hr-HR" dirty="0">
                <a:solidFill>
                  <a:schemeClr val="tx2"/>
                </a:solidFill>
              </a:rPr>
              <a:t>5. Valencija: konflikt, kriminalitet, štete, uspjeh </a:t>
            </a:r>
          </a:p>
          <a:p>
            <a:r>
              <a:rPr lang="hr-HR" dirty="0">
                <a:solidFill>
                  <a:schemeClr val="tx2"/>
                </a:solidFill>
              </a:rPr>
              <a:t>6. Identifikacija: personalizacija, etnocentrizam</a:t>
            </a:r>
            <a:endParaRPr lang="hr-HR" sz="2800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2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Framing</a:t>
            </a:r>
            <a:r>
              <a:rPr lang="hr-HR" dirty="0">
                <a:solidFill>
                  <a:schemeClr val="tx2"/>
                </a:solidFill>
              </a:rPr>
              <a:t> koncept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hr-HR" sz="2000" dirty="0">
                <a:solidFill>
                  <a:schemeClr val="tx2"/>
                </a:solidFill>
              </a:rPr>
              <a:t>«</a:t>
            </a:r>
            <a:r>
              <a:rPr lang="hr-HR" sz="2000" dirty="0" err="1">
                <a:solidFill>
                  <a:schemeClr val="tx2"/>
                </a:solidFill>
              </a:rPr>
              <a:t>Frame</a:t>
            </a:r>
            <a:r>
              <a:rPr lang="hr-HR" sz="2000" dirty="0">
                <a:solidFill>
                  <a:schemeClr val="tx2"/>
                </a:solidFill>
              </a:rPr>
              <a:t>»: interpretacijski okvir, kognitivne strukture u svijesti novinara koje olakšavaju selekciju i obradu informacija. </a:t>
            </a:r>
          </a:p>
          <a:p>
            <a:pPr lvl="1" algn="just"/>
            <a:endParaRPr lang="hr-HR" sz="2000" dirty="0">
              <a:solidFill>
                <a:schemeClr val="tx2"/>
              </a:solidFill>
            </a:endParaRPr>
          </a:p>
          <a:p>
            <a:pPr lvl="1" algn="just"/>
            <a:r>
              <a:rPr lang="hr-HR" sz="2000" dirty="0" err="1">
                <a:solidFill>
                  <a:schemeClr val="tx2"/>
                </a:solidFill>
              </a:rPr>
              <a:t>Erving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Goffman</a:t>
            </a:r>
            <a:r>
              <a:rPr lang="hr-HR" sz="2000" dirty="0">
                <a:solidFill>
                  <a:schemeClr val="tx2"/>
                </a:solidFill>
              </a:rPr>
              <a:t> - </a:t>
            </a:r>
            <a:r>
              <a:rPr lang="hr-HR" sz="2000" dirty="0" err="1">
                <a:solidFill>
                  <a:schemeClr val="tx2"/>
                </a:solidFill>
              </a:rPr>
              <a:t>Frame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Analysis</a:t>
            </a:r>
            <a:endParaRPr lang="hr-HR" sz="2000" dirty="0">
              <a:solidFill>
                <a:schemeClr val="tx2"/>
              </a:solidFill>
            </a:endParaRPr>
          </a:p>
          <a:p>
            <a:pPr lvl="1" algn="just"/>
            <a:endParaRPr lang="hr-HR" sz="2000" dirty="0">
              <a:solidFill>
                <a:schemeClr val="tx2"/>
              </a:solidFill>
            </a:endParaRPr>
          </a:p>
          <a:p>
            <a:pPr lvl="1" algn="just"/>
            <a:r>
              <a:rPr lang="hr-HR" sz="2000" dirty="0">
                <a:solidFill>
                  <a:schemeClr val="tx2"/>
                </a:solidFill>
              </a:rPr>
              <a:t>«</a:t>
            </a:r>
            <a:r>
              <a:rPr lang="hr-HR" sz="2000" dirty="0" err="1">
                <a:solidFill>
                  <a:schemeClr val="tx2"/>
                </a:solidFill>
              </a:rPr>
              <a:t>Framing</a:t>
            </a:r>
            <a:r>
              <a:rPr lang="hr-HR" sz="2000" dirty="0">
                <a:solidFill>
                  <a:schemeClr val="tx2"/>
                </a:solidFill>
              </a:rPr>
              <a:t>» ističe određene dijelove realnosti, drugima umanjuje važnost ili ih ignorira. Taj se proces može odvijati svjesno ili nesvjesno. </a:t>
            </a:r>
            <a:r>
              <a:rPr lang="hr-HR" sz="2000" dirty="0" err="1">
                <a:solidFill>
                  <a:schemeClr val="tx2"/>
                </a:solidFill>
              </a:rPr>
              <a:t>Bertram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Scheufele</a:t>
            </a:r>
            <a:r>
              <a:rPr lang="hr-HR" sz="2000" dirty="0">
                <a:solidFill>
                  <a:schemeClr val="tx2"/>
                </a:solidFill>
              </a:rPr>
              <a:t> i </a:t>
            </a:r>
            <a:r>
              <a:rPr lang="hr-HR" sz="2000" dirty="0" err="1">
                <a:solidFill>
                  <a:schemeClr val="tx2"/>
                </a:solidFill>
              </a:rPr>
              <a:t>Hans-Bernd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  <a:r>
              <a:rPr lang="hr-HR" sz="2000" dirty="0" err="1">
                <a:solidFill>
                  <a:schemeClr val="tx2"/>
                </a:solidFill>
              </a:rPr>
              <a:t>Brosius</a:t>
            </a:r>
            <a:r>
              <a:rPr lang="hr-HR" sz="2000" dirty="0">
                <a:solidFill>
                  <a:schemeClr val="tx2"/>
                </a:solidFill>
              </a:rPr>
              <a:t> smatraju da su «</a:t>
            </a:r>
            <a:r>
              <a:rPr lang="hr-HR" sz="2000" dirty="0" err="1">
                <a:solidFill>
                  <a:schemeClr val="tx2"/>
                </a:solidFill>
              </a:rPr>
              <a:t>frames</a:t>
            </a:r>
            <a:r>
              <a:rPr lang="hr-HR" sz="2000" dirty="0">
                <a:solidFill>
                  <a:schemeClr val="tx2"/>
                </a:solidFill>
              </a:rPr>
              <a:t>» «obrasci interpretacije (…) koji nam pomažu pri smislenu svrstavanju novih događaja i informacija i njihovoj učinkovitoj preradbi (…). </a:t>
            </a:r>
            <a:r>
              <a:rPr lang="hr-HR" sz="2000" dirty="0" err="1">
                <a:solidFill>
                  <a:schemeClr val="tx2"/>
                </a:solidFill>
              </a:rPr>
              <a:t>Frames</a:t>
            </a:r>
            <a:r>
              <a:rPr lang="hr-HR" sz="2000" dirty="0">
                <a:solidFill>
                  <a:schemeClr val="tx2"/>
                </a:solidFill>
              </a:rPr>
              <a:t> strukturiraju naknadni sud o tim sadržajima tako što određene aspekte stavljaju u prvi plan, a druge zanemaruju; tako se formiraju određene odluke i ocjene (…). </a:t>
            </a:r>
            <a:r>
              <a:rPr lang="hr-HR" sz="2000" dirty="0" err="1">
                <a:solidFill>
                  <a:schemeClr val="tx2"/>
                </a:solidFill>
              </a:rPr>
              <a:t>Framing</a:t>
            </a:r>
            <a:r>
              <a:rPr lang="hr-HR" sz="2000" dirty="0">
                <a:solidFill>
                  <a:schemeClr val="tx2"/>
                </a:solidFill>
              </a:rPr>
              <a:t> se odnosi i na novinarsko strukturiranje događaja u značenjske cjeline medijskih sadržaja, ali i na objektivnu preradu medijskih sadržaja na strani recipijenata».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133271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790</Words>
  <Application>Microsoft Office PowerPoint</Application>
  <PresentationFormat>Prikaz na zaslonu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Izbor vijesti – informacijska vrijednost vijesti </vt:lpstr>
      <vt:lpstr>Izbor vijesti</vt:lpstr>
      <vt:lpstr>Funkcija vratara – „gatekeeper”</vt:lpstr>
      <vt:lpstr>Funkcija vratara – „gatekeeper”</vt:lpstr>
      <vt:lpstr>Funkcija vratara – „gatekeeper”</vt:lpstr>
      <vt:lpstr>Funkcija vratara – „gatekeeper”</vt:lpstr>
      <vt:lpstr>Teorija vrijednosti vijesti</vt:lpstr>
      <vt:lpstr>Teorija vrijednosti vijesti</vt:lpstr>
      <vt:lpstr>Framing koncept</vt:lpstr>
      <vt:lpstr>Framing koncept</vt:lpstr>
      <vt:lpstr>Problem objektivnosti</vt:lpstr>
      <vt:lpstr>Problem objektivnosti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73</cp:revision>
  <dcterms:created xsi:type="dcterms:W3CDTF">2006-08-16T00:00:00Z</dcterms:created>
  <dcterms:modified xsi:type="dcterms:W3CDTF">2021-05-06T12:53:00Z</dcterms:modified>
</cp:coreProperties>
</file>