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FB3D-6DE4-465F-A70D-D9E8ABE38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3B0E2-4856-4C62-92BA-BAE82F8CC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6BCC-8445-4421-B4CC-9B6AF7B0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D116-C7F6-4EF3-BDFB-9DC70074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3C9D6-4131-4DB6-91D2-3FD4AACD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6298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4E4C-50FF-4919-ABFE-24F90797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8A3E3-5FD1-4197-A96A-9DB12A729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B80A3-AA3D-4679-9432-3C188EA0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5B84-466F-485B-A851-162E50C5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1000-8DF0-454D-8A18-85390E2C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40028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FC3DA-5323-4C58-B312-C9B3948F1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543FE-CA97-4A28-9701-5D2EC7EB7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4841-236C-42D7-A14C-E169A32CD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B7A1B-F7BF-4EC9-8229-A287FD44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7BF51-7EFD-40A7-AD69-88C81D3B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510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9F17-4B6A-495A-BF72-68661930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8F96-4163-46F4-9F8E-08C282441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BEBAF-0113-4BFF-A6B2-FD353B69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29AA-A7C3-4200-9A2C-8FC35024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A76-FD98-458C-AFFB-3A86A3D3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9240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B6F59-1B93-4110-ACDA-155F468A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AB900-9E1A-43BC-B9C4-F2151369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C4518-1330-4D83-867C-D25E017D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701BA-B4EE-4675-8319-34302C65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3B82-B8D5-4809-8EE3-48206909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4607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8C85-D356-40DF-97A4-5B11C86B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F7942-023E-481D-BA60-9EBD4969F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C67C3-791C-425B-9A8A-9D22AD00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607FD-D391-4F3E-86BF-0F34CA2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36A0-47AB-4C44-9BD1-D8847067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51089-FB85-494C-A0A4-A48E9466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37527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189C-6CE9-4D34-9C71-8B6C6956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56842-7BCE-408C-BAB0-7C5AE15D2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68838-1442-406A-AD6B-59AEA9CE3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235E9-C437-4BF9-84DA-9479891D3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9F289-6955-49C9-BF68-ED3EF777B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5C4B7-3BFB-4E34-9755-6B22AF50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9456D-9AE3-4A9D-AA8D-D4B4A589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EEE84-94EC-418F-B805-DEA035E2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9443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EDDF-0E4C-462D-8461-10CB026B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1255C-E771-4580-9D75-3EC4CDCB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778A3-B970-4F01-8A40-7AEC8AF5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6CA77-AD0C-4DD8-B8D9-FBAC8424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091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DE991-2DA7-438B-8DC8-A8F57101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14F35-04C9-4BD8-81BE-FD9F499F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AC10-0067-4CE0-B1FC-62FEFA01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78746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6B74-56C2-478E-B258-8AFE50CE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1BD-D0DB-4F8C-B88A-A40908E45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32F9A-1E1D-49B9-ACEB-C8FE4658C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93670-0C47-4BEA-81B5-BDDA22E6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ABF9C-A7D5-4740-A481-8B06EA49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374A9-C695-4155-AE9F-BB10337F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3044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4005-EA7F-406C-A426-7D012F1C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147021-4374-483F-A4EC-1C0FEBB04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943A3-69F5-4DDB-96CF-4643BD3FF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EBD28-CECC-47C0-960D-459CC951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71F50-D9AC-4762-B703-FD80B1B6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D0A0C-9BEC-41AC-9171-014B6F86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310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66114-C1A4-46CC-A624-46E17E10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BB7E8-7B98-401D-8222-AEEA7AADB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D9D2-A2D7-4DF6-9F1C-7664C0F92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4EA47-7C45-496E-961D-11D95D9E0604}" type="datetimeFigureOut">
              <a:rPr lang="hr-BA" smtClean="0"/>
              <a:t>21. 1. 2020.</a:t>
            </a:fld>
            <a:endParaRPr lang="hr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B1A7-354C-4054-9ACF-A629E12F0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518EA-D1DB-44F5-BBA0-7F17A7697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38B3-8EC0-4C4E-A787-E10B809D0DF0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5201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925F0496-3F62-46C5-BF8E-7DAFB815F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223FA-60DF-4C2F-8D14-1BFC2D706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Razgovor u školi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D380C-11DE-4D91-AD53-CB5DD584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Kolegij: Terapijska pedagogija</a:t>
            </a:r>
          </a:p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Studenti: Mateo Beljak &amp; Dragan Grgić</a:t>
            </a:r>
          </a:p>
        </p:txBody>
      </p:sp>
    </p:spTree>
    <p:extLst>
      <p:ext uri="{BB962C8B-B14F-4D97-AF65-F5344CB8AC3E}">
        <p14:creationId xmlns:p14="http://schemas.microsoft.com/office/powerpoint/2010/main" val="3577806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F245E778-2005-4AC4-8AEF-51F1FDB9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890E4-E861-4CF2-8779-B89C4F25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Značenje neverbalnog razgovora u školi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777CB6-74D8-4ECB-A1A6-34FCF34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Neverbalna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komunikacija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:</a:t>
            </a:r>
          </a:p>
          <a:p>
            <a:pPr lvl="1"/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Potvrđuje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negira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mijenja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vrednuje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značenje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izgovorenog</a:t>
            </a:r>
            <a:endParaRPr lang="en-US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Otkriva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osobnost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onog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s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kim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razgovaramo</a:t>
            </a:r>
            <a:endParaRPr lang="en-US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Definira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odnose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stavove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u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toku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razgovora</a:t>
            </a:r>
            <a:endParaRPr lang="en-US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Određuje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stupanj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utjecaja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djelotvornosti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izgovorene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poruke</a:t>
            </a:r>
            <a:endParaRPr lang="en-US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Učenici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se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odgajaju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slušanjem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ali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gledanjem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svojih</a:t>
            </a:r>
            <a:r>
              <a:rPr lang="en-US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Harrington" panose="04040505050A02020702" pitchFamily="82" charset="0"/>
              </a:rPr>
              <a:t>učitelja</a:t>
            </a:r>
            <a:endParaRPr lang="en-US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9CDCF-FCBD-4EE5-B2D5-3DB0B460F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25" y="4511244"/>
            <a:ext cx="613310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F245E778-2005-4AC4-8AEF-51F1FDB9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890E4-E861-4CF2-8779-B89C4F25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  <a:latin typeface="Harrington" panose="04040505050A02020702" pitchFamily="82" charset="0"/>
              </a:rPr>
              <a:t>Hvala</a:t>
            </a:r>
            <a:r>
              <a:rPr lang="en-US" sz="6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arrington" panose="04040505050A02020702" pitchFamily="82" charset="0"/>
              </a:rPr>
              <a:t>na</a:t>
            </a:r>
            <a:r>
              <a:rPr lang="en-US" sz="6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Harrington" panose="04040505050A02020702" pitchFamily="82" charset="0"/>
              </a:rPr>
              <a:t>pažnji</a:t>
            </a:r>
            <a:r>
              <a:rPr lang="hr-BA" sz="6000">
                <a:solidFill>
                  <a:srgbClr val="FFFFFF"/>
                </a:solidFill>
                <a:latin typeface="Harrington" panose="04040505050A02020702" pitchFamily="82" charset="0"/>
              </a:rPr>
              <a:t>!</a:t>
            </a:r>
            <a:r>
              <a:rPr lang="en-US" sz="600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6000" dirty="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3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6CC6C6BB-025F-486B-B3D4-9201F972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A52DA-16F8-4372-8843-24DFCEB1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BA" sz="3400">
                <a:solidFill>
                  <a:srgbClr val="FFFFFF"/>
                </a:solidFill>
                <a:latin typeface="Harrington" panose="04040505050A02020702" pitchFamily="82" charset="0"/>
              </a:rPr>
              <a:t>Interpersonalna komunikologija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EF6C60-737F-4727-AC73-9C48A23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latin typeface="Harrington" panose="04040505050A02020702" pitchFamily="82" charset="0"/>
              </a:rPr>
              <a:t>Direktna i neposredna komunikacija</a:t>
            </a:r>
          </a:p>
          <a:p>
            <a:r>
              <a:rPr lang="en-US" sz="2000">
                <a:solidFill>
                  <a:srgbClr val="FFFFFF"/>
                </a:solidFill>
                <a:latin typeface="Harrington" panose="04040505050A02020702" pitchFamily="82" charset="0"/>
              </a:rPr>
              <a:t>Interdisciplinarna znanost – moderna pedagogija</a:t>
            </a:r>
          </a:p>
          <a:p>
            <a:r>
              <a:rPr lang="en-US" sz="2000">
                <a:solidFill>
                  <a:srgbClr val="FFFFFF"/>
                </a:solidFill>
                <a:latin typeface="Harrington" panose="04040505050A02020702" pitchFamily="82" charset="0"/>
              </a:rPr>
              <a:t>Razlikovanje interpersonalne i opće komunikologije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6CC6C6BB-025F-486B-B3D4-9201F972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A52DA-16F8-4372-8843-24DFCEB1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BA" sz="3400">
                <a:solidFill>
                  <a:srgbClr val="FFFFFF"/>
                </a:solidFill>
                <a:latin typeface="Harrington" panose="04040505050A02020702" pitchFamily="82" charset="0"/>
              </a:rPr>
              <a:t>Interpersonalna komunikacija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EF6C60-737F-4727-AC73-9C48A23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Komunikacija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–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vještina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razgovora</a:t>
            </a:r>
            <a:endParaRPr lang="en-US" sz="2000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Potpuna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stručna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te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nepotpuna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nestručna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komunikacija</a:t>
            </a:r>
            <a:endParaRPr lang="en-US" sz="2000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Schulz von Thun: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izražajna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utjecajna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komponenta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razgovora</a:t>
            </a:r>
            <a:endParaRPr lang="en-US" sz="2000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Sintaksa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semantika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pragmatika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–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poremećaji</a:t>
            </a:r>
            <a:r>
              <a:rPr lang="en-US" sz="2000" dirty="0">
                <a:solidFill>
                  <a:srgbClr val="FFFFFF"/>
                </a:solidFill>
                <a:latin typeface="Harrington" panose="04040505050A02020702" pitchFamily="82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Harrington" panose="04040505050A02020702" pitchFamily="82" charset="0"/>
              </a:rPr>
              <a:t>komuniciranja</a:t>
            </a:r>
            <a:endParaRPr lang="en-US" sz="2000" dirty="0">
              <a:solidFill>
                <a:srgbClr val="FFFFFF"/>
              </a:solidFill>
              <a:latin typeface="Harrington" panose="04040505050A02020702" pitchFamily="82" charset="0"/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6CC6C6BB-025F-486B-B3D4-9201F972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r="-1" b="-1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A52DA-16F8-4372-8843-24DFCEB1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hr-BA">
                <a:latin typeface="Harrington" panose="04040505050A02020702" pitchFamily="82" charset="0"/>
              </a:rPr>
              <a:t>Sastavni dijelovi i oblici razgovora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10A209-0659-43FC-996C-3C0683813C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99" b="-2"/>
          <a:stretch/>
        </p:blipFill>
        <p:spPr>
          <a:xfrm>
            <a:off x="6883401" y="803191"/>
            <a:ext cx="4516920" cy="238591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EF6C60-737F-4727-AC73-9C48A23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anchor="ctr">
            <a:normAutofit/>
          </a:bodyPr>
          <a:lstStyle/>
          <a:p>
            <a:r>
              <a:rPr lang="en-US" sz="1800">
                <a:latin typeface="Harrington" panose="04040505050A02020702" pitchFamily="82" charset="0"/>
              </a:rPr>
              <a:t>Palo Alto komunikološka škola – razne vrste interpersonalne komunikacije:</a:t>
            </a:r>
          </a:p>
          <a:p>
            <a:pPr lvl="1"/>
            <a:r>
              <a:rPr lang="en-US" sz="1800">
                <a:latin typeface="Harrington" panose="04040505050A02020702" pitchFamily="82" charset="0"/>
              </a:rPr>
              <a:t>Verbalna – neverbalna</a:t>
            </a:r>
          </a:p>
          <a:p>
            <a:pPr lvl="1"/>
            <a:r>
              <a:rPr lang="en-US" sz="1800">
                <a:latin typeface="Harrington" panose="04040505050A02020702" pitchFamily="82" charset="0"/>
              </a:rPr>
              <a:t>Sadržajna – odnosna</a:t>
            </a:r>
          </a:p>
          <a:p>
            <a:pPr lvl="1"/>
            <a:r>
              <a:rPr lang="en-US" sz="1800">
                <a:latin typeface="Harrington" panose="04040505050A02020702" pitchFamily="82" charset="0"/>
              </a:rPr>
              <a:t>Kongruentna – nekongruentna</a:t>
            </a:r>
          </a:p>
          <a:p>
            <a:r>
              <a:rPr lang="en-US" sz="1800">
                <a:latin typeface="Harrington" panose="04040505050A02020702" pitchFamily="82" charset="0"/>
              </a:rPr>
              <a:t>Hamburška škola – hamburški komunikacijski kvadrat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2536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6CC6C6BB-025F-486B-B3D4-9201F972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A52DA-16F8-4372-8843-24DFCEB1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BA" sz="4000">
                <a:solidFill>
                  <a:srgbClr val="FFFFFF"/>
                </a:solidFill>
                <a:latin typeface="Harrington" panose="04040505050A02020702" pitchFamily="82" charset="0"/>
              </a:rPr>
              <a:t>Poslana i primljena poruka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EF6C60-737F-4727-AC73-9C48A23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hr-BA" sz="2000" dirty="0">
                <a:solidFill>
                  <a:srgbClr val="FFFFFF"/>
                </a:solidFill>
                <a:latin typeface="Harrington" panose="04040505050A02020702" pitchFamily="82" charset="0"/>
              </a:rPr>
              <a:t>Komunikacija kao kompleksan proces</a:t>
            </a:r>
          </a:p>
          <a:p>
            <a:r>
              <a:rPr lang="hr-BA" sz="2000" dirty="0">
                <a:solidFill>
                  <a:srgbClr val="FFFFFF"/>
                </a:solidFill>
                <a:latin typeface="Harrington" panose="04040505050A02020702" pitchFamily="82" charset="0"/>
              </a:rPr>
              <a:t>Mehaničke i semantičke greške</a:t>
            </a:r>
          </a:p>
          <a:p>
            <a:r>
              <a:rPr lang="hr-BA" sz="2000" dirty="0">
                <a:solidFill>
                  <a:srgbClr val="FFFFFF"/>
                </a:solidFill>
                <a:latin typeface="Harrington" panose="04040505050A02020702" pitchFamily="82" charset="0"/>
              </a:rPr>
              <a:t>Uspješna komunikacija – poslana i primljena poruka su jednake</a:t>
            </a:r>
          </a:p>
          <a:p>
            <a:r>
              <a:rPr lang="hr-BA" sz="2000" dirty="0">
                <a:solidFill>
                  <a:srgbClr val="FFFFFF"/>
                </a:solidFill>
                <a:latin typeface="Harrington" panose="04040505050A02020702" pitchFamily="82" charset="0"/>
              </a:rPr>
              <a:t>Realizacija poruke ovisi o primljenoj, a ne poslanoj poruci</a:t>
            </a:r>
            <a:endParaRPr lang="en-US" sz="2000" dirty="0">
              <a:solidFill>
                <a:srgbClr val="FFFFFF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5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F245E778-2005-4AC4-8AEF-51F1FDB9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890E4-E861-4CF2-8779-B89C4F25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Dorečeni i nedorečeni razgovor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777CB6-74D8-4ECB-A1A6-34FCF34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Površinska i dubinska struktura rečenica</a:t>
            </a:r>
            <a:endParaRPr lang="en-US" dirty="0">
              <a:solidFill>
                <a:srgbClr val="FFFFFF"/>
              </a:solidFill>
              <a:latin typeface="Harrington" panose="04040505050A0202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7B380-5746-4013-A076-8996A1A4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31" y="2681395"/>
            <a:ext cx="6133108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F245E778-2005-4AC4-8AEF-51F1FDB9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890E4-E861-4CF2-8779-B89C4F25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Dorečeni i nedorečeni učitelj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82976E2-C59B-4D2E-8D49-A62A1860F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8738" y="1825625"/>
            <a:ext cx="64745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3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F245E778-2005-4AC4-8AEF-51F1FDB9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890E4-E861-4CF2-8779-B89C4F25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BA" dirty="0">
                <a:solidFill>
                  <a:srgbClr val="FFFFFF"/>
                </a:solidFill>
                <a:latin typeface="Harrington" panose="04040505050A02020702" pitchFamily="82" charset="0"/>
              </a:rPr>
              <a:t>Neverbalni razgovor učitelja i učenika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C2C3EAA-D528-44B7-896E-07C2E4710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555" y="1799515"/>
            <a:ext cx="3438442" cy="4206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2970F-2108-4A53-A372-11941F31F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352" y="1552607"/>
            <a:ext cx="4980864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sitting, small, yellow&#10;&#10;Description automatically generated">
            <a:extLst>
              <a:ext uri="{FF2B5EF4-FFF2-40B4-BE49-F238E27FC236}">
                <a16:creationId xmlns:a16="http://schemas.microsoft.com/office/drawing/2014/main" id="{F245E778-2005-4AC4-8AEF-51F1FDB96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C8A182E-BD3F-43A8-99D4-1037FED39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853355" cy="3060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19218-960B-437C-92DD-E1A73C257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55" y="-17248"/>
            <a:ext cx="3016983" cy="477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49E51-6ECA-4FCB-9011-E27A48804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128" y="-10"/>
            <a:ext cx="44104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8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Široki zaslon</PresentationFormat>
  <Paragraphs>35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Harrington</vt:lpstr>
      <vt:lpstr>Wingdings</vt:lpstr>
      <vt:lpstr>Office Theme</vt:lpstr>
      <vt:lpstr>Razgovor u školi</vt:lpstr>
      <vt:lpstr>Interpersonalna komunikologija</vt:lpstr>
      <vt:lpstr>Interpersonalna komunikacija</vt:lpstr>
      <vt:lpstr>Sastavni dijelovi i oblici razgovora</vt:lpstr>
      <vt:lpstr>Poslana i primljena poruka</vt:lpstr>
      <vt:lpstr>Dorečeni i nedorečeni razgovor</vt:lpstr>
      <vt:lpstr>Dorečeni i nedorečeni učitelj</vt:lpstr>
      <vt:lpstr>Neverbalni razgovor učitelja i učenika</vt:lpstr>
      <vt:lpstr>PowerPoint prezentacija</vt:lpstr>
      <vt:lpstr>Značenje neverbalnog razgovora u školi</vt:lpstr>
      <vt:lpstr>Hvala na pažnji!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Razgovor u školi</dc:title>
  <dc:creator>Dragan Grgić</dc:creator>
  <cp:lastModifiedBy>Katarina Dadić</cp:lastModifiedBy>
  <cp:revision>1</cp:revision>
  <dcterms:created xsi:type="dcterms:W3CDTF">2019-12-18T22:59:14Z</dcterms:created>
  <dcterms:modified xsi:type="dcterms:W3CDTF">2020-01-21T20:12:23Z</dcterms:modified>
</cp:coreProperties>
</file>