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notesMasterIdLst>
    <p:notesMasterId r:id="rId26"/>
  </p:notesMasterIdLst>
  <p:sldIdLst>
    <p:sldId id="256" r:id="rId2"/>
    <p:sldId id="258" r:id="rId3"/>
    <p:sldId id="260" r:id="rId4"/>
    <p:sldId id="294" r:id="rId5"/>
    <p:sldId id="273" r:id="rId6"/>
    <p:sldId id="262" r:id="rId7"/>
    <p:sldId id="295" r:id="rId8"/>
    <p:sldId id="261" r:id="rId9"/>
    <p:sldId id="257" r:id="rId10"/>
    <p:sldId id="259" r:id="rId11"/>
    <p:sldId id="296" r:id="rId12"/>
    <p:sldId id="300" r:id="rId13"/>
    <p:sldId id="292" r:id="rId14"/>
    <p:sldId id="293" r:id="rId15"/>
    <p:sldId id="301" r:id="rId16"/>
    <p:sldId id="302" r:id="rId17"/>
    <p:sldId id="298" r:id="rId18"/>
    <p:sldId id="303" r:id="rId19"/>
    <p:sldId id="304" r:id="rId20"/>
    <p:sldId id="305" r:id="rId21"/>
    <p:sldId id="263" r:id="rId22"/>
    <p:sldId id="297" r:id="rId23"/>
    <p:sldId id="299" r:id="rId24"/>
    <p:sldId id="280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0" autoAdjust="0"/>
    <p:restoredTop sz="86410" autoAdjust="0"/>
  </p:normalViewPr>
  <p:slideViewPr>
    <p:cSldViewPr>
      <p:cViewPr varScale="1">
        <p:scale>
          <a:sx n="90" d="100"/>
          <a:sy n="90" d="100"/>
        </p:scale>
        <p:origin x="1008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339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hr-HR" altLang="sr-Latn-R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hr-HR" altLang="sr-Latn-RS"/>
          </a:p>
        </p:txBody>
      </p:sp>
      <p:sp>
        <p:nvSpPr>
          <p:cNvPr id="399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altLang="sr-Latn-RS" noProof="0"/>
              <a:t>Click to edit Master text styles</a:t>
            </a:r>
          </a:p>
          <a:p>
            <a:pPr lvl="1"/>
            <a:r>
              <a:rPr lang="hr-HR" altLang="sr-Latn-RS" noProof="0"/>
              <a:t>Second level</a:t>
            </a:r>
          </a:p>
          <a:p>
            <a:pPr lvl="2"/>
            <a:r>
              <a:rPr lang="hr-HR" altLang="sr-Latn-RS" noProof="0"/>
              <a:t>Third level</a:t>
            </a:r>
          </a:p>
          <a:p>
            <a:pPr lvl="3"/>
            <a:r>
              <a:rPr lang="hr-HR" altLang="sr-Latn-RS" noProof="0"/>
              <a:t>Fourth level</a:t>
            </a:r>
          </a:p>
          <a:p>
            <a:pPr lvl="4"/>
            <a:r>
              <a:rPr lang="hr-HR" altLang="sr-Latn-R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hr-HR" altLang="sr-Latn-R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B31743A5-815E-4C8F-8B39-EE64F942E983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862C620-E73B-47BD-A89A-6B2182F1CE93}" type="slidenum">
              <a:rPr lang="hr-HR" altLang="sr-Latn-RS"/>
              <a:pPr eaLnBrk="1" hangingPunct="1">
                <a:spcBef>
                  <a:spcPct val="0"/>
                </a:spcBef>
              </a:pPr>
              <a:t>1</a:t>
            </a:fld>
            <a:endParaRPr lang="hr-HR" altLang="sr-Latn-RS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sr-Latn-R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6E24382-FC9E-48C3-A12C-9D928AEE604E}" type="slidenum">
              <a:rPr lang="hr-HR" altLang="sr-Latn-RS"/>
              <a:pPr eaLnBrk="1" hangingPunct="1">
                <a:spcBef>
                  <a:spcPct val="0"/>
                </a:spcBef>
              </a:pPr>
              <a:t>13</a:t>
            </a:fld>
            <a:endParaRPr lang="hr-HR" altLang="sr-Latn-RS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sr-Latn-RS" altLang="sr-Latn-RS" dirty="0">
                <a:latin typeface="Arial" panose="020B0604020202020204" pitchFamily="34" charset="0"/>
              </a:rPr>
              <a:t>Hig. </a:t>
            </a:r>
            <a:r>
              <a:rPr lang="sr-Latn-RS" altLang="sr-Latn-RS" i="1" dirty="0">
                <a:latin typeface="Arial" panose="020B0604020202020204" pitchFamily="34" charset="0"/>
              </a:rPr>
              <a:t>Astronomica </a:t>
            </a:r>
            <a:r>
              <a:rPr lang="sr-Latn-RS" altLang="sr-Latn-RS" i="0" dirty="0">
                <a:latin typeface="Arial" panose="020B0604020202020204" pitchFamily="34" charset="0"/>
              </a:rPr>
              <a:t>možda prema Eratostenovom (?) </a:t>
            </a:r>
            <a:r>
              <a:rPr lang="sr-Latn-RS" altLang="sr-Latn-RS" i="1" dirty="0">
                <a:latin typeface="Arial" panose="020B0604020202020204" pitchFamily="34" charset="0"/>
              </a:rPr>
              <a:t>Katasterismoi </a:t>
            </a:r>
            <a:r>
              <a:rPr lang="sr-Latn-RS" altLang="sr-Latn-RS" i="0" dirty="0">
                <a:latin typeface="Arial" panose="020B0604020202020204" pitchFamily="34" charset="0"/>
              </a:rPr>
              <a:t>(katalog – karta zvijezda)</a:t>
            </a:r>
            <a:endParaRPr lang="sr-Latn-RS" altLang="sr-Latn-R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3EEB5DD-DEFC-4E1A-8118-A45E5D795A35}" type="slidenum">
              <a:rPr lang="hr-HR" altLang="sr-Latn-RS"/>
              <a:pPr eaLnBrk="1" hangingPunct="1">
                <a:spcBef>
                  <a:spcPct val="0"/>
                </a:spcBef>
              </a:pPr>
              <a:t>14</a:t>
            </a:fld>
            <a:endParaRPr lang="hr-HR" altLang="sr-Latn-RS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r-Latn-RS" altLang="sr-Latn-R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A5B7019-8D64-4945-872C-DBEFD833733E}" type="slidenum">
              <a:rPr lang="hr-HR" altLang="sr-Latn-RS"/>
              <a:pPr/>
              <a:t>15</a:t>
            </a:fld>
            <a:endParaRPr lang="hr-HR" altLang="sr-Latn-RS"/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1833856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3E0CADF-E22D-42C4-8B16-0ED8B889532E}" type="slidenum">
              <a:rPr lang="hr-HR" altLang="sr-Latn-RS"/>
              <a:pPr/>
              <a:t>16</a:t>
            </a:fld>
            <a:endParaRPr lang="hr-HR" altLang="sr-Latn-RS"/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5732474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3C229B5-E1D9-4BA1-87B8-DF4FC378EB05}" type="slidenum">
              <a:rPr lang="hr-HR" altLang="sr-Latn-RS"/>
              <a:pPr/>
              <a:t>18</a:t>
            </a:fld>
            <a:endParaRPr lang="hr-HR" altLang="sr-Latn-RS"/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39479996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7CD03D1-4229-4CDC-96BC-CD1D92ADF4BD}" type="slidenum">
              <a:rPr lang="hr-HR" altLang="sr-Latn-RS"/>
              <a:pPr/>
              <a:t>19</a:t>
            </a:fld>
            <a:endParaRPr lang="hr-HR" altLang="sr-Latn-RS"/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31112234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EFE67EE-CBE7-4CAE-99EF-7A6E24BFEE94}" type="slidenum">
              <a:rPr lang="hr-HR" altLang="sr-Latn-RS"/>
              <a:pPr/>
              <a:t>20</a:t>
            </a:fld>
            <a:endParaRPr lang="hr-HR" altLang="sr-Latn-RS"/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144457386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6029386-B949-4750-9FCD-510CAFDE5F5F}" type="slidenum">
              <a:rPr lang="hr-HR" altLang="sr-Latn-RS"/>
              <a:pPr eaLnBrk="1" hangingPunct="1">
                <a:spcBef>
                  <a:spcPct val="0"/>
                </a:spcBef>
              </a:pPr>
              <a:t>21</a:t>
            </a:fld>
            <a:endParaRPr lang="hr-HR" altLang="sr-Latn-RS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r-Latn-RS" altLang="sr-Latn-R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7934F32-7A72-4A39-9DA4-D98029C60689}" type="slidenum">
              <a:rPr lang="hr-HR" altLang="sr-Latn-RS"/>
              <a:pPr eaLnBrk="1" hangingPunct="1">
                <a:spcBef>
                  <a:spcPct val="0"/>
                </a:spcBef>
              </a:pPr>
              <a:t>24</a:t>
            </a:fld>
            <a:endParaRPr lang="hr-HR" altLang="sr-Latn-RS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GB" altLang="sr-Latn-R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BAF2052-4AF9-4A54-90E5-7AB609AD19D3}" type="slidenum">
              <a:rPr lang="hr-HR" altLang="sr-Latn-RS"/>
              <a:pPr eaLnBrk="1" hangingPunct="1">
                <a:spcBef>
                  <a:spcPct val="0"/>
                </a:spcBef>
              </a:pPr>
              <a:t>2</a:t>
            </a:fld>
            <a:endParaRPr lang="hr-HR" altLang="sr-Latn-RS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sr-Latn-R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E3AEC59-54F0-42CC-B13D-EC728D75A658}" type="slidenum">
              <a:rPr lang="hr-HR" altLang="sr-Latn-RS"/>
              <a:pPr eaLnBrk="1" hangingPunct="1">
                <a:spcBef>
                  <a:spcPct val="0"/>
                </a:spcBef>
              </a:pPr>
              <a:t>3</a:t>
            </a:fld>
            <a:endParaRPr lang="hr-HR" altLang="sr-Latn-RS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sr-Latn-R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AA369BC-CF35-47FD-A46D-0A247821DDB1}" type="slidenum">
              <a:rPr lang="en-GB" altLang="sr-Latn-RS" smtClean="0"/>
              <a:pPr eaLnBrk="1" hangingPunct="1">
                <a:spcBef>
                  <a:spcPct val="0"/>
                </a:spcBef>
              </a:pPr>
              <a:t>5</a:t>
            </a:fld>
            <a:endParaRPr lang="en-GB" altLang="sr-Latn-RS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sr-Latn-RS" altLang="sr-Latn-R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D43B980-DB4B-450D-B8F5-EC8C477296AC}" type="slidenum">
              <a:rPr lang="hr-HR" altLang="sr-Latn-RS"/>
              <a:pPr eaLnBrk="1" hangingPunct="1">
                <a:spcBef>
                  <a:spcPct val="0"/>
                </a:spcBef>
              </a:pPr>
              <a:t>6</a:t>
            </a:fld>
            <a:endParaRPr lang="hr-HR" altLang="sr-Latn-RS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sr-Latn-R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E47D3F1-2505-49B8-AB1A-088AA9B6B2A7}" type="slidenum">
              <a:rPr lang="hr-HR" altLang="sr-Latn-RS"/>
              <a:pPr eaLnBrk="1" hangingPunct="1">
                <a:spcBef>
                  <a:spcPct val="0"/>
                </a:spcBef>
              </a:pPr>
              <a:t>8</a:t>
            </a:fld>
            <a:endParaRPr lang="hr-HR" altLang="sr-Latn-RS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sr-Latn-R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D3910F3-6188-4530-BF6E-61ACF7044A31}" type="slidenum">
              <a:rPr lang="hr-HR" altLang="sr-Latn-RS"/>
              <a:pPr eaLnBrk="1" hangingPunct="1">
                <a:spcBef>
                  <a:spcPct val="0"/>
                </a:spcBef>
              </a:pPr>
              <a:t>9</a:t>
            </a:fld>
            <a:endParaRPr lang="hr-HR" altLang="sr-Latn-RS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sr-Latn-R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A546E47-957B-41E4-97F6-640E32CF973C}" type="slidenum">
              <a:rPr lang="hr-HR" altLang="sr-Latn-RS"/>
              <a:pPr eaLnBrk="1" hangingPunct="1">
                <a:spcBef>
                  <a:spcPct val="0"/>
                </a:spcBef>
              </a:pPr>
              <a:t>10</a:t>
            </a:fld>
            <a:endParaRPr lang="hr-HR" altLang="sr-Latn-RS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sr-Latn-R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Možda je prema njemu izrađen mehanizam iz Antikitere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1743A5-815E-4C8F-8B39-EE64F942E983}" type="slidenum">
              <a:rPr lang="hr-HR" altLang="sr-Latn-RS" smtClean="0"/>
              <a:pPr/>
              <a:t>11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476961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Title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739775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973" y="1964267"/>
            <a:ext cx="5714228" cy="2421464"/>
          </a:xfrm>
        </p:spPr>
        <p:txBody>
          <a:bodyPr anchor="b">
            <a:normAutofit/>
          </a:bodyPr>
          <a:lstStyle>
            <a:lvl1pPr algn="r">
              <a:defRPr sz="4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973" y="4385733"/>
            <a:ext cx="5714228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52311" y="5870576"/>
            <a:ext cx="1212173" cy="377825"/>
          </a:xfrm>
        </p:spPr>
        <p:txBody>
          <a:bodyPr/>
          <a:lstStyle/>
          <a:p>
            <a:pPr>
              <a:defRPr/>
            </a:pPr>
            <a:endParaRPr lang="hr-HR" alt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973" y="5870576"/>
            <a:ext cx="3932137" cy="377825"/>
          </a:xfrm>
        </p:spPr>
        <p:txBody>
          <a:bodyPr/>
          <a:lstStyle/>
          <a:p>
            <a:pPr>
              <a:defRPr/>
            </a:pPr>
            <a:endParaRPr lang="hr-HR" alt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40685" y="5870576"/>
            <a:ext cx="417516" cy="377825"/>
          </a:xfrm>
        </p:spPr>
        <p:txBody>
          <a:bodyPr/>
          <a:lstStyle/>
          <a:p>
            <a:fld id="{4C5A3313-E295-4080-992F-284A044514EF}" type="slidenum">
              <a:rPr lang="hr-HR" altLang="sr-Latn-RS" smtClean="0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1637399857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4732865"/>
            <a:ext cx="7772400" cy="566738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4401" y="932112"/>
            <a:ext cx="6858000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16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5299603"/>
            <a:ext cx="77724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r-HR" alt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 alt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4AB2A-3F9A-4E2B-B6A3-6BDBC9770891}" type="slidenum">
              <a:rPr lang="hr-HR" altLang="sr-Latn-RS" smtClean="0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1641635796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609602"/>
            <a:ext cx="7772399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4343400"/>
            <a:ext cx="7772399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r-HR" alt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 alt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4AB2A-3F9A-4E2B-B6A3-6BDBC9770891}" type="slidenum">
              <a:rPr lang="hr-HR" altLang="sr-Latn-RS" smtClean="0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1048740064"/>
      </p:ext>
    </p:extLst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21796" y="71811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735800" y="275167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9115" y="609602"/>
            <a:ext cx="7091297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988671" y="3352800"/>
            <a:ext cx="6876133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2266" y="4343400"/>
            <a:ext cx="77724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r-HR" alt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 alt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4AB2A-3F9A-4E2B-B6A3-6BDBC9770891}" type="slidenum">
              <a:rPr lang="hr-HR" altLang="sr-Latn-RS" smtClean="0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1028748821"/>
      </p:ext>
    </p:extLst>
  </p:cSld>
  <p:clrMapOvr>
    <a:masterClrMapping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291648"/>
            <a:ext cx="7772401" cy="1468800"/>
          </a:xfrm>
        </p:spPr>
        <p:txBody>
          <a:bodyPr anchor="b">
            <a:normAutofit/>
          </a:bodyPr>
          <a:lstStyle>
            <a:lvl1pPr algn="l">
              <a:defRPr sz="2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760448"/>
            <a:ext cx="7772402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r-HR" alt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 alt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4AB2A-3F9A-4E2B-B6A3-6BDBC9770891}" type="slidenum">
              <a:rPr lang="hr-HR" altLang="sr-Latn-RS" smtClean="0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1244482939"/>
      </p:ext>
    </p:extLst>
  </p:cSld>
  <p:clrMapOvr>
    <a:masterClrMapping/>
  </p:clrMapOvr>
  <p:transition spd="slow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21796" y="71811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735800" y="275167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9115" y="609602"/>
            <a:ext cx="7091297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57200" y="3886200"/>
            <a:ext cx="7772401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775200"/>
            <a:ext cx="7772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r-HR" alt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 alt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4AB2A-3F9A-4E2B-B6A3-6BDBC9770891}" type="slidenum">
              <a:rPr lang="hr-HR" altLang="sr-Latn-RS" smtClean="0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4201884042"/>
      </p:ext>
    </p:extLst>
  </p:cSld>
  <p:clrMapOvr>
    <a:masterClrMapping/>
  </p:clrMapOvr>
  <p:transition spd="slow"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440" y="609602"/>
            <a:ext cx="7772401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64440" y="3505200"/>
            <a:ext cx="777240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4439" y="4343400"/>
            <a:ext cx="7772401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r-HR" alt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 alt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4AB2A-3F9A-4E2B-B6A3-6BDBC9770891}" type="slidenum">
              <a:rPr lang="hr-HR" altLang="sr-Latn-RS" smtClean="0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3952042869"/>
      </p:ext>
    </p:extLst>
  </p:cSld>
  <p:clrMapOvr>
    <a:masterClrMapping/>
  </p:clrMapOvr>
  <p:transition spd="slow"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609601"/>
            <a:ext cx="7772400" cy="1456267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r-HR" alt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 alt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2B9EB-4AA4-462C-9C2E-53230F98121B}" type="slidenum">
              <a:rPr lang="hr-HR" altLang="sr-Latn-RS" smtClean="0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2287424268"/>
      </p:ext>
    </p:extLst>
  </p:cSld>
  <p:clrMapOvr>
    <a:masterClrMapping/>
  </p:clrMapOvr>
  <p:transition spd="slow">
    <p:wip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2978" y="609600"/>
            <a:ext cx="1676621" cy="5181601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990184" cy="51816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r-HR" alt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 alt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9C29A-44BE-4F9E-8911-AA2A401BBBD4}" type="slidenum">
              <a:rPr lang="hr-HR" altLang="sr-Latn-RS" smtClean="0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3492714055"/>
      </p:ext>
    </p:extLst>
  </p:cSld>
  <p:clrMapOvr>
    <a:masterClrMapping/>
  </p:clrMapOvr>
  <p:transition spd="slow">
    <p:wip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4075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1625" y="1600200"/>
            <a:ext cx="4194175" cy="4498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194175" cy="4498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sr-Latn-RS"/>
          </a:p>
        </p:txBody>
      </p:sp>
      <p:sp>
        <p:nvSpPr>
          <p:cNvPr id="6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sr-Latn-RS"/>
          </a:p>
        </p:txBody>
      </p:sp>
      <p:sp>
        <p:nvSpPr>
          <p:cNvPr id="7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0441BA-5939-4DD9-9B86-6FDAAF2812B0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587399093"/>
      </p:ext>
    </p:extLst>
  </p:cSld>
  <p:clrMapOvr>
    <a:masterClrMapping/>
  </p:clrMapOvr>
  <p:transition spd="slow">
    <p:wip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1216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3438" y="1752600"/>
            <a:ext cx="3924300" cy="2057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3438" y="3962400"/>
            <a:ext cx="3924300" cy="2057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1981200" cy="476250"/>
          </a:xfrm>
        </p:spPr>
        <p:txBody>
          <a:bodyPr/>
          <a:lstStyle>
            <a:lvl1pPr>
              <a:defRPr/>
            </a:lvl1pPr>
          </a:lstStyle>
          <a:p>
            <a:endParaRPr lang="hr-HR" altLang="sr-Latn-R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hr-HR" altLang="sr-Latn-R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1981200" cy="476250"/>
          </a:xfrm>
        </p:spPr>
        <p:txBody>
          <a:bodyPr/>
          <a:lstStyle>
            <a:lvl1pPr>
              <a:defRPr/>
            </a:lvl1pPr>
          </a:lstStyle>
          <a:p>
            <a:fld id="{7E8A77C0-320C-411A-B303-8088D988BB47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1319575819"/>
      </p:ext>
    </p:extLst>
  </p:cSld>
  <p:clrMapOvr>
    <a:masterClrMapping/>
  </p:clrMapOvr>
  <p:transition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r-HR" alt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 alt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FD26D-234A-4589-BCEF-635DECC5D855}" type="slidenum">
              <a:rPr lang="hr-HR" altLang="sr-Latn-RS" smtClean="0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558044048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3308581"/>
            <a:ext cx="77724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4777381"/>
            <a:ext cx="777240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r-HR" alt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 alt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B9976-C20B-40F5-9D9C-E1124CA030BC}" type="slidenum">
              <a:rPr lang="hr-HR" altLang="sr-Latn-RS" smtClean="0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1529597454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1" y="2142068"/>
            <a:ext cx="3813048" cy="3649134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6553" y="2142068"/>
            <a:ext cx="3813048" cy="364913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r-HR" alt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 alt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40D41-94B4-4A2E-9911-41F6270B3A78}" type="slidenum">
              <a:rPr lang="hr-HR" altLang="sr-Latn-RS" smtClean="0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4139419720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3480" y="2218267"/>
            <a:ext cx="354060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870201"/>
            <a:ext cx="3813048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1120" y="2218267"/>
            <a:ext cx="35184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6552" y="2870201"/>
            <a:ext cx="3813048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r-HR" altLang="sr-Latn-R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 altLang="sr-Latn-R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0FD19-EC7C-41B2-94DD-7E1651BB19A2}" type="slidenum">
              <a:rPr lang="hr-HR" altLang="sr-Latn-RS" smtClean="0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1991744366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609601"/>
            <a:ext cx="7772400" cy="1456267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r-HR" altLang="sr-Latn-R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 altLang="sr-Latn-R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96DBB-4A07-486C-ABC4-1F18055BB35E}" type="slidenum">
              <a:rPr lang="hr-HR" altLang="sr-Latn-RS" smtClean="0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1278503878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r-HR" altLang="sr-Latn-R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 alt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BE546-54BB-43DB-A14F-6C043EA10773}" type="slidenum">
              <a:rPr lang="hr-HR" altLang="sr-Latn-RS" smtClean="0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3748105719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718" y="1557868"/>
            <a:ext cx="2862910" cy="1439332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6144" y="609601"/>
            <a:ext cx="4627975" cy="5181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1718" y="2997200"/>
            <a:ext cx="2862910" cy="184573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r-HR" alt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 alt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B0BF9-2216-4AD7-89A9-721182407289}" type="slidenum">
              <a:rPr lang="hr-HR" altLang="sr-Latn-RS" smtClean="0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3339555201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128" y="1735672"/>
            <a:ext cx="4097204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29200" y="914400"/>
            <a:ext cx="3200400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1600" dirty="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2128" y="3107272"/>
            <a:ext cx="4097204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r-HR" alt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 alt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9FB4B-5921-46D9-91C7-16BAC93834E8}" type="slidenum">
              <a:rPr lang="hr-HR" altLang="sr-Latn-RS" smtClean="0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1922479864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09601"/>
            <a:ext cx="7772400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42068"/>
            <a:ext cx="7772400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23712" y="5870576"/>
            <a:ext cx="1212173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hr-HR" alt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5870576"/>
            <a:ext cx="5990311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hr-HR" alt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12085" y="5870576"/>
            <a:ext cx="417516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934AB2A-3F9A-4E2B-B6A3-6BDBC9770891}" type="slidenum">
              <a:rPr lang="hr-HR" altLang="sr-Latn-RS" smtClean="0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121827748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  <p:sldLayoutId id="2147483711" r:id="rId17"/>
    <p:sldLayoutId id="2147483712" r:id="rId18"/>
    <p:sldLayoutId id="2147483713" r:id="rId19"/>
  </p:sldLayoutIdLst>
  <p:transition spd="slow">
    <p:wipe/>
  </p:transition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5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microsoft.com/office/2007/relationships/hdphoto" Target="../media/hdphoto6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microsoft.com/office/2007/relationships/hdphoto" Target="../media/hdphoto7.wdp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2.png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6176" y="2928755"/>
            <a:ext cx="2955232" cy="3935832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 rot="20676495">
            <a:off x="117856" y="2447246"/>
            <a:ext cx="6938364" cy="1691114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hr-HR" altLang="sr-Latn-RS" sz="48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Grčka znanost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04" y="30977"/>
            <a:ext cx="3733282" cy="3326015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4" name="TextBox 3"/>
          <p:cNvSpPr txBox="1"/>
          <p:nvPr/>
        </p:nvSpPr>
        <p:spPr>
          <a:xfrm>
            <a:off x="3736186" y="188640"/>
            <a:ext cx="52283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BA" sz="12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https://en.wikipedia.org/wiki/Antikythera_mechanism</a:t>
            </a:r>
          </a:p>
        </p:txBody>
      </p:sp>
    </p:spTree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hr-HR" altLang="sr-Latn-RS" sz="4000" cap="small" dirty="0">
                <a:latin typeface="Palatino Linotype" pitchFamily="18" charset="0"/>
              </a:rPr>
              <a:t>Apolonije iz Perge</a:t>
            </a:r>
            <a:r>
              <a:rPr lang="hr-HR" altLang="sr-Latn-RS" sz="3600" dirty="0">
                <a:latin typeface="Palatino Linotype" pitchFamily="18" charset="0"/>
              </a:rPr>
              <a:t>	</a:t>
            </a:r>
          </a:p>
        </p:txBody>
      </p:sp>
      <p:pic>
        <p:nvPicPr>
          <p:cNvPr id="9222" name="Picture 4" descr="Apollonius problem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12" y="3007609"/>
            <a:ext cx="3086979" cy="308697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7411" name="Rectangle 3"/>
          <p:cNvSpPr>
            <a:spLocks noGrp="1" noRot="1" noChangeArrowheads="1"/>
          </p:cNvSpPr>
          <p:nvPr>
            <p:ph sz="half" idx="4294967295"/>
          </p:nvPr>
        </p:nvSpPr>
        <p:spPr>
          <a:xfrm>
            <a:off x="3491880" y="2141538"/>
            <a:ext cx="5652120" cy="3649662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buFont typeface="Arial" charset="0"/>
              <a:buChar char="►"/>
              <a:defRPr/>
            </a:pPr>
            <a:r>
              <a:rPr lang="hr-HR" altLang="sr-Latn-RS" sz="2800" dirty="0">
                <a:latin typeface="Palatino Linotype" pitchFamily="18" charset="0"/>
              </a:rPr>
              <a:t>Živio oko 210.g.pr.Kr.</a:t>
            </a:r>
          </a:p>
          <a:p>
            <a:pPr eaLnBrk="1" hangingPunct="1">
              <a:buFont typeface="Arial" charset="0"/>
              <a:buChar char="►"/>
              <a:defRPr/>
            </a:pPr>
            <a:r>
              <a:rPr lang="hr-HR" altLang="sr-Latn-RS" sz="2800" dirty="0">
                <a:latin typeface="Palatino Linotype" pitchFamily="18" charset="0"/>
              </a:rPr>
              <a:t>Njegov rad o stošcima je jedno od remek-djela grčke geometrije</a:t>
            </a:r>
          </a:p>
          <a:p>
            <a:pPr lvl="1">
              <a:buFont typeface="Arial" charset="0"/>
              <a:buChar char="►"/>
              <a:defRPr/>
            </a:pPr>
            <a:r>
              <a:rPr lang="hr-HR" altLang="sr-Latn-RS" sz="2600" dirty="0">
                <a:latin typeface="Palatino Linotype" pitchFamily="18" charset="0"/>
              </a:rPr>
              <a:t>bavio se p</a:t>
            </a:r>
            <a:r>
              <a:rPr lang="it-IT" altLang="sr-Latn-RS" sz="2600" dirty="0">
                <a:latin typeface="Palatino Linotype" pitchFamily="18" charset="0"/>
              </a:rPr>
              <a:t>resjeci</a:t>
            </a:r>
            <a:r>
              <a:rPr lang="hr-HR" altLang="sr-Latn-RS" sz="2600" dirty="0">
                <a:latin typeface="Palatino Linotype" pitchFamily="18" charset="0"/>
              </a:rPr>
              <a:t>ma</a:t>
            </a:r>
            <a:r>
              <a:rPr lang="it-IT" altLang="sr-Latn-RS" sz="2600" dirty="0">
                <a:latin typeface="Palatino Linotype" pitchFamily="18" charset="0"/>
              </a:rPr>
              <a:t> stošca </a:t>
            </a:r>
            <a:endParaRPr lang="hr-HR" altLang="sr-Latn-RS" sz="2600" dirty="0">
              <a:latin typeface="Palatino Linotype" pitchFamily="18" charset="0"/>
            </a:endParaRPr>
          </a:p>
          <a:p>
            <a:pPr lvl="1">
              <a:buFont typeface="Arial" charset="0"/>
              <a:buChar char="►"/>
              <a:defRPr/>
            </a:pPr>
            <a:r>
              <a:rPr lang="it-IT" altLang="sr-Latn-RS" sz="2600" dirty="0">
                <a:latin typeface="Palatino Linotype" pitchFamily="18" charset="0"/>
              </a:rPr>
              <a:t>njegovi su termini elipsa, hiperbola, parabola</a:t>
            </a:r>
            <a:endParaRPr lang="hr-HR" altLang="sr-Latn-RS" sz="2600" dirty="0">
              <a:latin typeface="Palatino Linotype" pitchFamily="18" charset="0"/>
            </a:endParaRPr>
          </a:p>
          <a:p>
            <a:pPr eaLnBrk="1" hangingPunct="1">
              <a:buFont typeface="Arial" charset="0"/>
              <a:buChar char="►"/>
              <a:defRPr/>
            </a:pPr>
            <a:r>
              <a:rPr lang="hr-HR" altLang="sr-Latn-RS" sz="2800" dirty="0">
                <a:latin typeface="Palatino Linotype" pitchFamily="18" charset="0"/>
              </a:rPr>
              <a:t>Kao i Arhimed, bavio se i astronomijom</a:t>
            </a:r>
          </a:p>
        </p:txBody>
      </p:sp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3203848" y="5731081"/>
            <a:ext cx="518492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hr-HR" altLang="sr-Latn-RS" sz="1800" dirty="0">
                <a:solidFill>
                  <a:schemeClr val="accent1">
                    <a:lumMod val="60000"/>
                    <a:lumOff val="40000"/>
                  </a:schemeClr>
                </a:solidFill>
                <a:latin typeface="Palatino Linotype" panose="02040502050505030304" pitchFamily="18" charset="0"/>
              </a:rPr>
              <a:t>Moderno rješenje </a:t>
            </a:r>
            <a:r>
              <a:rPr lang="hr-HR" altLang="sr-Latn-RS" sz="18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Palatino Linotype" panose="02040502050505030304" pitchFamily="18" charset="0"/>
              </a:rPr>
              <a:t>Apolonijevog</a:t>
            </a:r>
            <a:r>
              <a:rPr lang="hr-HR" altLang="sr-Latn-RS" sz="1800" dirty="0">
                <a:solidFill>
                  <a:schemeClr val="accent1">
                    <a:lumMod val="60000"/>
                    <a:lumOff val="40000"/>
                  </a:schemeClr>
                </a:solidFill>
                <a:latin typeface="Palatino Linotype" panose="02040502050505030304" pitchFamily="18" charset="0"/>
              </a:rPr>
              <a:t> problema</a:t>
            </a:r>
          </a:p>
        </p:txBody>
      </p:sp>
    </p:spTree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349" b="91137" l="8033" r="92521">
                        <a14:foregroundMark x1="50139" y1="12717" x2="48476" y2="1349"/>
                        <a14:foregroundMark x1="10803" y1="71484" x2="9972" y2="50867"/>
                        <a14:foregroundMark x1="89751" y1="74374" x2="92521" y2="51830"/>
                        <a14:foregroundMark x1="92521" y1="51830" x2="90582" y2="45665"/>
                        <a14:foregroundMark x1="40720" y1="89788" x2="57895" y2="91329"/>
                        <a14:foregroundMark x1="57895" y1="91329" x2="64820" y2="89403"/>
                        <a14:foregroundMark x1="8033" y1="65511" x2="9418" y2="50867"/>
                        <a14:foregroundMark x1="29086" y1="30058" x2="34626" y2="2466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56420" y="-671"/>
            <a:ext cx="3064943" cy="4406385"/>
          </a:xfrm>
          <a:prstGeom prst="rect">
            <a:avLst/>
          </a:prstGeom>
          <a:effectLst/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hr-HR" altLang="sr-Latn-RS" sz="4000" cap="small" dirty="0" err="1">
                <a:latin typeface="Palatino Linotype" pitchFamily="18" charset="0"/>
              </a:rPr>
              <a:t>Hiparh</a:t>
            </a:r>
            <a:r>
              <a:rPr lang="hr-HR" altLang="sr-Latn-RS" sz="4000" cap="small" dirty="0">
                <a:latin typeface="Palatino Linotype" pitchFamily="18" charset="0"/>
              </a:rPr>
              <a:t> iz </a:t>
            </a:r>
            <a:r>
              <a:rPr lang="hr-HR" altLang="sr-Latn-RS" sz="4000" cap="small" dirty="0" err="1">
                <a:latin typeface="Palatino Linotype" pitchFamily="18" charset="0"/>
              </a:rPr>
              <a:t>Nikeje</a:t>
            </a:r>
            <a:endParaRPr lang="hr-HR" altLang="sr-Latn-RS" sz="4000" cap="small" dirty="0">
              <a:latin typeface="Palatino Linotype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2142068"/>
            <a:ext cx="8363272" cy="4527292"/>
          </a:xfrm>
        </p:spPr>
        <p:txBody>
          <a:bodyPr>
            <a:normAutofit/>
          </a:bodyPr>
          <a:lstStyle/>
          <a:p>
            <a:pPr>
              <a:buFont typeface="Arial" charset="0"/>
              <a:buChar char="►"/>
              <a:defRPr/>
            </a:pPr>
            <a:r>
              <a:rPr lang="hr-HR" altLang="sr-Latn-RS" sz="3200" dirty="0" err="1">
                <a:latin typeface="Palatino Linotype" pitchFamily="18" charset="0"/>
              </a:rPr>
              <a:t>Fl.c</a:t>
            </a:r>
            <a:r>
              <a:rPr lang="hr-HR" altLang="sr-Latn-RS" sz="3200" dirty="0">
                <a:latin typeface="Palatino Linotype" pitchFamily="18" charset="0"/>
              </a:rPr>
              <a:t>. 135.g.pr.Kr.</a:t>
            </a:r>
          </a:p>
          <a:p>
            <a:pPr>
              <a:buFont typeface="Arial" charset="0"/>
              <a:buChar char="►"/>
              <a:defRPr/>
            </a:pPr>
            <a:r>
              <a:rPr lang="hr-HR" altLang="sr-Latn-RS" sz="3200" dirty="0">
                <a:latin typeface="Palatino Linotype" pitchFamily="18" charset="0"/>
              </a:rPr>
              <a:t>Otac trigonometrije</a:t>
            </a:r>
          </a:p>
          <a:p>
            <a:pPr>
              <a:buFont typeface="Arial" charset="0"/>
              <a:buChar char="►"/>
              <a:defRPr/>
            </a:pPr>
            <a:r>
              <a:rPr lang="hr-HR" altLang="sr-Latn-RS" sz="3200" dirty="0">
                <a:latin typeface="Palatino Linotype" pitchFamily="18" charset="0"/>
              </a:rPr>
              <a:t>Izumio optička pomagala za </a:t>
            </a:r>
          </a:p>
          <a:p>
            <a:pPr marL="0" indent="0">
              <a:buNone/>
              <a:defRPr/>
            </a:pPr>
            <a:r>
              <a:rPr lang="hr-HR" altLang="sr-Latn-RS" sz="3200" dirty="0">
                <a:latin typeface="Palatino Linotype" pitchFamily="18" charset="0"/>
              </a:rPr>
              <a:t>promatranje svemira (astrolab), napravio kartu/katalog zvijezda, otkrio precesiju ravnodnevnica, računao pomrčine Sunca i Mjeseca, duljinu tropske godine ... </a:t>
            </a:r>
          </a:p>
        </p:txBody>
      </p:sp>
    </p:spTree>
    <p:extLst>
      <p:ext uri="{BB962C8B-B14F-4D97-AF65-F5344CB8AC3E}">
        <p14:creationId xmlns:p14="http://schemas.microsoft.com/office/powerpoint/2010/main" val="3786167972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695" b="97259" l="8715" r="91503">
                        <a14:foregroundMark x1="24401" y1="20977" x2="25054" y2="10012"/>
                        <a14:foregroundMark x1="25054" y1="10012" x2="40741" y2="4291"/>
                        <a14:foregroundMark x1="40741" y1="4291" x2="59913" y2="4291"/>
                        <a14:foregroundMark x1="59913" y1="4291" x2="76471" y2="7986"/>
                        <a14:foregroundMark x1="76471" y1="7986" x2="79085" y2="9178"/>
                        <a14:foregroundMark x1="30719" y1="4887" x2="48584" y2="3814"/>
                        <a14:foregroundMark x1="48584" y1="3814" x2="73638" y2="5483"/>
                        <a14:foregroundMark x1="17429" y1="76758" x2="9150" y2="67461"/>
                        <a14:foregroundMark x1="9150" y1="67461" x2="8715" y2="57569"/>
                        <a14:foregroundMark x1="88889" y1="68415" x2="91721" y2="58999"/>
                        <a14:foregroundMark x1="91721" y1="58999" x2="87800" y2="55423"/>
                        <a14:foregroundMark x1="20915" y1="89511" x2="33115" y2="84982"/>
                        <a14:foregroundMark x1="23965" y1="92968" x2="40523" y2="97259"/>
                        <a14:foregroundMark x1="40523" y1="97259" x2="57952" y2="9702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20641" y="116632"/>
            <a:ext cx="2794759" cy="5112568"/>
          </a:xfrm>
          <a:prstGeom prst="rect">
            <a:avLst/>
          </a:prstGeom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BA" sz="4000" cap="small" dirty="0" err="1">
                <a:latin typeface="Palatino Linotype" panose="02040502050505030304" pitchFamily="18" charset="0"/>
              </a:rPr>
              <a:t>Posidonije</a:t>
            </a:r>
            <a:endParaRPr lang="hr-BA" sz="4000" cap="small" dirty="0"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2142068"/>
            <a:ext cx="8712968" cy="4527292"/>
          </a:xfrm>
        </p:spPr>
        <p:txBody>
          <a:bodyPr>
            <a:normAutofit fontScale="92500" lnSpcReduction="20000"/>
          </a:bodyPr>
          <a:lstStyle/>
          <a:p>
            <a:r>
              <a:rPr lang="hr-BA" sz="2800" dirty="0">
                <a:latin typeface="Palatino Linotype" panose="02040502050505030304" pitchFamily="18" charset="0"/>
              </a:rPr>
              <a:t>2/1.st.pr.Kr., iz </a:t>
            </a:r>
            <a:r>
              <a:rPr lang="hr-BA" sz="2800" dirty="0" err="1">
                <a:latin typeface="Palatino Linotype" panose="02040502050505030304" pitchFamily="18" charset="0"/>
              </a:rPr>
              <a:t>Apameje</a:t>
            </a:r>
            <a:r>
              <a:rPr lang="hr-BA" sz="2800" dirty="0">
                <a:latin typeface="Palatino Linotype" panose="02040502050505030304" pitchFamily="18" charset="0"/>
              </a:rPr>
              <a:t> u Siriji</a:t>
            </a:r>
          </a:p>
          <a:p>
            <a:r>
              <a:rPr lang="hr-BA" sz="2800" dirty="0">
                <a:latin typeface="Palatino Linotype" panose="02040502050505030304" pitchFamily="18" charset="0"/>
              </a:rPr>
              <a:t>Pripadnik srednje </a:t>
            </a:r>
            <a:r>
              <a:rPr lang="hr-BA" sz="2800" dirty="0" err="1">
                <a:latin typeface="Palatino Linotype" panose="02040502050505030304" pitchFamily="18" charset="0"/>
              </a:rPr>
              <a:t>stoe</a:t>
            </a:r>
            <a:r>
              <a:rPr lang="hr-BA" sz="2800" dirty="0">
                <a:latin typeface="Palatino Linotype" panose="02040502050505030304" pitchFamily="18" charset="0"/>
              </a:rPr>
              <a:t>, učenik </a:t>
            </a:r>
            <a:r>
              <a:rPr lang="hr-BA" sz="2800" dirty="0" err="1">
                <a:latin typeface="Palatino Linotype" panose="02040502050505030304" pitchFamily="18" charset="0"/>
              </a:rPr>
              <a:t>Panetijev</a:t>
            </a:r>
            <a:endParaRPr lang="hr-BA" sz="2800" dirty="0">
              <a:latin typeface="Palatino Linotype" panose="02040502050505030304" pitchFamily="18" charset="0"/>
            </a:endParaRPr>
          </a:p>
          <a:p>
            <a:r>
              <a:rPr lang="hr-BA" sz="2800" dirty="0">
                <a:latin typeface="Palatino Linotype" panose="02040502050505030304" pitchFamily="18" charset="0"/>
              </a:rPr>
              <a:t>Bavio se:</a:t>
            </a:r>
          </a:p>
          <a:p>
            <a:pPr lvl="1"/>
            <a:r>
              <a:rPr lang="hr-BA" sz="2600" dirty="0">
                <a:latin typeface="Palatino Linotype" panose="02040502050505030304" pitchFamily="18" charset="0"/>
              </a:rPr>
              <a:t>Poviješću – nastavio </a:t>
            </a:r>
            <a:r>
              <a:rPr lang="hr-BA" sz="2600" dirty="0" err="1">
                <a:latin typeface="Palatino Linotype" panose="02040502050505030304" pitchFamily="18" charset="0"/>
              </a:rPr>
              <a:t>Polibija</a:t>
            </a:r>
            <a:endParaRPr lang="hr-BA" sz="2600" dirty="0">
              <a:latin typeface="Palatino Linotype" panose="02040502050505030304" pitchFamily="18" charset="0"/>
            </a:endParaRPr>
          </a:p>
          <a:p>
            <a:pPr lvl="1"/>
            <a:r>
              <a:rPr lang="hr-BA" sz="2600" dirty="0">
                <a:latin typeface="Palatino Linotype" panose="02040502050505030304" pitchFamily="18" charset="0"/>
              </a:rPr>
              <a:t>Etnografijom – opis Kelta</a:t>
            </a:r>
          </a:p>
          <a:p>
            <a:pPr lvl="1"/>
            <a:r>
              <a:rPr lang="hr-BA" sz="2600" dirty="0">
                <a:latin typeface="Palatino Linotype" panose="02040502050505030304" pitchFamily="18" charset="0"/>
              </a:rPr>
              <a:t>Zemljopisom, klimatologijom, astronomijom </a:t>
            </a:r>
          </a:p>
          <a:p>
            <a:pPr marL="457200" lvl="1" indent="0">
              <a:buNone/>
            </a:pPr>
            <a:r>
              <a:rPr lang="hr-BA" sz="2600" dirty="0">
                <a:latin typeface="Palatino Linotype" panose="02040502050505030304" pitchFamily="18" charset="0"/>
              </a:rPr>
              <a:t>	– utjecaj Mjesečevih mijena na plime i oseke</a:t>
            </a:r>
          </a:p>
          <a:p>
            <a:pPr lvl="1"/>
            <a:r>
              <a:rPr lang="hr-BA" sz="2600" dirty="0">
                <a:latin typeface="Palatino Linotype" panose="02040502050505030304" pitchFamily="18" charset="0"/>
              </a:rPr>
              <a:t>Logikom, matematikom</a:t>
            </a:r>
          </a:p>
          <a:p>
            <a:pPr lvl="1"/>
            <a:r>
              <a:rPr lang="hr-BA" sz="2600" dirty="0">
                <a:latin typeface="Palatino Linotype" panose="02040502050505030304" pitchFamily="18" charset="0"/>
              </a:rPr>
              <a:t>Botanikom, zoologijom</a:t>
            </a:r>
          </a:p>
          <a:p>
            <a:pPr lvl="1"/>
            <a:r>
              <a:rPr lang="hr-BA" sz="2600" dirty="0">
                <a:latin typeface="Palatino Linotype" panose="02040502050505030304" pitchFamily="18" charset="0"/>
              </a:rPr>
              <a:t>Seizmologijom, geologijom, …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131840" y="0"/>
            <a:ext cx="3240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BA" sz="12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https://en.wikipedia.org/wiki/Posidonius</a:t>
            </a:r>
          </a:p>
        </p:txBody>
      </p:sp>
    </p:spTree>
    <p:extLst>
      <p:ext uri="{BB962C8B-B14F-4D97-AF65-F5344CB8AC3E}">
        <p14:creationId xmlns:p14="http://schemas.microsoft.com/office/powerpoint/2010/main" val="887867885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0"/>
            <a:ext cx="9144000" cy="908050"/>
          </a:xfrm>
        </p:spPr>
        <p:txBody>
          <a:bodyPr/>
          <a:lstStyle/>
          <a:p>
            <a:pPr eaLnBrk="1" hangingPunct="1">
              <a:defRPr/>
            </a:pPr>
            <a:r>
              <a:rPr lang="hr-HR" altLang="sr-Latn-RS" dirty="0">
                <a:latin typeface="Palatino Linotype" pitchFamily="18" charset="0"/>
              </a:rPr>
              <a:t>Još neka značajnija imena...</a:t>
            </a:r>
          </a:p>
        </p:txBody>
      </p:sp>
      <p:sp>
        <p:nvSpPr>
          <p:cNvPr id="91139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0" y="836712"/>
            <a:ext cx="9144000" cy="6021288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buFont typeface="Arial" charset="0"/>
              <a:buChar char="►"/>
              <a:defRPr/>
            </a:pPr>
            <a:r>
              <a:rPr lang="hr-HR" altLang="sr-Latn-RS" sz="2800" b="1" u="sng" dirty="0">
                <a:solidFill>
                  <a:schemeClr val="tx1">
                    <a:lumMod val="85000"/>
                  </a:schemeClr>
                </a:solidFill>
                <a:latin typeface="Palatino Linotype" pitchFamily="18" charset="0"/>
              </a:rPr>
              <a:t>Arat</a:t>
            </a:r>
            <a:r>
              <a:rPr lang="hr-HR" altLang="sr-Latn-RS" sz="2800" dirty="0">
                <a:latin typeface="Palatino Linotype" pitchFamily="18" charset="0"/>
              </a:rPr>
              <a:t> (1.pol.3.st.pr.Kr.) – </a:t>
            </a:r>
            <a:r>
              <a:rPr lang="hr-HR" altLang="sr-Latn-RS" sz="2800" i="1" dirty="0">
                <a:latin typeface="Palatino Linotype" pitchFamily="18" charset="0"/>
              </a:rPr>
              <a:t>Phainomena</a:t>
            </a:r>
          </a:p>
          <a:p>
            <a:pPr lvl="1" eaLnBrk="1" hangingPunct="1">
              <a:defRPr/>
            </a:pPr>
            <a:r>
              <a:rPr lang="hr-HR" altLang="sr-Latn-RS" sz="2400" dirty="0">
                <a:latin typeface="Palatino Linotype" pitchFamily="18" charset="0"/>
              </a:rPr>
              <a:t>didaktički ep o zviježđima (+ meteorološke pojave)</a:t>
            </a:r>
          </a:p>
          <a:p>
            <a:pPr lvl="1" eaLnBrk="1" hangingPunct="1">
              <a:defRPr/>
            </a:pPr>
            <a:r>
              <a:rPr lang="hr-HR" altLang="sr-Latn-RS" sz="2400" dirty="0">
                <a:latin typeface="Palatino Linotype" pitchFamily="18" charset="0"/>
              </a:rPr>
              <a:t>na lat. ga preveli Ciceron i Germanik (između ostalih)</a:t>
            </a:r>
          </a:p>
          <a:p>
            <a:pPr eaLnBrk="1" hangingPunct="1">
              <a:buFont typeface="Arial" charset="0"/>
              <a:buChar char="►"/>
              <a:defRPr/>
            </a:pPr>
            <a:r>
              <a:rPr lang="hr-HR" altLang="sr-Latn-RS" sz="2800" b="1" dirty="0">
                <a:solidFill>
                  <a:schemeClr val="tx1">
                    <a:lumMod val="85000"/>
                  </a:schemeClr>
                </a:solidFill>
                <a:latin typeface="Palatino Linotype" pitchFamily="18" charset="0"/>
              </a:rPr>
              <a:t>Higin</a:t>
            </a:r>
            <a:r>
              <a:rPr lang="hr-HR" altLang="sr-Latn-RS" sz="2800" dirty="0">
                <a:latin typeface="Palatino Linotype" pitchFamily="18" charset="0"/>
              </a:rPr>
              <a:t> (</a:t>
            </a:r>
            <a:r>
              <a:rPr lang="hr-HR" altLang="sr-Latn-RS" sz="2800" i="1" dirty="0">
                <a:latin typeface="Palatino Linotype" pitchFamily="18" charset="0"/>
              </a:rPr>
              <a:t>Gaius Iulius Hyginus, </a:t>
            </a:r>
            <a:r>
              <a:rPr lang="hr-HR" altLang="sr-Latn-RS" sz="2800" dirty="0">
                <a:latin typeface="Palatino Linotype" pitchFamily="18" charset="0"/>
              </a:rPr>
              <a:t>c.60.pr.Kr.-17.n.e.)</a:t>
            </a:r>
          </a:p>
          <a:p>
            <a:pPr lvl="1" eaLnBrk="1" hangingPunct="1">
              <a:defRPr/>
            </a:pPr>
            <a:r>
              <a:rPr lang="hr-HR" altLang="sr-Latn-RS" sz="2400" dirty="0">
                <a:latin typeface="Palatino Linotype" pitchFamily="18" charset="0"/>
              </a:rPr>
              <a:t>Upravitelj Palatinske knjižnice, filolog i antikvar</a:t>
            </a:r>
          </a:p>
          <a:p>
            <a:pPr lvl="1" eaLnBrk="1" hangingPunct="1">
              <a:defRPr/>
            </a:pPr>
            <a:r>
              <a:rPr lang="hr-HR" altLang="sr-Latn-RS" sz="2400" dirty="0">
                <a:latin typeface="Palatino Linotype" pitchFamily="18" charset="0"/>
              </a:rPr>
              <a:t>Pod imenom </a:t>
            </a:r>
            <a:r>
              <a:rPr lang="hr-HR" altLang="sr-Latn-RS" sz="2400" dirty="0" err="1">
                <a:latin typeface="Palatino Linotype" pitchFamily="18" charset="0"/>
              </a:rPr>
              <a:t>Higin</a:t>
            </a:r>
            <a:r>
              <a:rPr lang="hr-HR" altLang="sr-Latn-RS" sz="2400" dirty="0">
                <a:latin typeface="Palatino Linotype" pitchFamily="18" charset="0"/>
              </a:rPr>
              <a:t> očuvana su i djela iz 2.st.n.e.: </a:t>
            </a:r>
            <a:r>
              <a:rPr lang="hr-HR" altLang="sr-Latn-RS" sz="2400" i="1" dirty="0" err="1">
                <a:latin typeface="Palatino Linotype" pitchFamily="18" charset="0"/>
              </a:rPr>
              <a:t>Fabulae</a:t>
            </a:r>
            <a:r>
              <a:rPr lang="hr-HR" altLang="sr-Latn-RS" sz="2400" i="1" dirty="0">
                <a:latin typeface="Palatino Linotype" pitchFamily="18" charset="0"/>
              </a:rPr>
              <a:t> </a:t>
            </a:r>
            <a:r>
              <a:rPr lang="hr-HR" altLang="sr-Latn-RS" sz="2400" dirty="0">
                <a:latin typeface="Palatino Linotype" pitchFamily="18" charset="0"/>
              </a:rPr>
              <a:t>(mitologija) i</a:t>
            </a:r>
            <a:r>
              <a:rPr lang="hr-HR" altLang="sr-Latn-RS" sz="2400" i="1" dirty="0">
                <a:latin typeface="Palatino Linotype" pitchFamily="18" charset="0"/>
              </a:rPr>
              <a:t> Poeticon astronomicon</a:t>
            </a:r>
          </a:p>
          <a:p>
            <a:pPr eaLnBrk="1" hangingPunct="1">
              <a:buFont typeface="Arial" charset="0"/>
              <a:buChar char="►"/>
              <a:defRPr/>
            </a:pPr>
            <a:r>
              <a:rPr lang="hr-HR" altLang="sr-Latn-RS" sz="2800" b="1" dirty="0">
                <a:solidFill>
                  <a:schemeClr val="tx1">
                    <a:lumMod val="85000"/>
                  </a:schemeClr>
                </a:solidFill>
                <a:latin typeface="Palatino Linotype" pitchFamily="18" charset="0"/>
              </a:rPr>
              <a:t>Plinije Stariji</a:t>
            </a:r>
            <a:r>
              <a:rPr lang="hr-HR" altLang="sr-Latn-RS" sz="2800" dirty="0">
                <a:latin typeface="Palatino Linotype" pitchFamily="18" charset="0"/>
              </a:rPr>
              <a:t> (</a:t>
            </a:r>
            <a:r>
              <a:rPr lang="hr-HR" altLang="sr-Latn-RS" sz="2800" i="1" dirty="0">
                <a:latin typeface="Palatino Linotype" pitchFamily="18" charset="0"/>
              </a:rPr>
              <a:t>Gaius Plinius Secundus</a:t>
            </a:r>
            <a:r>
              <a:rPr lang="hr-HR" altLang="sr-Latn-RS" sz="2800" dirty="0">
                <a:latin typeface="Palatino Linotype" pitchFamily="18" charset="0"/>
              </a:rPr>
              <a:t>, 23-79.g.n.e.) - </a:t>
            </a:r>
            <a:r>
              <a:rPr lang="hr-HR" altLang="sr-Latn-RS" sz="2800" i="1" dirty="0">
                <a:latin typeface="Palatino Linotype" pitchFamily="18" charset="0"/>
              </a:rPr>
              <a:t>Naturalis historia</a:t>
            </a:r>
            <a:endParaRPr lang="hr-HR" altLang="sr-Latn-RS" sz="2800" dirty="0">
              <a:latin typeface="Palatino Linotype" pitchFamily="18" charset="0"/>
            </a:endParaRPr>
          </a:p>
          <a:p>
            <a:pPr lvl="1" eaLnBrk="1" hangingPunct="1">
              <a:defRPr/>
            </a:pPr>
            <a:r>
              <a:rPr lang="hr-HR" altLang="sr-Latn-RS" sz="2400" dirty="0">
                <a:latin typeface="Palatino Linotype" pitchFamily="18" charset="0"/>
              </a:rPr>
              <a:t>enciklopedija prirodnih znanosti</a:t>
            </a:r>
          </a:p>
          <a:p>
            <a:pPr eaLnBrk="1" hangingPunct="1">
              <a:buFont typeface="Arial" charset="0"/>
              <a:buChar char="►"/>
              <a:defRPr/>
            </a:pPr>
            <a:r>
              <a:rPr lang="hr-HR" altLang="sr-Latn-RS" sz="2800" b="1" dirty="0">
                <a:solidFill>
                  <a:schemeClr val="tx1">
                    <a:lumMod val="85000"/>
                  </a:schemeClr>
                </a:solidFill>
                <a:latin typeface="Palatino Linotype" pitchFamily="18" charset="0"/>
              </a:rPr>
              <a:t>Klaudije Ptolemej </a:t>
            </a:r>
            <a:r>
              <a:rPr lang="hr-HR" altLang="sr-Latn-RS" sz="2800" i="1" dirty="0">
                <a:latin typeface="Palatino Linotype" pitchFamily="18" charset="0"/>
              </a:rPr>
              <a:t>(Claudius Ptolemaeus</a:t>
            </a:r>
            <a:r>
              <a:rPr lang="hr-HR" altLang="sr-Latn-RS" sz="2800" dirty="0">
                <a:latin typeface="Palatino Linotype" pitchFamily="18" charset="0"/>
              </a:rPr>
              <a:t>, 2.st.n.e., Aleksandrija)</a:t>
            </a:r>
          </a:p>
          <a:p>
            <a:pPr lvl="1" eaLnBrk="1" hangingPunct="1">
              <a:defRPr/>
            </a:pPr>
            <a:r>
              <a:rPr lang="hr-HR" altLang="sr-Latn-RS" sz="2400" dirty="0">
                <a:latin typeface="Palatino Linotype" pitchFamily="18" charset="0"/>
              </a:rPr>
              <a:t>Astronom (</a:t>
            </a:r>
            <a:r>
              <a:rPr lang="hr-HR" altLang="sr-Latn-RS" sz="2400" i="1" dirty="0" err="1">
                <a:latin typeface="Palatino Linotype" pitchFamily="18" charset="0"/>
              </a:rPr>
              <a:t>Almagest</a:t>
            </a:r>
            <a:r>
              <a:rPr lang="hr-HR" altLang="sr-Latn-RS" sz="2400" dirty="0">
                <a:latin typeface="Palatino Linotype" pitchFamily="18" charset="0"/>
              </a:rPr>
              <a:t>), geograf (</a:t>
            </a:r>
            <a:r>
              <a:rPr lang="hr-HR" altLang="sr-Latn-RS" sz="2400" i="1" dirty="0">
                <a:latin typeface="Palatino Linotype" pitchFamily="18" charset="0"/>
              </a:rPr>
              <a:t>Ge</a:t>
            </a:r>
            <a:r>
              <a:rPr lang="en-US" altLang="sr-Latn-RS" sz="2400" i="1" dirty="0">
                <a:latin typeface="Palatino Linotype" pitchFamily="18" charset="0"/>
              </a:rPr>
              <a:t>ō</a:t>
            </a:r>
            <a:r>
              <a:rPr lang="hr-HR" altLang="sr-Latn-RS" sz="2400" i="1" dirty="0">
                <a:latin typeface="Palatino Linotype" pitchFamily="18" charset="0"/>
              </a:rPr>
              <a:t>graphia</a:t>
            </a:r>
            <a:r>
              <a:rPr lang="hr-HR" altLang="sr-Latn-RS" sz="2400" dirty="0">
                <a:latin typeface="Palatino Linotype" pitchFamily="18" charset="0"/>
              </a:rPr>
              <a:t>), astrolog (</a:t>
            </a:r>
            <a:r>
              <a:rPr lang="hr-HR" altLang="sr-Latn-RS" sz="2400" i="1" dirty="0">
                <a:latin typeface="Palatino Linotype" pitchFamily="18" charset="0"/>
              </a:rPr>
              <a:t>Tetrabiblos</a:t>
            </a:r>
            <a:r>
              <a:rPr lang="hr-HR" altLang="sr-Latn-RS" sz="2400" dirty="0">
                <a:latin typeface="Palatino Linotype" pitchFamily="18" charset="0"/>
              </a:rPr>
              <a:t>) – većinom kolekcije ranijih znanja</a:t>
            </a:r>
          </a:p>
        </p:txBody>
      </p:sp>
    </p:spTree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9" name="Rectangle 5"/>
          <p:cNvSpPr>
            <a:spLocks noGrp="1" noRot="1" noChangeArrowheads="1"/>
          </p:cNvSpPr>
          <p:nvPr>
            <p:ph type="title"/>
          </p:nvPr>
        </p:nvSpPr>
        <p:spPr>
          <a:xfrm>
            <a:off x="0" y="6232525"/>
            <a:ext cx="9144000" cy="625475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hr-HR" altLang="sr-Latn-RS" sz="24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Palatino Linotype" pitchFamily="18" charset="0"/>
              </a:rPr>
              <a:t>Rekonstrukcija Ptolemejeve karte svijeta iz 15.st.</a:t>
            </a:r>
          </a:p>
        </p:txBody>
      </p:sp>
      <p:pic>
        <p:nvPicPr>
          <p:cNvPr id="11266" name="Picture 4" descr="PtolemyWorldMap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63" t="1872" r="1963" b="2234"/>
          <a:stretch/>
        </p:blipFill>
        <p:spPr>
          <a:xfrm>
            <a:off x="-25136" y="0"/>
            <a:ext cx="9161060" cy="62325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67" b="99667" l="2980" r="98013">
                        <a14:foregroundMark x1="331" y1="42000" x2="6291" y2="25000"/>
                        <a14:foregroundMark x1="6291" y1="25000" x2="18212" y2="11333"/>
                        <a14:foregroundMark x1="18212" y1="11333" x2="47682" y2="667"/>
                        <a14:foregroundMark x1="7616" y1="25333" x2="2649" y2="42000"/>
                        <a14:foregroundMark x1="2649" y1="42000" x2="2649" y2="60667"/>
                        <a14:foregroundMark x1="2649" y1="60667" x2="9934" y2="76667"/>
                        <a14:foregroundMark x1="9934" y1="76667" x2="20530" y2="89667"/>
                        <a14:foregroundMark x1="20530" y1="89667" x2="32119" y2="93667"/>
                        <a14:foregroundMark x1="6623" y1="73000" x2="3642" y2="38333"/>
                        <a14:foregroundMark x1="3642" y1="38333" x2="7947" y2="26333"/>
                        <a14:foregroundMark x1="36424" y1="98333" x2="54305" y2="98667"/>
                        <a14:foregroundMark x1="54305" y1="98667" x2="52980" y2="99667"/>
                        <a14:foregroundMark x1="78808" y1="91000" x2="90066" y2="77000"/>
                        <a14:foregroundMark x1="90066" y1="77000" x2="98013" y2="43333"/>
                        <a14:foregroundMark x1="98013" y1="43333" x2="98013" y2="42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67450" y="34296"/>
            <a:ext cx="2876550" cy="285750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6706" y="311296"/>
            <a:ext cx="7772400" cy="1456267"/>
          </a:xfrm>
        </p:spPr>
        <p:txBody>
          <a:bodyPr>
            <a:normAutofit/>
          </a:bodyPr>
          <a:lstStyle/>
          <a:p>
            <a:r>
              <a:rPr lang="hr-HR" altLang="sr-Latn-RS" sz="4400" dirty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anose="02040502050505030304" pitchFamily="18" charset="0"/>
              </a:rPr>
              <a:t>MEDICINA</a:t>
            </a:r>
            <a:endParaRPr lang="hr-HR" altLang="sr-Latn-RS" dirty="0">
              <a:effectLst>
                <a:outerShdw blurRad="38100" dist="38100" dir="2700000" algn="tl">
                  <a:srgbClr val="C0C0C0"/>
                </a:outerShdw>
              </a:effectLst>
              <a:latin typeface="Palatino Linotype" panose="02040502050505030304" pitchFamily="18" charset="0"/>
            </a:endParaRP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484783"/>
            <a:ext cx="8892480" cy="5338919"/>
          </a:xfrm>
        </p:spPr>
        <p:txBody>
          <a:bodyPr>
            <a:normAutofit/>
          </a:bodyPr>
          <a:lstStyle/>
          <a:p>
            <a:r>
              <a:rPr lang="hr-HR" altLang="sr-Latn-RS" sz="2400" dirty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Nema diploma </a:t>
            </a:r>
          </a:p>
          <a:p>
            <a:r>
              <a:rPr lang="hr-HR" altLang="sr-Latn-RS" sz="2400" dirty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“Liječnici” su često i vračevi i tumači snova ...</a:t>
            </a:r>
          </a:p>
          <a:p>
            <a:r>
              <a:rPr lang="hr-HR" altLang="sr-Latn-RS" sz="2400" dirty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Pedotribi su često po nuždi liječnici </a:t>
            </a:r>
          </a:p>
          <a:p>
            <a:pPr lvl="1"/>
            <a:r>
              <a:rPr lang="hr-HR" altLang="sr-Latn-RS" sz="2000" dirty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higijena, dijeta, masiranje, saniranje prijeloma, iščašenja ...</a:t>
            </a:r>
          </a:p>
          <a:p>
            <a:r>
              <a:rPr lang="hr-HR" altLang="sr-Latn-RS" sz="2400" dirty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Anatomija je slaba jer se leševi ne smiju dirati i/li rezati</a:t>
            </a:r>
          </a:p>
          <a:p>
            <a:r>
              <a:rPr lang="hr-HR" altLang="sr-Latn-RS" sz="2400" dirty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Često je liječenje biljkama </a:t>
            </a:r>
          </a:p>
          <a:p>
            <a:r>
              <a:rPr lang="hr-HR" altLang="sr-Latn-RS" sz="2400" dirty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Specijalizacije su obično okulistika, kirurgija i zubarstvo</a:t>
            </a:r>
          </a:p>
          <a:p>
            <a:r>
              <a:rPr lang="hr-HR" altLang="sr-Latn-RS" sz="2400" dirty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Žene su najčešće primalje, bolničarke i njegovateljice</a:t>
            </a:r>
          </a:p>
          <a:p>
            <a:r>
              <a:rPr lang="hr-HR" altLang="sr-Latn-RS" sz="2400" dirty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Često se prenosi s oca na sina, mogu se obrazovati i robovi (pomoćnici)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843808" y="34297"/>
            <a:ext cx="38164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2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http://www.mlahanas.de/Greeks/GreekMedicine.htm</a:t>
            </a:r>
          </a:p>
        </p:txBody>
      </p:sp>
    </p:spTree>
    <p:extLst>
      <p:ext uri="{BB962C8B-B14F-4D97-AF65-F5344CB8AC3E}">
        <p14:creationId xmlns:p14="http://schemas.microsoft.com/office/powerpoint/2010/main" val="3670524507"/>
      </p:ext>
    </p:extLst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1521" y="116632"/>
            <a:ext cx="8497192" cy="6552456"/>
          </a:xfrm>
        </p:spPr>
        <p:txBody>
          <a:bodyPr>
            <a:normAutofit fontScale="92500" lnSpcReduction="10000"/>
          </a:bodyPr>
          <a:lstStyle/>
          <a:p>
            <a:r>
              <a:rPr lang="hr-HR" altLang="sr-Latn-RS" sz="2800" dirty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Pravi liječnici su obično slobodni</a:t>
            </a:r>
          </a:p>
          <a:p>
            <a:r>
              <a:rPr lang="hr-HR" altLang="sr-Latn-RS" sz="2800" dirty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Postoje i javni liječnici (državna plaća)</a:t>
            </a:r>
          </a:p>
          <a:p>
            <a:endParaRPr lang="hr-HR" altLang="sr-Latn-RS" sz="2800" dirty="0">
              <a:solidFill>
                <a:schemeClr val="tx1">
                  <a:lumMod val="95000"/>
                </a:schemeClr>
              </a:solidFill>
              <a:latin typeface="Palatino Linotype" panose="02040502050505030304" pitchFamily="18" charset="0"/>
              <a:cs typeface="Times New Roman" panose="02020603050405020304" pitchFamily="18" charset="0"/>
            </a:endParaRPr>
          </a:p>
          <a:p>
            <a:r>
              <a:rPr lang="hr-HR" altLang="sr-Latn-RS" sz="2800" dirty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Od 6.st.pr.Kr. dobro </a:t>
            </a:r>
          </a:p>
          <a:p>
            <a:pPr>
              <a:buFont typeface="Wingdings" pitchFamily="2" charset="2"/>
              <a:buNone/>
            </a:pPr>
            <a:r>
              <a:rPr lang="hr-HR" altLang="sr-Latn-RS" sz="2800" dirty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zarađuju i na perzijskom </a:t>
            </a:r>
          </a:p>
          <a:p>
            <a:pPr>
              <a:buFont typeface="Wingdings" pitchFamily="2" charset="2"/>
              <a:buNone/>
            </a:pPr>
            <a:r>
              <a:rPr lang="hr-HR" altLang="sr-Latn-RS" sz="2800" dirty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dvoru</a:t>
            </a:r>
          </a:p>
          <a:p>
            <a:pPr>
              <a:buFont typeface="Wingdings" pitchFamily="2" charset="2"/>
              <a:buNone/>
            </a:pPr>
            <a:endParaRPr lang="hr-HR" altLang="sr-Latn-RS" sz="2800" dirty="0">
              <a:solidFill>
                <a:schemeClr val="tx1">
                  <a:lumMod val="95000"/>
                </a:schemeClr>
              </a:solidFill>
              <a:latin typeface="Palatino Linotype" panose="02040502050505030304" pitchFamily="18" charset="0"/>
              <a:cs typeface="Times New Roman" panose="02020603050405020304" pitchFamily="18" charset="0"/>
            </a:endParaRPr>
          </a:p>
          <a:p>
            <a:pPr>
              <a:buFont typeface="Wingdings" pitchFamily="2" charset="2"/>
              <a:buNone/>
            </a:pPr>
            <a:endParaRPr lang="hr-HR" altLang="sr-Latn-RS" sz="2800" dirty="0">
              <a:solidFill>
                <a:schemeClr val="tx1">
                  <a:lumMod val="95000"/>
                </a:schemeClr>
              </a:solidFill>
              <a:latin typeface="Palatino Linotype" panose="02040502050505030304" pitchFamily="18" charset="0"/>
              <a:cs typeface="Times New Roman" panose="02020603050405020304" pitchFamily="18" charset="0"/>
            </a:endParaRPr>
          </a:p>
          <a:p>
            <a:r>
              <a:rPr lang="hr-HR" altLang="sr-Latn-RS" sz="2800" dirty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Medicinske škole </a:t>
            </a:r>
          </a:p>
          <a:p>
            <a:pPr>
              <a:buFont typeface="Wingdings" pitchFamily="2" charset="2"/>
              <a:buNone/>
            </a:pPr>
            <a:r>
              <a:rPr lang="hr-HR" altLang="sr-Latn-RS" sz="2800" dirty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stvaraju se u 5.st.pr.Kr. </a:t>
            </a:r>
          </a:p>
          <a:p>
            <a:pPr>
              <a:buFont typeface="Wingdings" pitchFamily="2" charset="2"/>
              <a:buNone/>
            </a:pPr>
            <a:r>
              <a:rPr lang="hr-HR" altLang="sr-Latn-RS" sz="2800" dirty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u gradu Knidu i na otoku </a:t>
            </a:r>
          </a:p>
          <a:p>
            <a:pPr>
              <a:buFont typeface="Wingdings" pitchFamily="2" charset="2"/>
              <a:buNone/>
            </a:pPr>
            <a:r>
              <a:rPr lang="hr-HR" altLang="sr-Latn-RS" sz="2800" dirty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Kosu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hr-HR" altLang="sr-Latn-RS" sz="2800" dirty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	Asklepijadi, poučavaju i izvan obitelji</a:t>
            </a:r>
          </a:p>
        </p:txBody>
      </p:sp>
      <p:pic>
        <p:nvPicPr>
          <p:cNvPr id="35844" name="Picture 4" descr="HSAsclepiusKos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003800" y="1557338"/>
            <a:ext cx="4140200" cy="4113212"/>
          </a:xfrm>
          <a:noFill/>
          <a:ln/>
          <a:effectLst>
            <a:outerShdw dist="35921" dir="2700000" algn="ctr" rotWithShape="0">
              <a:srgbClr val="808080"/>
            </a:outerShdw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7" name="Text Box 7"/>
          <p:cNvSpPr txBox="1">
            <a:spLocks noChangeArrowheads="1"/>
          </p:cNvSpPr>
          <p:nvPr/>
        </p:nvSpPr>
        <p:spPr bwMode="auto">
          <a:xfrm>
            <a:off x="1187624" y="3429000"/>
            <a:ext cx="381617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hr-HR" altLang="sr-Latn-RS" dirty="0">
                <a:solidFill>
                  <a:schemeClr val="accent6">
                    <a:lumMod val="40000"/>
                    <a:lumOff val="60000"/>
                  </a:schemeClr>
                </a:solidFill>
                <a:latin typeface="Baskerville Old Face" panose="02020602080505020303" pitchFamily="18" charset="0"/>
              </a:rPr>
              <a:t>Mozaik iz Asklepijevog svetišta na Kosu</a:t>
            </a:r>
          </a:p>
        </p:txBody>
      </p:sp>
    </p:spTree>
    <p:extLst>
      <p:ext uri="{BB962C8B-B14F-4D97-AF65-F5344CB8AC3E}">
        <p14:creationId xmlns:p14="http://schemas.microsoft.com/office/powerpoint/2010/main" val="1932135358"/>
      </p:ext>
    </p:extLst>
  </p:cSld>
  <p:clrMapOvr>
    <a:masterClrMapping/>
  </p:clrMapOvr>
  <p:transition spd="slow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609601"/>
            <a:ext cx="5106075" cy="1456267"/>
          </a:xfrm>
        </p:spPr>
        <p:txBody>
          <a:bodyPr>
            <a:normAutofit/>
          </a:bodyPr>
          <a:lstStyle/>
          <a:p>
            <a:pPr algn="ctr"/>
            <a:r>
              <a:rPr lang="hr-BA" sz="4000" cap="small" dirty="0" err="1">
                <a:latin typeface="Palatino Linotype" panose="02040502050505030304" pitchFamily="18" charset="0"/>
              </a:rPr>
              <a:t>Alkmeon</a:t>
            </a:r>
            <a:r>
              <a:rPr lang="hr-BA" sz="4000" cap="small" dirty="0">
                <a:latin typeface="Palatino Linotype" panose="02040502050505030304" pitchFamily="18" charset="0"/>
              </a:rPr>
              <a:t> iz </a:t>
            </a:r>
            <a:r>
              <a:rPr lang="hr-BA" sz="4000" cap="small" dirty="0" err="1">
                <a:latin typeface="Palatino Linotype" panose="02040502050505030304" pitchFamily="18" charset="0"/>
              </a:rPr>
              <a:t>Krotona</a:t>
            </a:r>
            <a:endParaRPr lang="hr-BA" sz="4000" cap="small" dirty="0">
              <a:latin typeface="Palatino Linotype" panose="02040502050505030304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23528" y="2317541"/>
            <a:ext cx="7861110" cy="3930857"/>
          </a:xfrm>
        </p:spPr>
        <p:txBody>
          <a:bodyPr>
            <a:normAutofit fontScale="92500"/>
          </a:bodyPr>
          <a:lstStyle/>
          <a:p>
            <a:pPr lvl="0">
              <a:buClr>
                <a:prstClr val="white"/>
              </a:buClr>
              <a:buFont typeface="Arial" charset="0"/>
              <a:buChar char="►"/>
              <a:defRPr/>
            </a:pPr>
            <a:r>
              <a:rPr lang="hr-HR" altLang="sr-Latn-RS" sz="3600" dirty="0">
                <a:solidFill>
                  <a:prstClr val="white"/>
                </a:solidFill>
                <a:latin typeface="Palatino Linotype" pitchFamily="18" charset="0"/>
              </a:rPr>
              <a:t>5.st.pr.Kr.</a:t>
            </a:r>
          </a:p>
          <a:p>
            <a:pPr lvl="0">
              <a:buClr>
                <a:prstClr val="white"/>
              </a:buClr>
              <a:buFont typeface="Arial" charset="0"/>
              <a:buChar char="►"/>
              <a:defRPr/>
            </a:pPr>
            <a:r>
              <a:rPr lang="hr-HR" altLang="sr-Latn-RS" sz="3600" dirty="0">
                <a:solidFill>
                  <a:prstClr val="white"/>
                </a:solidFill>
                <a:latin typeface="Palatino Linotype" pitchFamily="18" charset="0"/>
              </a:rPr>
              <a:t>Radio u Knidu </a:t>
            </a:r>
          </a:p>
          <a:p>
            <a:pPr lvl="1">
              <a:buClr>
                <a:prstClr val="white"/>
              </a:buClr>
              <a:buFont typeface="Arial" charset="0"/>
              <a:buChar char="►"/>
              <a:defRPr/>
            </a:pPr>
            <a:r>
              <a:rPr lang="hr-HR" altLang="sr-Latn-RS" sz="3000" dirty="0">
                <a:solidFill>
                  <a:prstClr val="white"/>
                </a:solidFill>
                <a:latin typeface="Palatino Linotype" pitchFamily="18" charset="0"/>
              </a:rPr>
              <a:t>Pitagorejac (?)</a:t>
            </a:r>
          </a:p>
          <a:p>
            <a:pPr lvl="0">
              <a:buClr>
                <a:prstClr val="white"/>
              </a:buClr>
              <a:buFont typeface="Arial" charset="0"/>
              <a:buChar char="►"/>
              <a:defRPr/>
            </a:pPr>
            <a:r>
              <a:rPr lang="hr-HR" altLang="sr-Latn-RS" sz="3200" dirty="0">
                <a:solidFill>
                  <a:prstClr val="white"/>
                </a:solidFill>
                <a:latin typeface="Palatino Linotype" pitchFamily="18" charset="0"/>
              </a:rPr>
              <a:t>Prvi secirao leševe i napisao priručnik za anatomiju</a:t>
            </a:r>
          </a:p>
          <a:p>
            <a:pPr lvl="1">
              <a:buClr>
                <a:prstClr val="white"/>
              </a:buClr>
              <a:buFont typeface="Arial" panose="020B0604020202020204" pitchFamily="34" charset="0"/>
              <a:buChar char="•"/>
              <a:defRPr/>
            </a:pPr>
            <a:r>
              <a:rPr lang="hr-HR" altLang="sr-Latn-RS" sz="2800" dirty="0">
                <a:solidFill>
                  <a:prstClr val="white"/>
                </a:solidFill>
                <a:latin typeface="Palatino Linotype" pitchFamily="18" charset="0"/>
              </a:rPr>
              <a:t>Zaključio da je glava (mozak) sjedište razuma</a:t>
            </a:r>
          </a:p>
          <a:p>
            <a:pPr lvl="1">
              <a:buClr>
                <a:prstClr val="white"/>
              </a:buClr>
              <a:buFont typeface="Arial" panose="020B0604020202020204" pitchFamily="34" charset="0"/>
              <a:buChar char="•"/>
              <a:defRPr/>
            </a:pPr>
            <a:r>
              <a:rPr lang="hr-HR" altLang="sr-Latn-RS" sz="2800" dirty="0">
                <a:solidFill>
                  <a:prstClr val="white"/>
                </a:solidFill>
                <a:latin typeface="Palatino Linotype" pitchFamily="18" charset="0"/>
              </a:rPr>
              <a:t>Otkrio optičke živce i Eustahijeve cijevi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5587" y="28436"/>
            <a:ext cx="3858413" cy="3472571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8" name="TextBox 7"/>
          <p:cNvSpPr txBox="1"/>
          <p:nvPr/>
        </p:nvSpPr>
        <p:spPr>
          <a:xfrm>
            <a:off x="1763688" y="28436"/>
            <a:ext cx="36724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BA" sz="12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https://en.wikipedia.org/wiki/Ancient_Greek_medicine</a:t>
            </a:r>
          </a:p>
        </p:txBody>
      </p:sp>
    </p:spTree>
    <p:extLst>
      <p:ext uri="{BB962C8B-B14F-4D97-AF65-F5344CB8AC3E}">
        <p14:creationId xmlns:p14="http://schemas.microsoft.com/office/powerpoint/2010/main" val="3202788624"/>
      </p:ext>
    </p:extLst>
  </p:cSld>
  <p:clrMapOvr>
    <a:masterClrMapping/>
  </p:clrMapOvr>
  <p:transition spd="slow"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2"/>
          <p:cNvPicPr>
            <a:picLocks noChangeAspect="1" noChangeArrowheads="1"/>
          </p:cNvPicPr>
          <p:nvPr/>
        </p:nvPicPr>
        <p:blipFill>
          <a:blip r:embed="rId3" cstate="email">
            <a:duotone>
              <a:srgbClr val="18276C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80312" y="0"/>
            <a:ext cx="1739972" cy="2557723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404664"/>
            <a:ext cx="8001000" cy="1512168"/>
          </a:xfrm>
        </p:spPr>
        <p:txBody>
          <a:bodyPr>
            <a:normAutofit/>
          </a:bodyPr>
          <a:lstStyle/>
          <a:p>
            <a:pPr algn="ctr"/>
            <a:r>
              <a:rPr lang="hr-HR" altLang="sr-Latn-RS" sz="3600" b="1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anose="02040502050505030304" pitchFamily="18" charset="0"/>
              </a:rPr>
              <a:t>Hipokrat</a:t>
            </a:r>
            <a:r>
              <a:rPr lang="hr-HR" altLang="sr-Latn-RS" sz="3400" dirty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anose="02040502050505030304" pitchFamily="18" charset="0"/>
              </a:rPr>
              <a:t> </a:t>
            </a:r>
            <a:br>
              <a:rPr lang="hr-HR" altLang="sr-Latn-RS" sz="3400" dirty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anose="02040502050505030304" pitchFamily="18" charset="0"/>
              </a:rPr>
            </a:br>
            <a:r>
              <a:rPr lang="hr-HR" altLang="sr-Latn-R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anose="02040502050505030304" pitchFamily="18" charset="0"/>
              </a:rPr>
              <a:t>(otac kliničke medicine)</a:t>
            </a:r>
            <a:endParaRPr lang="hr-HR" altLang="sr-Latn-RS" sz="3200" b="1" u="sng" dirty="0">
              <a:effectLst>
                <a:outerShdw blurRad="38100" dist="38100" dir="2700000" algn="tl">
                  <a:srgbClr val="C0C0C0"/>
                </a:outerShdw>
              </a:effectLst>
              <a:latin typeface="Palatino Linotype" panose="02040502050505030304" pitchFamily="18" charset="0"/>
            </a:endParaRP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556792"/>
            <a:ext cx="8964488" cy="5301208"/>
          </a:xfrm>
        </p:spPr>
        <p:txBody>
          <a:bodyPr>
            <a:normAutofit/>
          </a:bodyPr>
          <a:lstStyle/>
          <a:p>
            <a:r>
              <a:rPr lang="hr-HR" altLang="sr-Latn-RS" sz="2400" dirty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</a:rPr>
              <a:t>Rođen c.460.pr.Kr.</a:t>
            </a:r>
          </a:p>
          <a:p>
            <a:r>
              <a:rPr lang="hr-HR" altLang="sr-Latn-RS" sz="2400" dirty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</a:rPr>
              <a:t>Bitno je opažanje i zaključivanje, u službi bolesnika </a:t>
            </a:r>
          </a:p>
          <a:p>
            <a:pPr lvl="1"/>
            <a:r>
              <a:rPr lang="hr-HR" altLang="sr-Latn-RS" sz="2200" dirty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</a:rPr>
              <a:t>cjelovito liječenje, prognoza</a:t>
            </a:r>
          </a:p>
          <a:p>
            <a:r>
              <a:rPr lang="hr-HR" altLang="sr-Latn-RS" sz="2400" dirty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</a:rPr>
              <a:t>Bolest je prirodna pojava s prirodnim uzrocima (riješio se praznovjerja)</a:t>
            </a:r>
          </a:p>
          <a:p>
            <a:r>
              <a:rPr lang="hr-HR" altLang="sr-Latn-RS" sz="2400" dirty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</a:rPr>
              <a:t>Teorija o 4 elementa (ravnoteža):</a:t>
            </a:r>
          </a:p>
          <a:p>
            <a:pPr lvl="1"/>
            <a:r>
              <a:rPr lang="hr-HR" altLang="sr-Latn-RS" sz="2000" dirty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</a:rPr>
              <a:t>Zrak, voda, vatra, zemlja (kombinacije: mokro, toplo, suho, hladno) &gt; krv, sluz, žuta i crna žuč (+pneuma) &gt; sangvinik, flegmatik, kolerik i melankolik (Teofrast) </a:t>
            </a:r>
            <a:endParaRPr lang="hr-HR" altLang="sr-Latn-RS" sz="2000" i="1" dirty="0">
              <a:solidFill>
                <a:schemeClr val="tx1">
                  <a:lumMod val="95000"/>
                </a:schemeClr>
              </a:solidFill>
              <a:latin typeface="Palatino Linotype" panose="02040502050505030304" pitchFamily="18" charset="0"/>
            </a:endParaRPr>
          </a:p>
          <a:p>
            <a:r>
              <a:rPr lang="hr-HR" altLang="sr-Latn-RS" sz="2400" i="1" dirty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</a:rPr>
              <a:t>Corpus Hippocraticum – </a:t>
            </a:r>
            <a:r>
              <a:rPr lang="hr-HR" altLang="sr-Latn-RS" sz="2400" dirty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</a:rPr>
              <a:t>70ak spisa raznih autora kroz nekoliko stoljeća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419872" y="0"/>
            <a:ext cx="57241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sz="12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https://en.wikipedia.org/wiki/Ancient_Greek_medicine#/media/File:Hippocrates.jpg</a:t>
            </a:r>
          </a:p>
        </p:txBody>
      </p:sp>
    </p:spTree>
    <p:extLst>
      <p:ext uri="{BB962C8B-B14F-4D97-AF65-F5344CB8AC3E}">
        <p14:creationId xmlns:p14="http://schemas.microsoft.com/office/powerpoint/2010/main" val="3797314224"/>
      </p:ext>
    </p:extLst>
  </p:cSld>
  <p:clrMapOvr>
    <a:masterClrMapping/>
  </p:clrMapOvr>
  <p:transition spd="slow">
    <p:wip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1" y="27581"/>
            <a:ext cx="7982272" cy="2897363"/>
          </a:xfrm>
        </p:spPr>
        <p:txBody>
          <a:bodyPr>
            <a:normAutofit/>
          </a:bodyPr>
          <a:lstStyle/>
          <a:p>
            <a:r>
              <a:rPr lang="hr-HR" altLang="sr-Latn-RS" sz="2400" dirty="0">
                <a:solidFill>
                  <a:schemeClr val="tx1">
                    <a:lumMod val="95000"/>
                  </a:schemeClr>
                </a:solidFill>
                <a:effectLst/>
                <a:latin typeface="Palatino Linotype" panose="02040502050505030304" pitchFamily="18" charset="0"/>
              </a:rPr>
              <a:t>Uzimaju se uzorci mokraće, gnoja iz rane, suza, ušnog voska, bljuvotine i nosne sluzi </a:t>
            </a:r>
          </a:p>
          <a:p>
            <a:pPr lvl="1"/>
            <a:r>
              <a:rPr lang="hr-HR" altLang="sr-Latn-RS" sz="2000" dirty="0">
                <a:solidFill>
                  <a:schemeClr val="tx1">
                    <a:lumMod val="95000"/>
                  </a:schemeClr>
                </a:solidFill>
                <a:effectLst/>
                <a:latin typeface="Palatino Linotype" panose="02040502050505030304" pitchFamily="18" charset="0"/>
              </a:rPr>
              <a:t>testiraju se kušanjem</a:t>
            </a:r>
          </a:p>
          <a:p>
            <a:r>
              <a:rPr lang="hr-HR" altLang="sr-Latn-RS" sz="2400" dirty="0">
                <a:solidFill>
                  <a:schemeClr val="tx1">
                    <a:lumMod val="95000"/>
                  </a:schemeClr>
                </a:solidFill>
                <a:effectLst/>
                <a:latin typeface="Palatino Linotype" panose="02040502050505030304" pitchFamily="18" charset="0"/>
              </a:rPr>
              <a:t>Liječnik mora paziti na svoj izgled kako bi mu ljudi vjerovali</a:t>
            </a:r>
          </a:p>
        </p:txBody>
      </p:sp>
      <p:pic>
        <p:nvPicPr>
          <p:cNvPr id="8909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2780928"/>
            <a:ext cx="2775617" cy="392016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987823" y="5805264"/>
            <a:ext cx="59431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sz="12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http://exhibits.hsl.virginia.edu/antiqua/icons/</a:t>
            </a:r>
          </a:p>
          <a:p>
            <a:endParaRPr lang="hr-HR" sz="12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r>
              <a:rPr lang="hr-HR" sz="12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https://en.wikipedia.org/wiki/Ancient_Greek_medicine#/media/File:HippocraticOath.jpg</a:t>
            </a:r>
          </a:p>
        </p:txBody>
      </p:sp>
      <p:pic>
        <p:nvPicPr>
          <p:cNvPr id="8909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767" b="95652" l="4800" r="95600">
                        <a14:foregroundMark x1="2000" y1="43083" x2="17600" y2="16996"/>
                        <a14:foregroundMark x1="17600" y1="16996" x2="29200" y2="8300"/>
                        <a14:foregroundMark x1="29200" y1="8300" x2="44000" y2="4348"/>
                        <a14:foregroundMark x1="44000" y1="4348" x2="58800" y2="4348"/>
                        <a14:foregroundMark x1="58800" y1="4348" x2="74000" y2="10277"/>
                        <a14:foregroundMark x1="74000" y1="10277" x2="85200" y2="19763"/>
                        <a14:foregroundMark x1="85200" y1="19763" x2="95600" y2="38340"/>
                        <a14:foregroundMark x1="32800" y1="5929" x2="48800" y2="3557"/>
                        <a14:foregroundMark x1="48800" y1="3557" x2="65600" y2="6324"/>
                        <a14:foregroundMark x1="7200" y1="30435" x2="3200" y2="44664"/>
                        <a14:foregroundMark x1="3200" y1="44664" x2="4000" y2="59684"/>
                        <a14:foregroundMark x1="4000" y1="59684" x2="16400" y2="84980"/>
                        <a14:foregroundMark x1="16400" y1="84980" x2="28800" y2="93281"/>
                        <a14:foregroundMark x1="28800" y1="93281" x2="38800" y2="96047"/>
                        <a14:foregroundMark x1="6000" y1="68775" x2="4800" y2="37945"/>
                        <a14:foregroundMark x1="4800" y1="37945" x2="6400" y2="355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39732" y="2410747"/>
            <a:ext cx="3354265" cy="3394517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286839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251520" y="332656"/>
            <a:ext cx="8590855" cy="6408712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90000"/>
              </a:lnSpc>
              <a:buFont typeface="Arial" charset="0"/>
              <a:buChar char="►"/>
              <a:defRPr/>
            </a:pPr>
            <a:r>
              <a:rPr lang="hr-HR" altLang="sr-Latn-RS" sz="2800" dirty="0">
                <a:latin typeface="Palatino Linotype" pitchFamily="18" charset="0"/>
              </a:rPr>
              <a:t>Matematika </a:t>
            </a: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hr-HR" altLang="sr-Latn-RS" sz="2600" dirty="0">
                <a:latin typeface="Palatino Linotype" pitchFamily="18" charset="0"/>
              </a:rPr>
              <a:t>aritmetika, geometrija</a:t>
            </a:r>
          </a:p>
          <a:p>
            <a:pPr eaLnBrk="1" hangingPunct="1">
              <a:lnSpc>
                <a:spcPct val="90000"/>
              </a:lnSpc>
              <a:buFont typeface="Arial" charset="0"/>
              <a:buChar char="►"/>
              <a:defRPr/>
            </a:pPr>
            <a:r>
              <a:rPr lang="hr-HR" altLang="sr-Latn-RS" sz="2800" dirty="0">
                <a:latin typeface="Palatino Linotype" pitchFamily="18" charset="0"/>
              </a:rPr>
              <a:t>Astronomija </a:t>
            </a: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hr-HR" altLang="sr-Latn-RS" sz="2600" dirty="0">
                <a:latin typeface="Palatino Linotype" pitchFamily="18" charset="0"/>
              </a:rPr>
              <a:t>djelomično astrologija</a:t>
            </a:r>
          </a:p>
          <a:p>
            <a:pPr eaLnBrk="1" hangingPunct="1">
              <a:lnSpc>
                <a:spcPct val="90000"/>
              </a:lnSpc>
              <a:buFont typeface="Arial" charset="0"/>
              <a:buChar char="►"/>
              <a:defRPr/>
            </a:pPr>
            <a:r>
              <a:rPr lang="hr-HR" altLang="sr-Latn-RS" sz="2800" dirty="0">
                <a:latin typeface="Palatino Linotype" pitchFamily="18" charset="0"/>
              </a:rPr>
              <a:t>Medicina</a:t>
            </a:r>
          </a:p>
          <a:p>
            <a:pPr eaLnBrk="1" hangingPunct="1">
              <a:lnSpc>
                <a:spcPct val="90000"/>
              </a:lnSpc>
              <a:buFont typeface="Arial" charset="0"/>
              <a:buChar char="►"/>
              <a:defRPr/>
            </a:pPr>
            <a:r>
              <a:rPr lang="hr-HR" altLang="sr-Latn-RS" sz="2800" dirty="0">
                <a:latin typeface="Palatino Linotype" pitchFamily="18" charset="0"/>
              </a:rPr>
              <a:t>Fizika </a:t>
            </a: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hr-HR" altLang="sr-Latn-RS" sz="2600" dirty="0">
                <a:latin typeface="Palatino Linotype" pitchFamily="18" charset="0"/>
              </a:rPr>
              <a:t>atomisti, mehanika</a:t>
            </a:r>
          </a:p>
          <a:p>
            <a:pPr eaLnBrk="1" hangingPunct="1">
              <a:lnSpc>
                <a:spcPct val="90000"/>
              </a:lnSpc>
              <a:buFont typeface="Arial" charset="0"/>
              <a:buChar char="►"/>
              <a:defRPr/>
            </a:pPr>
            <a:r>
              <a:rPr lang="hr-HR" altLang="sr-Latn-RS" sz="2800" dirty="0">
                <a:latin typeface="Palatino Linotype" pitchFamily="18" charset="0"/>
              </a:rPr>
              <a:t>Zemljopis, etnologija &gt; povijest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  <a:defRPr/>
            </a:pPr>
            <a:endParaRPr lang="hr-HR" altLang="sr-Latn-RS" dirty="0">
              <a:latin typeface="Palatino Linotype" pitchFamily="18" charset="0"/>
            </a:endParaRPr>
          </a:p>
          <a:p>
            <a:pPr>
              <a:lnSpc>
                <a:spcPct val="90000"/>
              </a:lnSpc>
              <a:buFont typeface="Arial" charset="0"/>
              <a:buChar char="►"/>
              <a:defRPr/>
            </a:pPr>
            <a:r>
              <a:rPr lang="hr-HR" altLang="sr-Latn-RS" sz="3000" dirty="0">
                <a:latin typeface="Palatino Linotype" pitchFamily="18" charset="0"/>
              </a:rPr>
              <a:t>Proizlazi iz i preklapa se s filozofijom, ali obično odvojena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hr-HR" altLang="sr-Latn-RS" sz="2600" dirty="0">
                <a:latin typeface="Palatino Linotype" pitchFamily="18" charset="0"/>
              </a:rPr>
              <a:t>različita pitanja: praksa / teorija</a:t>
            </a:r>
          </a:p>
          <a:p>
            <a:pPr eaLnBrk="1" hangingPunct="1">
              <a:lnSpc>
                <a:spcPct val="90000"/>
              </a:lnSpc>
              <a:buFont typeface="Arial" charset="0"/>
              <a:buChar char="►"/>
              <a:defRPr/>
            </a:pPr>
            <a:r>
              <a:rPr lang="hr-HR" altLang="sr-Latn-RS" sz="3000" dirty="0">
                <a:latin typeface="Palatino Linotype" pitchFamily="18" charset="0"/>
              </a:rPr>
              <a:t>Raspoređena po „kolonijalnim prostorima” grčkog svijeta</a:t>
            </a: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hr-HR" altLang="sr-Latn-RS" sz="2800" dirty="0">
                <a:latin typeface="Palatino Linotype" pitchFamily="18" charset="0"/>
              </a:rPr>
              <a:t> </a:t>
            </a:r>
            <a:r>
              <a:rPr lang="hr-HR" altLang="sr-Latn-RS" sz="2800" dirty="0" err="1">
                <a:latin typeface="Palatino Linotype" pitchFamily="18" charset="0"/>
              </a:rPr>
              <a:t>Milet</a:t>
            </a:r>
            <a:r>
              <a:rPr lang="hr-HR" altLang="sr-Latn-RS" sz="2800" dirty="0">
                <a:latin typeface="Palatino Linotype" pitchFamily="18" charset="0"/>
              </a:rPr>
              <a:t>, Aleksandrija, Sicilija, …</a:t>
            </a:r>
          </a:p>
          <a:p>
            <a:pPr eaLnBrk="1" hangingPunct="1">
              <a:lnSpc>
                <a:spcPct val="90000"/>
              </a:lnSpc>
              <a:buFont typeface="Arial" charset="0"/>
              <a:buChar char="►"/>
              <a:defRPr/>
            </a:pPr>
            <a:r>
              <a:rPr lang="hr-HR" altLang="sr-Latn-RS" sz="3000" dirty="0">
                <a:latin typeface="Palatino Linotype" pitchFamily="18" charset="0"/>
              </a:rPr>
              <a:t>Tradiciju čuvaju Arapi</a:t>
            </a:r>
          </a:p>
        </p:txBody>
      </p:sp>
    </p:spTree>
  </p:cSld>
  <p:clrMapOvr>
    <a:masterClrMapping/>
  </p:clrMapOvr>
  <p:transition spd="slow"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3" name="Picture 7" descr="Kos_Asklepeion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211638" y="0"/>
            <a:ext cx="4932362" cy="2976563"/>
          </a:xfrm>
          <a:noFill/>
          <a:ln/>
          <a:effectLst>
            <a:outerShdw dist="35921" dir="2700000" algn="ctr" rotWithShape="0">
              <a:srgbClr val="808080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571500" y="838200"/>
            <a:ext cx="8001000" cy="1216025"/>
          </a:xfrm>
        </p:spPr>
        <p:txBody>
          <a:bodyPr/>
          <a:lstStyle/>
          <a:p>
            <a:r>
              <a:rPr lang="hr-HR" altLang="sr-Latn-RS" i="1" dirty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anose="02040502050505030304" pitchFamily="18" charset="0"/>
              </a:rPr>
              <a:t>Askl</a:t>
            </a:r>
            <a:r>
              <a:rPr lang="en-US" altLang="sr-Latn-RS" i="1" dirty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anose="02040502050505030304" pitchFamily="18" charset="0"/>
              </a:rPr>
              <a:t>ē</a:t>
            </a:r>
            <a:r>
              <a:rPr lang="hr-HR" altLang="sr-Latn-RS" i="1" dirty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anose="02040502050505030304" pitchFamily="18" charset="0"/>
              </a:rPr>
              <a:t>pieion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752600"/>
            <a:ext cx="9144000" cy="2636837"/>
          </a:xfrm>
        </p:spPr>
        <p:txBody>
          <a:bodyPr>
            <a:normAutofit/>
          </a:bodyPr>
          <a:lstStyle/>
          <a:p>
            <a:r>
              <a:rPr lang="hr-HR" altLang="sr-Latn-RS" sz="260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Svetište boga </a:t>
            </a:r>
          </a:p>
          <a:p>
            <a:pPr>
              <a:buFont typeface="Wingdings" pitchFamily="2" charset="2"/>
              <a:buNone/>
            </a:pPr>
            <a:r>
              <a:rPr lang="hr-HR" altLang="sr-Latn-RS" sz="260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		liječništva Asklepija</a:t>
            </a:r>
          </a:p>
          <a:p>
            <a:r>
              <a:rPr lang="hr-HR" altLang="sr-Latn-RS" sz="260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Liječenje snom, sa zmijama; zavjetni organi</a:t>
            </a:r>
          </a:p>
          <a:p>
            <a:r>
              <a:rPr lang="hr-HR" altLang="sr-Latn-RS" sz="260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Poznati: na Kosu, u Trikali (Tesalija), u Pergamu, podno Akropole u Ateni te u Epidauru</a:t>
            </a:r>
          </a:p>
        </p:txBody>
      </p:sp>
      <p:pic>
        <p:nvPicPr>
          <p:cNvPr id="39944" name="Picture 8" descr="rekonstrukcija Epidaur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4221163"/>
            <a:ext cx="9144000" cy="26368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9946" name="Text Box 10"/>
          <p:cNvSpPr txBox="1">
            <a:spLocks noChangeArrowheads="1"/>
          </p:cNvSpPr>
          <p:nvPr/>
        </p:nvSpPr>
        <p:spPr bwMode="auto">
          <a:xfrm>
            <a:off x="1331913" y="0"/>
            <a:ext cx="28797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hr-HR" altLang="sr-Latn-RS" b="1" i="1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Baskerville Old Face" panose="02020602080505020303" pitchFamily="18" charset="0"/>
              </a:rPr>
              <a:t>Asklepieion</a:t>
            </a:r>
            <a:r>
              <a:rPr lang="hr-HR" altLang="sr-Latn-RS" b="1" i="1" dirty="0">
                <a:solidFill>
                  <a:schemeClr val="accent6">
                    <a:lumMod val="60000"/>
                    <a:lumOff val="40000"/>
                  </a:schemeClr>
                </a:solidFill>
                <a:latin typeface="Baskerville Old Face" panose="02020602080505020303" pitchFamily="18" charset="0"/>
              </a:rPr>
              <a:t> </a:t>
            </a:r>
            <a:r>
              <a:rPr lang="hr-HR" altLang="sr-Latn-RS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Baskerville Old Face" panose="02020602080505020303" pitchFamily="18" charset="0"/>
              </a:rPr>
              <a:t>na Kosu</a:t>
            </a:r>
            <a:endParaRPr lang="hr-HR" altLang="sr-Latn-RS" b="1" i="1" dirty="0">
              <a:solidFill>
                <a:schemeClr val="accent6">
                  <a:lumMod val="60000"/>
                  <a:lumOff val="40000"/>
                </a:schemeClr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39947" name="Text Box 11"/>
          <p:cNvSpPr txBox="1">
            <a:spLocks noChangeArrowheads="1"/>
          </p:cNvSpPr>
          <p:nvPr/>
        </p:nvSpPr>
        <p:spPr bwMode="auto">
          <a:xfrm>
            <a:off x="0" y="4221163"/>
            <a:ext cx="3708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hr-HR" altLang="sr-Latn-RS"/>
          </a:p>
        </p:txBody>
      </p:sp>
      <p:sp>
        <p:nvSpPr>
          <p:cNvPr id="39948" name="Text Box 12"/>
          <p:cNvSpPr txBox="1">
            <a:spLocks noChangeArrowheads="1"/>
          </p:cNvSpPr>
          <p:nvPr/>
        </p:nvSpPr>
        <p:spPr bwMode="auto">
          <a:xfrm>
            <a:off x="0" y="4149725"/>
            <a:ext cx="507605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hr-HR" altLang="sr-Latn-RS" dirty="0">
                <a:solidFill>
                  <a:schemeClr val="bg2">
                    <a:lumMod val="75000"/>
                  </a:schemeClr>
                </a:solidFill>
              </a:rPr>
              <a:t>Rekonstrukcija Asklepijeja u Epidauru</a:t>
            </a:r>
          </a:p>
        </p:txBody>
      </p:sp>
    </p:spTree>
    <p:extLst>
      <p:ext uri="{BB962C8B-B14F-4D97-AF65-F5344CB8AC3E}">
        <p14:creationId xmlns:p14="http://schemas.microsoft.com/office/powerpoint/2010/main" val="131937842"/>
      </p:ext>
    </p:extLst>
  </p:cSld>
  <p:clrMapOvr>
    <a:masterClrMapping/>
  </p:clrMapOvr>
  <p:transition>
    <p:wip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4800" y="0"/>
            <a:ext cx="8540750" cy="914400"/>
          </a:xfrm>
        </p:spPr>
        <p:txBody>
          <a:bodyPr/>
          <a:lstStyle/>
          <a:p>
            <a:pPr algn="l" eaLnBrk="1" hangingPunct="1">
              <a:defRPr/>
            </a:pPr>
            <a:r>
              <a:rPr lang="hr-HR" altLang="sr-Latn-RS" sz="4000" dirty="0" err="1">
                <a:latin typeface="Palatino Linotype" pitchFamily="18" charset="0"/>
              </a:rPr>
              <a:t>Liječništvo</a:t>
            </a:r>
            <a:r>
              <a:rPr lang="hr-BA" altLang="sr-Latn-RS" sz="4000" dirty="0">
                <a:latin typeface="Palatino Linotype" pitchFamily="18" charset="0"/>
              </a:rPr>
              <a:t> </a:t>
            </a:r>
            <a:r>
              <a:rPr lang="hr-BA" altLang="sr-Latn-RS" sz="4000" cap="small" dirty="0">
                <a:latin typeface="Palatino Linotype" pitchFamily="18" charset="0"/>
              </a:rPr>
              <a:t>u helenizmu</a:t>
            </a:r>
            <a:endParaRPr lang="en-GB" altLang="sr-Latn-RS" sz="4000" dirty="0">
              <a:latin typeface="Palatino Linotype" pitchFamily="18" charset="0"/>
            </a:endParaRPr>
          </a:p>
        </p:txBody>
      </p:sp>
      <p:sp>
        <p:nvSpPr>
          <p:cNvPr id="31747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304800" y="914382"/>
            <a:ext cx="8371656" cy="568297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 typeface="Arial" charset="0"/>
              <a:buChar char="►"/>
              <a:defRPr/>
            </a:pPr>
            <a:r>
              <a:rPr lang="hr-HR" altLang="sr-Latn-RS" sz="3200" b="1" dirty="0">
                <a:latin typeface="Palatino Linotype" pitchFamily="18" charset="0"/>
              </a:rPr>
              <a:t>Herofil</a:t>
            </a:r>
            <a:r>
              <a:rPr lang="hr-HR" altLang="sr-Latn-RS" sz="3200" dirty="0">
                <a:latin typeface="Palatino Linotype" pitchFamily="18" charset="0"/>
              </a:rPr>
              <a:t> iz Halkedona i </a:t>
            </a:r>
            <a:r>
              <a:rPr lang="hr-HR" altLang="sr-Latn-RS" sz="3200" b="1" dirty="0">
                <a:latin typeface="Palatino Linotype" pitchFamily="18" charset="0"/>
              </a:rPr>
              <a:t>Erasistrat</a:t>
            </a:r>
            <a:r>
              <a:rPr lang="hr-HR" altLang="sr-Latn-RS" sz="3200" dirty="0">
                <a:latin typeface="Palatino Linotype" pitchFamily="18" charset="0"/>
              </a:rPr>
              <a:t> s Keja c.265.g.pr.Kr. u Aleksandriji usavršili anatomiju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hr-HR" altLang="sr-Latn-RS" sz="2800" dirty="0">
                <a:latin typeface="Palatino Linotype" pitchFamily="18" charset="0"/>
              </a:rPr>
              <a:t>Secirali su (ponekad žive) egipatske zločince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hr-HR" altLang="sr-Latn-RS" sz="2800" dirty="0">
                <a:latin typeface="Palatino Linotype" pitchFamily="18" charset="0"/>
              </a:rPr>
              <a:t>Uvid u krvožilni i živčani sustav (srce pokreće krvotok)</a:t>
            </a:r>
          </a:p>
          <a:p>
            <a:pPr eaLnBrk="1" hangingPunct="1">
              <a:lnSpc>
                <a:spcPct val="90000"/>
              </a:lnSpc>
              <a:buFont typeface="Arial" charset="0"/>
              <a:buChar char="►"/>
              <a:defRPr/>
            </a:pPr>
            <a:r>
              <a:rPr lang="hr-HR" altLang="sr-Latn-RS" sz="3200" b="1" dirty="0">
                <a:latin typeface="Palatino Linotype" pitchFamily="18" charset="0"/>
              </a:rPr>
              <a:t>Asklepijad</a:t>
            </a:r>
            <a:r>
              <a:rPr lang="hr-HR" altLang="sr-Latn-RS" sz="3200" dirty="0">
                <a:latin typeface="Palatino Linotype" pitchFamily="18" charset="0"/>
              </a:rPr>
              <a:t> iz Pruse u </a:t>
            </a:r>
            <a:r>
              <a:rPr lang="hr-HR" altLang="sr-Latn-RS" sz="3200" dirty="0" err="1">
                <a:latin typeface="Palatino Linotype" pitchFamily="18" charset="0"/>
              </a:rPr>
              <a:t>Bitiniji</a:t>
            </a:r>
            <a:r>
              <a:rPr lang="hr-HR" altLang="sr-Latn-RS" sz="3200" dirty="0">
                <a:latin typeface="Palatino Linotype" pitchFamily="18" charset="0"/>
              </a:rPr>
              <a:t> (124.-40.g.pr.Kr.)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hr-HR" altLang="sr-Latn-RS" sz="2800" dirty="0">
                <a:latin typeface="Palatino Linotype" pitchFamily="18" charset="0"/>
              </a:rPr>
              <a:t>Zajedno s učenikom Temisonom smatra se osnivačem metodičke škole u medicini:</a:t>
            </a:r>
          </a:p>
          <a:p>
            <a:pPr lvl="2" eaLnBrk="1" hangingPunct="1">
              <a:lnSpc>
                <a:spcPct val="90000"/>
              </a:lnSpc>
              <a:buFont typeface="Arial" charset="0"/>
              <a:buChar char="►"/>
              <a:defRPr/>
            </a:pPr>
            <a:r>
              <a:rPr lang="hr-HR" altLang="sr-Latn-RS" sz="2400" dirty="0">
                <a:latin typeface="Palatino Linotype" pitchFamily="18" charset="0"/>
              </a:rPr>
              <a:t>Atomistička teorija, liječenje slijedi iz naravi bolesti (dijeta, masaže, puštanje krvi...)</a:t>
            </a:r>
          </a:p>
        </p:txBody>
      </p:sp>
    </p:spTree>
  </p:cSld>
  <p:clrMapOvr>
    <a:masterClrMapping/>
  </p:clrMapOvr>
  <p:transition spd="slow">
    <p:wip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1"/>
            <a:ext cx="8507288" cy="1456267"/>
          </a:xfrm>
        </p:spPr>
        <p:txBody>
          <a:bodyPr>
            <a:normAutofit/>
          </a:bodyPr>
          <a:lstStyle/>
          <a:p>
            <a:r>
              <a:rPr lang="hr-BA" sz="3600" dirty="0">
                <a:latin typeface="Palatino Linotype" panose="02040502050505030304" pitchFamily="18" charset="0"/>
              </a:rPr>
              <a:t>LIJEČNIŠTVO</a:t>
            </a:r>
            <a:r>
              <a:rPr lang="hr-BA" sz="3200" dirty="0">
                <a:latin typeface="Palatino Linotype" panose="02040502050505030304" pitchFamily="18" charset="0"/>
              </a:rPr>
              <a:t> U RIMSKOM RAZDOBLJU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2142068"/>
            <a:ext cx="8640960" cy="4455284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buFont typeface="Arial" charset="0"/>
              <a:buChar char="►"/>
              <a:defRPr/>
            </a:pPr>
            <a:r>
              <a:rPr lang="hr-HR" altLang="sr-Latn-RS" sz="3200" dirty="0">
                <a:latin typeface="Palatino Linotype" pitchFamily="18" charset="0"/>
              </a:rPr>
              <a:t>Aulo Kornelije</a:t>
            </a:r>
            <a:r>
              <a:rPr lang="hr-HR" altLang="sr-Latn-RS" sz="3200" b="1" dirty="0">
                <a:latin typeface="Palatino Linotype" pitchFamily="18" charset="0"/>
              </a:rPr>
              <a:t> </a:t>
            </a:r>
            <a:r>
              <a:rPr lang="hr-HR" altLang="sr-Latn-RS" sz="3200" b="1" dirty="0" err="1">
                <a:latin typeface="Palatino Linotype" pitchFamily="18" charset="0"/>
              </a:rPr>
              <a:t>Celzo</a:t>
            </a:r>
            <a:r>
              <a:rPr lang="hr-HR" altLang="sr-Latn-RS" sz="3200" b="1" dirty="0">
                <a:latin typeface="Palatino Linotype" pitchFamily="18" charset="0"/>
              </a:rPr>
              <a:t> </a:t>
            </a:r>
            <a:r>
              <a:rPr lang="hr-HR" altLang="sr-Latn-RS" sz="3200" dirty="0">
                <a:latin typeface="Palatino Linotype" pitchFamily="18" charset="0"/>
              </a:rPr>
              <a:t>(</a:t>
            </a:r>
            <a:r>
              <a:rPr lang="en-GB" altLang="sr-Latn-RS" sz="3200" i="1" dirty="0" err="1">
                <a:latin typeface="Palatino Linotype" pitchFamily="18" charset="0"/>
              </a:rPr>
              <a:t>Aulus</a:t>
            </a:r>
            <a:r>
              <a:rPr lang="en-GB" altLang="sr-Latn-RS" sz="3200" i="1" dirty="0">
                <a:latin typeface="Palatino Linotype" pitchFamily="18" charset="0"/>
              </a:rPr>
              <a:t> Cornelius </a:t>
            </a:r>
            <a:r>
              <a:rPr lang="en-GB" altLang="sr-Latn-RS" sz="3200" i="1" dirty="0" err="1">
                <a:latin typeface="Palatino Linotype" pitchFamily="18" charset="0"/>
              </a:rPr>
              <a:t>Celsus</a:t>
            </a:r>
            <a:r>
              <a:rPr lang="hr-HR" altLang="sr-Latn-RS" sz="3200" dirty="0">
                <a:latin typeface="Palatino Linotype" pitchFamily="18" charset="0"/>
              </a:rPr>
              <a:t>,</a:t>
            </a:r>
            <a:r>
              <a:rPr lang="en-GB" altLang="sr-Latn-RS" sz="3200" dirty="0">
                <a:latin typeface="Palatino Linotype" pitchFamily="18" charset="0"/>
              </a:rPr>
              <a:t> </a:t>
            </a:r>
            <a:r>
              <a:rPr lang="hr-HR" altLang="sr-Latn-RS" sz="3200" dirty="0">
                <a:latin typeface="Palatino Linotype" pitchFamily="18" charset="0"/>
              </a:rPr>
              <a:t>c.</a:t>
            </a:r>
            <a:r>
              <a:rPr lang="en-GB" altLang="sr-Latn-RS" sz="3200" dirty="0">
                <a:latin typeface="Palatino Linotype" pitchFamily="18" charset="0"/>
              </a:rPr>
              <a:t>1</a:t>
            </a:r>
            <a:r>
              <a:rPr lang="hr-HR" altLang="sr-Latn-RS" sz="3200" dirty="0">
                <a:latin typeface="Palatino Linotype" pitchFamily="18" charset="0"/>
              </a:rPr>
              <a:t>5.pr.Kr.</a:t>
            </a:r>
            <a:r>
              <a:rPr lang="en-GB" altLang="sr-Latn-RS" sz="3200" dirty="0">
                <a:latin typeface="Palatino Linotype" pitchFamily="18" charset="0"/>
              </a:rPr>
              <a:t>-</a:t>
            </a:r>
            <a:r>
              <a:rPr lang="hr-HR" altLang="sr-Latn-RS" sz="3200" dirty="0">
                <a:latin typeface="Palatino Linotype" pitchFamily="18" charset="0"/>
              </a:rPr>
              <a:t>c.</a:t>
            </a:r>
            <a:r>
              <a:rPr lang="en-GB" altLang="sr-Latn-RS" sz="3200" dirty="0">
                <a:latin typeface="Palatino Linotype" pitchFamily="18" charset="0"/>
              </a:rPr>
              <a:t>37</a:t>
            </a:r>
            <a:r>
              <a:rPr lang="hr-HR" altLang="sr-Latn-RS" sz="3200" dirty="0">
                <a:latin typeface="Palatino Linotype" pitchFamily="18" charset="0"/>
              </a:rPr>
              <a:t>.n.e.</a:t>
            </a:r>
            <a:r>
              <a:rPr lang="en-GB" altLang="sr-Latn-RS" sz="3200" dirty="0">
                <a:latin typeface="Palatino Linotype" pitchFamily="18" charset="0"/>
              </a:rPr>
              <a:t>) </a:t>
            </a:r>
            <a:endParaRPr lang="hr-HR" altLang="sr-Latn-RS" sz="3200" dirty="0">
              <a:latin typeface="Palatino Linotype" pitchFamily="18" charset="0"/>
            </a:endParaRPr>
          </a:p>
          <a:p>
            <a:pPr lvl="1">
              <a:lnSpc>
                <a:spcPct val="90000"/>
              </a:lnSpc>
              <a:defRPr/>
            </a:pPr>
            <a:r>
              <a:rPr lang="hr-HR" altLang="sr-Latn-RS" sz="2800" dirty="0">
                <a:latin typeface="Palatino Linotype" pitchFamily="18" charset="0"/>
              </a:rPr>
              <a:t>Djelo </a:t>
            </a:r>
            <a:r>
              <a:rPr lang="hr-HR" altLang="sr-Latn-RS" sz="2800" i="1" dirty="0">
                <a:latin typeface="Palatino Linotype" pitchFamily="18" charset="0"/>
              </a:rPr>
              <a:t>De medicina </a:t>
            </a:r>
            <a:r>
              <a:rPr lang="hr-HR" altLang="sr-Latn-RS" sz="2800" dirty="0">
                <a:latin typeface="Palatino Linotype" pitchFamily="18" charset="0"/>
              </a:rPr>
              <a:t>– enciklopedija tadašnjeg znanja o liječenju i lijekovima</a:t>
            </a:r>
          </a:p>
          <a:p>
            <a:pPr>
              <a:lnSpc>
                <a:spcPct val="90000"/>
              </a:lnSpc>
              <a:buFont typeface="Arial" charset="0"/>
              <a:buChar char="►"/>
              <a:defRPr/>
            </a:pPr>
            <a:r>
              <a:rPr lang="en-GB" altLang="sr-Latn-RS" sz="3200" b="1" dirty="0">
                <a:latin typeface="Palatino Linotype" pitchFamily="18" charset="0"/>
              </a:rPr>
              <a:t>Galen</a:t>
            </a:r>
            <a:r>
              <a:rPr lang="en-GB" altLang="sr-Latn-RS" sz="3200" dirty="0">
                <a:latin typeface="Palatino Linotype" pitchFamily="18" charset="0"/>
              </a:rPr>
              <a:t> </a:t>
            </a:r>
            <a:r>
              <a:rPr lang="hr-HR" altLang="sr-Latn-RS" sz="3200" dirty="0">
                <a:latin typeface="Palatino Linotype" pitchFamily="18" charset="0"/>
              </a:rPr>
              <a:t>iz </a:t>
            </a:r>
            <a:r>
              <a:rPr lang="hr-HR" altLang="sr-Latn-RS" sz="3200" dirty="0" err="1">
                <a:latin typeface="Palatino Linotype" pitchFamily="18" charset="0"/>
              </a:rPr>
              <a:t>Pergama</a:t>
            </a:r>
            <a:r>
              <a:rPr lang="hr-HR" altLang="sr-Latn-RS" sz="3200" dirty="0">
                <a:latin typeface="Palatino Linotype" pitchFamily="18" charset="0"/>
              </a:rPr>
              <a:t> </a:t>
            </a:r>
            <a:r>
              <a:rPr lang="en-GB" altLang="sr-Latn-RS" sz="3200" dirty="0">
                <a:latin typeface="Palatino Linotype" pitchFamily="18" charset="0"/>
              </a:rPr>
              <a:t>(129</a:t>
            </a:r>
            <a:r>
              <a:rPr lang="hr-HR" altLang="sr-Latn-RS" sz="3200" dirty="0">
                <a:latin typeface="Palatino Linotype" pitchFamily="18" charset="0"/>
              </a:rPr>
              <a:t>.n</a:t>
            </a:r>
            <a:r>
              <a:rPr lang="en-GB" altLang="sr-Latn-RS" sz="3200" dirty="0">
                <a:latin typeface="Palatino Linotype" pitchFamily="18" charset="0"/>
              </a:rPr>
              <a:t>.</a:t>
            </a:r>
            <a:r>
              <a:rPr lang="hr-HR" altLang="sr-Latn-RS" sz="3200" dirty="0">
                <a:latin typeface="Palatino Linotype" pitchFamily="18" charset="0"/>
              </a:rPr>
              <a:t>e</a:t>
            </a:r>
            <a:r>
              <a:rPr lang="en-GB" altLang="sr-Latn-RS" sz="3200" dirty="0">
                <a:latin typeface="Palatino Linotype" pitchFamily="18" charset="0"/>
              </a:rPr>
              <a:t>.-</a:t>
            </a:r>
            <a:r>
              <a:rPr lang="hr-HR" altLang="sr-Latn-RS" sz="3200" dirty="0">
                <a:latin typeface="Palatino Linotype" pitchFamily="18" charset="0"/>
              </a:rPr>
              <a:t>c. </a:t>
            </a:r>
            <a:r>
              <a:rPr lang="en-GB" altLang="sr-Latn-RS" sz="3200" dirty="0">
                <a:latin typeface="Palatino Linotype" pitchFamily="18" charset="0"/>
              </a:rPr>
              <a:t>200</a:t>
            </a:r>
            <a:r>
              <a:rPr lang="hr-HR" altLang="sr-Latn-RS" sz="3200" dirty="0">
                <a:latin typeface="Palatino Linotype" pitchFamily="18" charset="0"/>
              </a:rPr>
              <a:t>.n</a:t>
            </a:r>
            <a:r>
              <a:rPr lang="en-GB" altLang="sr-Latn-RS" sz="3200" dirty="0">
                <a:latin typeface="Palatino Linotype" pitchFamily="18" charset="0"/>
              </a:rPr>
              <a:t>.</a:t>
            </a:r>
            <a:r>
              <a:rPr lang="hr-HR" altLang="sr-Latn-RS" sz="3200" dirty="0">
                <a:latin typeface="Palatino Linotype" pitchFamily="18" charset="0"/>
              </a:rPr>
              <a:t>e</a:t>
            </a:r>
            <a:r>
              <a:rPr lang="en-GB" altLang="sr-Latn-RS" sz="3200" dirty="0">
                <a:latin typeface="Palatino Linotype" pitchFamily="18" charset="0"/>
              </a:rPr>
              <a:t>.) </a:t>
            </a:r>
            <a:endParaRPr lang="hr-HR" altLang="sr-Latn-RS" sz="3200" dirty="0">
              <a:latin typeface="Palatino Linotype" pitchFamily="18" charset="0"/>
            </a:endParaRPr>
          </a:p>
          <a:p>
            <a:pPr lvl="1">
              <a:lnSpc>
                <a:spcPct val="90000"/>
              </a:lnSpc>
              <a:defRPr/>
            </a:pPr>
            <a:r>
              <a:rPr lang="hr-HR" altLang="sr-Latn-RS" sz="2800" dirty="0">
                <a:latin typeface="Palatino Linotype" pitchFamily="18" charset="0"/>
              </a:rPr>
              <a:t>Liječnik (kirurg) i filozof, temelji medicinske znanosti </a:t>
            </a:r>
          </a:p>
          <a:p>
            <a:pPr lvl="2">
              <a:lnSpc>
                <a:spcPct val="90000"/>
              </a:lnSpc>
              <a:buFont typeface="Arial" charset="0"/>
              <a:buChar char="►"/>
              <a:defRPr/>
            </a:pPr>
            <a:r>
              <a:rPr lang="hr-HR" altLang="sr-Latn-RS" sz="2400" dirty="0">
                <a:latin typeface="Palatino Linotype" pitchFamily="18" charset="0"/>
              </a:rPr>
              <a:t>venska i arterijska krv, uloga mozga, puštanje krvi ...</a:t>
            </a:r>
            <a:endParaRPr lang="en-GB" altLang="sr-Latn-RS" sz="2400" dirty="0">
              <a:latin typeface="Palatino Linotyp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8880172"/>
      </p:ext>
    </p:extLst>
  </p:cSld>
  <p:clrMapOvr>
    <a:masterClrMapping/>
  </p:clrMapOvr>
  <p:transition spd="slow">
    <p:wip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28183" y="6237312"/>
            <a:ext cx="7706871" cy="599692"/>
          </a:xfrm>
        </p:spPr>
        <p:txBody>
          <a:bodyPr>
            <a:normAutofit/>
          </a:bodyPr>
          <a:lstStyle/>
          <a:p>
            <a:r>
              <a:rPr lang="hr-BA" sz="1200" cap="none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http://www.mlahanas.de/greeks/library.htm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6010" y="1124744"/>
            <a:ext cx="6519815" cy="4984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856174"/>
      </p:ext>
    </p:extLst>
  </p:cSld>
  <p:clrMapOvr>
    <a:masterClrMapping/>
  </p:clrMapOvr>
  <p:transition spd="slow">
    <p:wip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23850" y="25400"/>
            <a:ext cx="8540750" cy="114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hr-HR" altLang="sr-Latn-RS" sz="3200" dirty="0" err="1">
                <a:latin typeface="Palatino Linotype" pitchFamily="18" charset="0"/>
              </a:rPr>
              <a:t>Julijanska</a:t>
            </a:r>
            <a:r>
              <a:rPr lang="hr-HR" altLang="sr-Latn-RS" sz="3200" dirty="0">
                <a:latin typeface="Palatino Linotype" pitchFamily="18" charset="0"/>
              </a:rPr>
              <a:t> reforma kalendara</a:t>
            </a:r>
          </a:p>
        </p:txBody>
      </p:sp>
      <p:sp>
        <p:nvSpPr>
          <p:cNvPr id="65539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107950" y="1196975"/>
            <a:ext cx="8928100" cy="5661025"/>
          </a:xfrm>
        </p:spPr>
        <p:txBody>
          <a:bodyPr/>
          <a:lstStyle/>
          <a:p>
            <a:pPr eaLnBrk="1" hangingPunct="1">
              <a:buFont typeface="Arial" charset="0"/>
              <a:buChar char="►"/>
              <a:defRPr/>
            </a:pPr>
            <a:r>
              <a:rPr lang="hr-HR" altLang="sr-Latn-RS" sz="2800" dirty="0">
                <a:latin typeface="Palatino Linotype" pitchFamily="18" charset="0"/>
              </a:rPr>
              <a:t>46.g.pr.Kr. Cezar kao </a:t>
            </a:r>
            <a:r>
              <a:rPr lang="hr-HR" altLang="sr-Latn-RS" sz="2800" i="1" dirty="0">
                <a:latin typeface="Palatino Linotype" pitchFamily="18" charset="0"/>
              </a:rPr>
              <a:t>pontifex maximus </a:t>
            </a:r>
            <a:r>
              <a:rPr lang="hr-HR" altLang="sr-Latn-RS" sz="2800" dirty="0">
                <a:latin typeface="Palatino Linotype" pitchFamily="18" charset="0"/>
              </a:rPr>
              <a:t>s</a:t>
            </a:r>
            <a:r>
              <a:rPr lang="hr-HR" altLang="sr-Latn-RS" sz="2800" i="1" dirty="0">
                <a:latin typeface="Palatino Linotype" pitchFamily="18" charset="0"/>
              </a:rPr>
              <a:t> </a:t>
            </a:r>
            <a:r>
              <a:rPr lang="hr-HR" altLang="sr-Latn-RS" sz="2800" dirty="0">
                <a:latin typeface="Palatino Linotype" pitchFamily="18" charset="0"/>
              </a:rPr>
              <a:t>Aleksandrincem </a:t>
            </a:r>
            <a:r>
              <a:rPr lang="hr-HR" altLang="sr-Latn-RS" sz="2800" b="1" u="sng" dirty="0" err="1">
                <a:latin typeface="Palatino Linotype" pitchFamily="18" charset="0"/>
              </a:rPr>
              <a:t>Sosigenom</a:t>
            </a:r>
            <a:r>
              <a:rPr lang="hr-HR" altLang="sr-Latn-RS" sz="2800" i="1" dirty="0">
                <a:latin typeface="Palatino Linotype" pitchFamily="18" charset="0"/>
              </a:rPr>
              <a:t> </a:t>
            </a:r>
            <a:r>
              <a:rPr lang="hr-HR" altLang="sr-Latn-RS" sz="2800" dirty="0">
                <a:latin typeface="Palatino Linotype" pitchFamily="18" charset="0"/>
              </a:rPr>
              <a:t>uređuje rimski kalendar </a:t>
            </a:r>
          </a:p>
          <a:p>
            <a:pPr lvl="1" eaLnBrk="1" hangingPunct="1">
              <a:defRPr/>
            </a:pPr>
            <a:r>
              <a:rPr lang="hr-HR" altLang="sr-Latn-RS" sz="2400" dirty="0">
                <a:latin typeface="Palatino Linotype" pitchFamily="18" charset="0"/>
              </a:rPr>
              <a:t>Te su godine nadoknađeni svi zaostaci -&gt; imala je 445 dana </a:t>
            </a:r>
          </a:p>
          <a:p>
            <a:pPr lvl="1" eaLnBrk="1" hangingPunct="1">
              <a:defRPr/>
            </a:pPr>
            <a:r>
              <a:rPr lang="hr-HR" altLang="sr-Latn-RS" sz="2400" dirty="0">
                <a:latin typeface="Palatino Linotype" pitchFamily="18" charset="0"/>
              </a:rPr>
              <a:t>Kalendar stupa na snagu 1.januara 45.g.pr.Kr.</a:t>
            </a:r>
          </a:p>
          <a:p>
            <a:pPr eaLnBrk="1" hangingPunct="1">
              <a:buFont typeface="Arial" charset="0"/>
              <a:buChar char="►"/>
              <a:defRPr/>
            </a:pPr>
            <a:r>
              <a:rPr lang="hr-HR" altLang="sr-Latn-RS" sz="2800">
                <a:latin typeface="Palatino Linotype" pitchFamily="18" charset="0"/>
              </a:rPr>
              <a:t>Otad </a:t>
            </a:r>
            <a:r>
              <a:rPr lang="hr-HR" altLang="sr-Latn-RS" sz="2800" dirty="0">
                <a:latin typeface="Palatino Linotype" pitchFamily="18" charset="0"/>
              </a:rPr>
              <a:t>31 dan imaju januar, mart, maj, juli, august, oktobar i decembar, 28 ostaje veljači, a svi ostali imaju 30 = 365 dana</a:t>
            </a:r>
          </a:p>
          <a:p>
            <a:pPr eaLnBrk="1" hangingPunct="1">
              <a:buFont typeface="Arial" charset="0"/>
              <a:buChar char="►"/>
              <a:defRPr/>
            </a:pPr>
            <a:r>
              <a:rPr lang="hr-HR" altLang="sr-Latn-RS" sz="2800" dirty="0">
                <a:latin typeface="Palatino Linotype" pitchFamily="18" charset="0"/>
              </a:rPr>
              <a:t>Svake četvrte godine dodaje se jedan dan iza 24. februara: </a:t>
            </a:r>
            <a:r>
              <a:rPr lang="hr-HR" altLang="sr-Latn-RS" sz="2800" i="1" dirty="0">
                <a:latin typeface="Palatino Linotype" pitchFamily="18" charset="0"/>
              </a:rPr>
              <a:t>bis sextus Kalendas Martias </a:t>
            </a:r>
          </a:p>
          <a:p>
            <a:pPr marL="457200" lvl="1" indent="0" eaLnBrk="1" hangingPunct="1">
              <a:buFont typeface="Wingdings" panose="05000000000000000000" pitchFamily="2" charset="2"/>
              <a:buNone/>
              <a:defRPr/>
            </a:pPr>
            <a:r>
              <a:rPr lang="hr-HR" altLang="sr-Latn-RS" sz="2400" i="1" dirty="0">
                <a:latin typeface="Palatino Linotype" pitchFamily="18" charset="0"/>
              </a:rPr>
              <a:t>	</a:t>
            </a:r>
            <a:r>
              <a:rPr lang="hr-HR" altLang="sr-Latn-RS" sz="2400" dirty="0">
                <a:latin typeface="Palatino Linotype" pitchFamily="18" charset="0"/>
              </a:rPr>
              <a:t>=&gt; </a:t>
            </a:r>
            <a:r>
              <a:rPr lang="hr-HR" altLang="sr-Latn-RS" sz="2400" i="1" dirty="0">
                <a:latin typeface="Palatino Linotype" pitchFamily="18" charset="0"/>
              </a:rPr>
              <a:t>annus bissextilis </a:t>
            </a:r>
            <a:r>
              <a:rPr lang="hr-HR" altLang="sr-Latn-RS" sz="2400" dirty="0">
                <a:latin typeface="Palatino Linotype" pitchFamily="18" charset="0"/>
              </a:rPr>
              <a:t>(prijestupna godina)</a:t>
            </a:r>
          </a:p>
        </p:txBody>
      </p:sp>
    </p:spTree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r-HR" altLang="sr-Latn-RS" cap="small" dirty="0">
                <a:latin typeface="Palatino Linotype" pitchFamily="18" charset="0"/>
              </a:rPr>
              <a:t>Pitagora</a:t>
            </a:r>
          </a:p>
        </p:txBody>
      </p:sp>
      <p:sp>
        <p:nvSpPr>
          <p:cNvPr id="19459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301625" y="1196752"/>
            <a:ext cx="8540750" cy="5256436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buFont typeface="Arial" charset="0"/>
              <a:buChar char="►"/>
              <a:defRPr/>
            </a:pPr>
            <a:r>
              <a:rPr lang="hr-HR" altLang="sr-Latn-RS" sz="2800" dirty="0">
                <a:latin typeface="Palatino Linotype" pitchFamily="18" charset="0"/>
              </a:rPr>
              <a:t>Druga polovica 6.st.pr.Kr., sa Sama, filozof </a:t>
            </a:r>
          </a:p>
          <a:p>
            <a:pPr eaLnBrk="1" hangingPunct="1">
              <a:buFont typeface="Arial" charset="0"/>
              <a:buChar char="►"/>
              <a:defRPr/>
            </a:pPr>
            <a:r>
              <a:rPr lang="hr-HR" altLang="sr-Latn-RS" sz="2800" dirty="0">
                <a:latin typeface="Palatino Linotype" pitchFamily="18" charset="0"/>
              </a:rPr>
              <a:t>Astronomija:</a:t>
            </a:r>
          </a:p>
          <a:p>
            <a:pPr lvl="1" eaLnBrk="1" hangingPunct="1">
              <a:defRPr/>
            </a:pPr>
            <a:r>
              <a:rPr lang="hr-HR" altLang="sr-Latn-RS" sz="2700" dirty="0">
                <a:latin typeface="Palatino Linotype" pitchFamily="18" charset="0"/>
              </a:rPr>
              <a:t>shvatio da su jutarnja i večernja zvijezda isto: planet Venera</a:t>
            </a:r>
          </a:p>
          <a:p>
            <a:pPr lvl="1" eaLnBrk="1" hangingPunct="1">
              <a:defRPr/>
            </a:pPr>
            <a:r>
              <a:rPr lang="hr-HR" altLang="sr-Latn-RS" sz="2700" dirty="0">
                <a:latin typeface="Palatino Linotype" pitchFamily="18" charset="0"/>
              </a:rPr>
              <a:t>Njegovi učenici su otkrili da se Zemlja okreće oko svoje osi</a:t>
            </a:r>
          </a:p>
          <a:p>
            <a:pPr eaLnBrk="1" hangingPunct="1">
              <a:buFont typeface="Arial" charset="0"/>
              <a:buChar char="►"/>
              <a:defRPr/>
            </a:pPr>
            <a:r>
              <a:rPr lang="hr-HR" altLang="sr-Latn-RS" sz="2800" dirty="0">
                <a:latin typeface="Palatino Linotype" pitchFamily="18" charset="0"/>
              </a:rPr>
              <a:t>Matematika: </a:t>
            </a:r>
          </a:p>
          <a:p>
            <a:pPr lvl="1" eaLnBrk="1" hangingPunct="1">
              <a:defRPr/>
            </a:pPr>
            <a:r>
              <a:rPr lang="hr-HR" altLang="sr-Latn-RS" sz="2700" dirty="0">
                <a:latin typeface="Palatino Linotype" pitchFamily="18" charset="0"/>
              </a:rPr>
              <a:t>odnosi među brojevima (parni </a:t>
            </a:r>
          </a:p>
          <a:p>
            <a:pPr lvl="1" eaLnBrk="1" hangingPunct="1">
              <a:buFont typeface="Wingdings" panose="05000000000000000000" pitchFamily="2" charset="2"/>
              <a:buNone/>
              <a:defRPr/>
            </a:pPr>
            <a:r>
              <a:rPr lang="hr-HR" altLang="sr-Latn-RS" sz="2700" dirty="0">
                <a:latin typeface="Palatino Linotype" pitchFamily="18" charset="0"/>
              </a:rPr>
              <a:t>i neparni brojevi, prosti brojevi) i </a:t>
            </a:r>
          </a:p>
          <a:p>
            <a:pPr lvl="1" eaLnBrk="1" hangingPunct="1">
              <a:buFont typeface="Wingdings" panose="05000000000000000000" pitchFamily="2" charset="2"/>
              <a:buNone/>
              <a:defRPr/>
            </a:pPr>
            <a:r>
              <a:rPr lang="hr-HR" altLang="sr-Latn-RS" sz="2700" dirty="0">
                <a:latin typeface="Palatino Linotype" pitchFamily="18" charset="0"/>
              </a:rPr>
              <a:t>notama</a:t>
            </a:r>
          </a:p>
          <a:p>
            <a:pPr lvl="1" eaLnBrk="1" hangingPunct="1">
              <a:defRPr/>
            </a:pPr>
            <a:r>
              <a:rPr lang="hr-HR" altLang="sr-Latn-RS" sz="2700" dirty="0">
                <a:latin typeface="Palatino Linotype" pitchFamily="18" charset="0"/>
              </a:rPr>
              <a:t>nauka o trokutima </a:t>
            </a:r>
          </a:p>
          <a:p>
            <a:pPr lvl="1" eaLnBrk="1" hangingPunct="1">
              <a:buFont typeface="Wingdings" panose="05000000000000000000" pitchFamily="2" charset="2"/>
              <a:buNone/>
              <a:defRPr/>
            </a:pPr>
            <a:r>
              <a:rPr lang="hr-HR" altLang="sr-Latn-RS" sz="2700" dirty="0">
                <a:latin typeface="Palatino Linotype" pitchFamily="18" charset="0"/>
              </a:rPr>
              <a:t>(Pitagorin teorem)</a:t>
            </a:r>
          </a:p>
        </p:txBody>
      </p:sp>
      <p:pic>
        <p:nvPicPr>
          <p:cNvPr id="5124" name="Picture 7" descr="Euclid proof_of_the_Pythagorean_theorem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46525" y="3356992"/>
            <a:ext cx="2872760" cy="309619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5266928" cy="1456267"/>
          </a:xfrm>
        </p:spPr>
        <p:txBody>
          <a:bodyPr/>
          <a:lstStyle/>
          <a:p>
            <a:pPr algn="r"/>
            <a:r>
              <a:rPr lang="hr-HR" sz="4400" kern="1200" cap="small" dirty="0">
                <a:ln w="3175" cmpd="sng"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Aristotel</a:t>
            </a:r>
            <a:endParaRPr lang="hr-BA" cap="smal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2087480"/>
            <a:ext cx="8435280" cy="5040560"/>
          </a:xfrm>
        </p:spPr>
        <p:txBody>
          <a:bodyPr>
            <a:normAutofit/>
          </a:bodyPr>
          <a:lstStyle/>
          <a:p>
            <a:pPr>
              <a:buFont typeface="Arial" charset="0"/>
              <a:buChar char="►"/>
              <a:defRPr/>
            </a:pPr>
            <a:r>
              <a:rPr lang="hr-HR" altLang="sr-Latn-RS" sz="3600" dirty="0">
                <a:latin typeface="Palatino Linotype" pitchFamily="18" charset="0"/>
              </a:rPr>
              <a:t>384-322.g.pr.Kr., iz obitelji liječnika</a:t>
            </a:r>
          </a:p>
          <a:p>
            <a:pPr>
              <a:buFont typeface="Arial" charset="0"/>
              <a:buChar char="►"/>
              <a:defRPr/>
            </a:pPr>
            <a:r>
              <a:rPr lang="hr-HR" altLang="sr-Latn-RS" sz="3600" dirty="0">
                <a:latin typeface="Palatino Linotype" pitchFamily="18" charset="0"/>
              </a:rPr>
              <a:t>Prvenstveno filozof, ali s interesima i istraživanjima u:</a:t>
            </a:r>
          </a:p>
          <a:p>
            <a:pPr lvl="1">
              <a:defRPr/>
            </a:pPr>
            <a:r>
              <a:rPr lang="hr-HR" altLang="sr-Latn-RS" sz="3200" b="1" dirty="0">
                <a:latin typeface="Palatino Linotype" pitchFamily="18" charset="0"/>
              </a:rPr>
              <a:t>fizici, botanici, zoologiji…</a:t>
            </a:r>
          </a:p>
          <a:p>
            <a:pPr lvl="1">
              <a:defRPr/>
            </a:pPr>
            <a:r>
              <a:rPr lang="hr-HR" altLang="sr-Latn-RS" sz="3200" dirty="0">
                <a:latin typeface="Palatino Linotype" pitchFamily="18" charset="0"/>
              </a:rPr>
              <a:t>temeljeno na promatranjima</a:t>
            </a:r>
          </a:p>
          <a:p>
            <a:pPr>
              <a:buFont typeface="Arial" charset="0"/>
              <a:buChar char="►"/>
              <a:defRPr/>
            </a:pPr>
            <a:r>
              <a:rPr lang="hr-HR" altLang="sr-Latn-RS" sz="3600" b="1" u="sng" dirty="0">
                <a:latin typeface="Palatino Linotype" pitchFamily="18" charset="0"/>
              </a:rPr>
              <a:t>Teofrast</a:t>
            </a:r>
            <a:r>
              <a:rPr lang="hr-HR" altLang="sr-Latn-RS" sz="3600" dirty="0">
                <a:latin typeface="Palatino Linotype" pitchFamily="18" charset="0"/>
              </a:rPr>
              <a:t> je nastavio s klasifikacijom biljaka (otac botanike)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592" y="24952"/>
            <a:ext cx="1691680" cy="2264419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6" name="TextBox 5"/>
          <p:cNvSpPr txBox="1"/>
          <p:nvPr/>
        </p:nvSpPr>
        <p:spPr>
          <a:xfrm>
            <a:off x="2591272" y="24952"/>
            <a:ext cx="63012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BA" sz="12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https://commons.wikimedia.org/wiki/File:Aristotle_Altemps_Inv8575.jpg</a:t>
            </a:r>
          </a:p>
        </p:txBody>
      </p:sp>
    </p:spTree>
    <p:extLst>
      <p:ext uri="{BB962C8B-B14F-4D97-AF65-F5344CB8AC3E}">
        <p14:creationId xmlns:p14="http://schemas.microsoft.com/office/powerpoint/2010/main" val="3623595633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0" y="1340768"/>
            <a:ext cx="9144000" cy="5517232"/>
          </a:xfrm>
        </p:spPr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hr-HR" altLang="sr-Latn-RS" sz="2800" dirty="0">
                <a:latin typeface="Palatino Linotype" panose="02040502050505030304" pitchFamily="18" charset="0"/>
              </a:rPr>
              <a:t>4.st.pr.Kr., nije aristokrat; napisao (izgubljeno) djelo </a:t>
            </a:r>
            <a:r>
              <a:rPr lang="hr-HR" altLang="sr-Latn-RS" sz="2800" i="1" dirty="0">
                <a:latin typeface="Palatino Linotype" panose="02040502050505030304" pitchFamily="18" charset="0"/>
              </a:rPr>
              <a:t>O oceanu</a:t>
            </a:r>
            <a:endParaRPr lang="hr-HR" altLang="sr-Latn-RS" sz="2800" dirty="0">
              <a:latin typeface="Palatino Linotype" panose="02040502050505030304" pitchFamily="18" charset="0"/>
            </a:endParaRPr>
          </a:p>
          <a:p>
            <a:pPr eaLnBrk="1" hangingPunct="1">
              <a:defRPr/>
            </a:pPr>
            <a:r>
              <a:rPr lang="hr-HR" altLang="sr-Latn-RS" sz="2800" dirty="0">
                <a:latin typeface="Palatino Linotype" panose="02040502050505030304" pitchFamily="18" charset="0"/>
              </a:rPr>
              <a:t>Izgleda da je obišao čitavu Britaniju (1. Grk) i došao do </a:t>
            </a:r>
            <a:r>
              <a:rPr lang="hr-HR" altLang="sr-Latn-RS" sz="2800" i="1" dirty="0">
                <a:latin typeface="Palatino Linotype" panose="02040502050505030304" pitchFamily="18" charset="0"/>
              </a:rPr>
              <a:t>Thoulē</a:t>
            </a:r>
            <a:r>
              <a:rPr lang="hr-HR" altLang="sr-Latn-RS" sz="2800" dirty="0">
                <a:latin typeface="Palatino Linotype" panose="02040502050505030304" pitchFamily="18" charset="0"/>
              </a:rPr>
              <a:t> (Island) i do Jutlanda</a:t>
            </a:r>
          </a:p>
          <a:p>
            <a:pPr eaLnBrk="1" hangingPunct="1">
              <a:defRPr/>
            </a:pPr>
            <a:r>
              <a:rPr lang="hr-HR" altLang="sr-Latn-RS" sz="2800" dirty="0">
                <a:latin typeface="Palatino Linotype" panose="02040502050505030304" pitchFamily="18" charset="0"/>
              </a:rPr>
              <a:t>Redovito mjerio udaljenost od kuće prema visini sunca; pripisao plime i oseke utjecaju mjeseca</a:t>
            </a:r>
          </a:p>
          <a:p>
            <a:pPr eaLnBrk="1" hangingPunct="1">
              <a:defRPr/>
            </a:pPr>
            <a:r>
              <a:rPr lang="hr-HR" altLang="sr-Latn-RS" sz="2800" i="1" dirty="0">
                <a:latin typeface="Palatino Linotype" panose="02040502050505030304" pitchFamily="18" charset="0"/>
              </a:rPr>
              <a:t>Pretannia </a:t>
            </a:r>
            <a:r>
              <a:rPr lang="hr-HR" altLang="sr-Latn-RS" sz="2800" dirty="0">
                <a:latin typeface="Palatino Linotype" panose="02040502050505030304" pitchFamily="18" charset="0"/>
              </a:rPr>
              <a:t>= Britanija, </a:t>
            </a:r>
            <a:r>
              <a:rPr lang="hr-HR" altLang="sr-Latn-RS" sz="2800" i="1" dirty="0">
                <a:latin typeface="Palatino Linotype" panose="02040502050505030304" pitchFamily="18" charset="0"/>
              </a:rPr>
              <a:t>Iernē</a:t>
            </a:r>
            <a:r>
              <a:rPr lang="hr-HR" altLang="sr-Latn-RS" sz="2800" dirty="0">
                <a:latin typeface="Palatino Linotype" panose="02040502050505030304" pitchFamily="18" charset="0"/>
              </a:rPr>
              <a:t> = Irska, </a:t>
            </a:r>
            <a:r>
              <a:rPr lang="hr-HR" altLang="sr-Latn-RS" sz="2800" i="1" dirty="0">
                <a:latin typeface="Palatino Linotype" panose="02040502050505030304" pitchFamily="18" charset="0"/>
              </a:rPr>
              <a:t>Orkades </a:t>
            </a:r>
            <a:r>
              <a:rPr lang="hr-HR" altLang="sr-Latn-RS" sz="2800" dirty="0">
                <a:latin typeface="Palatino Linotype" panose="02040502050505030304" pitchFamily="18" charset="0"/>
              </a:rPr>
              <a:t>= Orkney...</a:t>
            </a:r>
          </a:p>
          <a:p>
            <a:pPr eaLnBrk="1" hangingPunct="1">
              <a:defRPr/>
            </a:pPr>
            <a:r>
              <a:rPr lang="hr-HR" altLang="sr-Latn-RS" sz="2800" dirty="0">
                <a:latin typeface="Palatino Linotype" panose="02040502050505030304" pitchFamily="18" charset="0"/>
              </a:rPr>
              <a:t>Jedan od brojnih grč. istraživača:</a:t>
            </a:r>
          </a:p>
          <a:p>
            <a:pPr lvl="1" eaLnBrk="1" hangingPunct="1">
              <a:defRPr/>
            </a:pPr>
            <a:r>
              <a:rPr lang="hr-HR" altLang="sr-Latn-R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Kolej sa Sama </a:t>
            </a:r>
            <a:r>
              <a:rPr lang="hr-HR" altLang="sr-Latn-RS" sz="2400" dirty="0">
                <a:latin typeface="Palatino Linotype" panose="02040502050505030304" pitchFamily="18" charset="0"/>
              </a:rPr>
              <a:t>&gt; Z Hispanija; 7/6.st.pr.Kr.</a:t>
            </a:r>
          </a:p>
          <a:p>
            <a:pPr lvl="1" eaLnBrk="1" hangingPunct="1">
              <a:defRPr/>
            </a:pPr>
            <a:r>
              <a:rPr lang="hr-HR" altLang="sr-Latn-R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Eutimen iz Masalije </a:t>
            </a:r>
            <a:r>
              <a:rPr lang="hr-HR" altLang="sr-Latn-RS" sz="2400" dirty="0">
                <a:latin typeface="Palatino Linotype" panose="02040502050505030304" pitchFamily="18" charset="0"/>
              </a:rPr>
              <a:t>&gt; po obalama Afrike do Senegala; 6. st.pr.Kr.</a:t>
            </a:r>
          </a:p>
          <a:p>
            <a:pPr lvl="1" eaLnBrk="1" hangingPunct="1">
              <a:defRPr/>
            </a:pPr>
            <a:r>
              <a:rPr lang="hr-HR" altLang="sr-Latn-R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Nearh sa Krete </a:t>
            </a:r>
            <a:r>
              <a:rPr lang="hr-HR" altLang="sr-Latn-RS" sz="2400" dirty="0">
                <a:latin typeface="Palatino Linotype" panose="02040502050505030304" pitchFamily="18" charset="0"/>
              </a:rPr>
              <a:t>&gt; po obalama Perzijskog zaljeva; 325. g.pr.Kr.</a:t>
            </a:r>
            <a:endParaRPr lang="en-GB" altLang="sr-Latn-RS" sz="2400" dirty="0">
              <a:latin typeface="Palatino Linotype" panose="02040502050505030304" pitchFamily="18" charset="0"/>
            </a:endParaRPr>
          </a:p>
        </p:txBody>
      </p:sp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8812088" cy="896144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hr-HR" altLang="sr-Latn-RS" sz="4400" cap="small" dirty="0"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panose="02040502050505030304" pitchFamily="18" charset="0"/>
              </a:rPr>
              <a:t>Piteja</a:t>
            </a:r>
            <a:r>
              <a:rPr lang="hr-HR" altLang="sr-Latn-RS" sz="4400" b="1" cap="small" dirty="0"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panose="02040502050505030304" pitchFamily="18" charset="0"/>
              </a:rPr>
              <a:t> </a:t>
            </a:r>
            <a:r>
              <a:rPr lang="hr-HR" altLang="sr-Latn-RS" sz="4400" cap="small" dirty="0"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panose="02040502050505030304" pitchFamily="18" charset="0"/>
              </a:rPr>
              <a:t>(</a:t>
            </a:r>
            <a:r>
              <a:rPr lang="hr-HR" altLang="sr-Latn-RS" sz="4400" i="1" cap="small" dirty="0"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panose="02040502050505030304" pitchFamily="18" charset="0"/>
              </a:rPr>
              <a:t>Pytheas</a:t>
            </a:r>
            <a:r>
              <a:rPr lang="hr-HR" altLang="sr-Latn-RS" sz="4400" cap="small" dirty="0"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panose="02040502050505030304" pitchFamily="18" charset="0"/>
              </a:rPr>
              <a:t>) iz Masalije</a:t>
            </a:r>
            <a:endParaRPr lang="en-GB" altLang="sr-Latn-RS" sz="4400" b="1" cap="small" dirty="0">
              <a:effectLst>
                <a:outerShdw blurRad="38100" dist="38100" dir="2700000" algn="tl">
                  <a:srgbClr val="000000"/>
                </a:outerShdw>
              </a:effectLst>
              <a:latin typeface="Palatino Linotype" panose="0204050205050503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5" descr="Oxyrhynchuspapyrus Euclid Elements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455" b="99091" l="3889" r="95000">
                        <a14:foregroundMark x1="11111" y1="5455" x2="34444" y2="23636"/>
                        <a14:foregroundMark x1="2778" y1="12727" x2="24444" y2="54545"/>
                        <a14:foregroundMark x1="24444" y1="54545" x2="53889" y2="92727"/>
                        <a14:foregroundMark x1="46667" y1="53636" x2="49444" y2="51818"/>
                        <a14:foregroundMark x1="7222" y1="88182" x2="2778" y2="38182"/>
                        <a14:foregroundMark x1="2778" y1="38182" x2="4444" y2="13636"/>
                        <a14:foregroundMark x1="4444" y1="13636" x2="6667" y2="10909"/>
                        <a14:foregroundMark x1="66747" y1="97559" x2="68333" y2="98182"/>
                        <a14:foregroundMark x1="65617" y1="97115" x2="65780" y2="97179"/>
                        <a14:foregroundMark x1="54444" y1="92727" x2="55146" y2="93003"/>
                        <a14:foregroundMark x1="68333" y1="98182" x2="68333" y2="99091"/>
                        <a14:foregroundMark x1="87222" y1="28182" x2="91111" y2="28182"/>
                        <a14:foregroundMark x1="80000" y1="34545" x2="94444" y2="32727"/>
                        <a14:foregroundMark x1="94444" y1="32727" x2="95000" y2="35455"/>
                        <a14:backgroundMark x1="52778" y1="99091" x2="63889" y2="99091"/>
                        <a14:backgroundMark x1="65000" y1="98182" x2="65556" y2="99091"/>
                        <a14:backgroundMark x1="64444" y1="97273" x2="65556" y2="97273"/>
                        <a14:backgroundMark x1="55000" y1="94545" x2="55000" y2="94545"/>
                        <a14:backgroundMark x1="65556" y1="97273" x2="65556" y2="97273"/>
                        <a14:backgroundMark x1="65556" y1="97273" x2="65556" y2="97273"/>
                        <a14:backgroundMark x1="65556" y1="97273" x2="65556" y2="963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77784" y="216829"/>
            <a:ext cx="4149835" cy="25362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187624" y="756808"/>
            <a:ext cx="7041976" cy="1456267"/>
          </a:xfrm>
        </p:spPr>
        <p:txBody>
          <a:bodyPr/>
          <a:lstStyle/>
          <a:p>
            <a:pPr eaLnBrk="1" hangingPunct="1">
              <a:defRPr/>
            </a:pPr>
            <a:r>
              <a:rPr lang="hr-HR" altLang="sr-Latn-RS" sz="4000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Euklid</a:t>
            </a:r>
            <a:endParaRPr lang="hr-HR" altLang="sr-Latn-RS" cap="smal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itchFamily="18" charset="0"/>
            </a:endParaRPr>
          </a:p>
        </p:txBody>
      </p:sp>
      <p:sp>
        <p:nvSpPr>
          <p:cNvPr id="23556" name="Rectangle 4"/>
          <p:cNvSpPr>
            <a:spLocks noGrp="1" noRot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eaLnBrk="1" hangingPunct="1">
              <a:buFont typeface="Arial" charset="0"/>
              <a:buChar char="►"/>
              <a:defRPr/>
            </a:pPr>
            <a:r>
              <a:rPr lang="hr-HR" altLang="sr-Latn-RS" sz="3200" dirty="0">
                <a:latin typeface="Palatino Linotype" pitchFamily="18" charset="0"/>
              </a:rPr>
              <a:t>Oko 300.g.pr.Kr., iz Aleksandrije</a:t>
            </a:r>
          </a:p>
          <a:p>
            <a:pPr eaLnBrk="1" hangingPunct="1">
              <a:buFont typeface="Arial" charset="0"/>
              <a:buChar char="►"/>
              <a:defRPr/>
            </a:pPr>
            <a:r>
              <a:rPr lang="hr-HR" altLang="sr-Latn-RS" sz="3200" dirty="0">
                <a:latin typeface="Palatino Linotype" pitchFamily="18" charset="0"/>
              </a:rPr>
              <a:t>Otac geometrije, djelo </a:t>
            </a:r>
            <a:r>
              <a:rPr lang="hr-HR" altLang="sr-Latn-RS" sz="3200" i="1" dirty="0">
                <a:latin typeface="Palatino Linotype" pitchFamily="18" charset="0"/>
              </a:rPr>
              <a:t>Počela </a:t>
            </a:r>
            <a:r>
              <a:rPr lang="hr-HR" altLang="sr-Latn-RS" sz="3200" dirty="0">
                <a:latin typeface="Palatino Linotype" pitchFamily="18" charset="0"/>
              </a:rPr>
              <a:t>u 13 knjiga</a:t>
            </a:r>
          </a:p>
          <a:p>
            <a:pPr eaLnBrk="1" hangingPunct="1">
              <a:buFont typeface="Arial" charset="0"/>
              <a:buChar char="►"/>
              <a:defRPr/>
            </a:pPr>
            <a:r>
              <a:rPr lang="hr-HR" altLang="sr-Latn-RS" sz="3200" dirty="0">
                <a:latin typeface="Palatino Linotype" pitchFamily="18" charset="0"/>
              </a:rPr>
              <a:t>Aksiomi, teorija brojeva, perspektiva, geometrija plohe (točke i pravca)...</a:t>
            </a:r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-77297" y="17503"/>
            <a:ext cx="561662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hr-HR" altLang="sr-Latn-RS" sz="18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Papirus iz Oxyrincha s Euklidovim tekstom, c. 100.g.A.D</a:t>
            </a:r>
          </a:p>
        </p:txBody>
      </p:sp>
    </p:spTree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188641"/>
            <a:ext cx="3816552" cy="1953428"/>
          </a:xfrm>
        </p:spPr>
        <p:txBody>
          <a:bodyPr>
            <a:normAutofit/>
          </a:bodyPr>
          <a:lstStyle/>
          <a:p>
            <a:pPr algn="ctr"/>
            <a:r>
              <a:rPr lang="hr-HR" altLang="sr-Latn-RS" sz="4000" cap="small" dirty="0" err="1">
                <a:latin typeface="Palatino Linotype" pitchFamily="18" charset="0"/>
              </a:rPr>
              <a:t>Aristarh</a:t>
            </a:r>
            <a:r>
              <a:rPr lang="hr-HR" altLang="sr-Latn-RS" sz="4000" cap="small" dirty="0">
                <a:latin typeface="Palatino Linotype" pitchFamily="18" charset="0"/>
              </a:rPr>
              <a:t> sa Sama</a:t>
            </a:r>
            <a:endParaRPr lang="hr-BA" sz="4000" cap="small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5350" y="2780928"/>
            <a:ext cx="8713113" cy="364913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 typeface="Arial" charset="0"/>
              <a:buChar char="►"/>
              <a:defRPr/>
            </a:pPr>
            <a:r>
              <a:rPr lang="hr-HR" altLang="sr-Latn-RS" sz="3200" dirty="0">
                <a:latin typeface="Palatino Linotype" pitchFamily="18" charset="0"/>
              </a:rPr>
              <a:t>Živio oko 275.pr.Kr.</a:t>
            </a:r>
          </a:p>
          <a:p>
            <a:pPr>
              <a:lnSpc>
                <a:spcPct val="90000"/>
              </a:lnSpc>
              <a:buFont typeface="Arial" charset="0"/>
              <a:buChar char="►"/>
              <a:defRPr/>
            </a:pPr>
            <a:r>
              <a:rPr lang="hr-HR" altLang="sr-Latn-RS" sz="3200" dirty="0">
                <a:latin typeface="Palatino Linotype" pitchFamily="18" charset="0"/>
              </a:rPr>
              <a:t>Računao udaljenost Mjeseca i Sunca od Zemlje te njihove veličine</a:t>
            </a:r>
          </a:p>
          <a:p>
            <a:pPr>
              <a:lnSpc>
                <a:spcPct val="90000"/>
              </a:lnSpc>
              <a:buFont typeface="Arial" charset="0"/>
              <a:buChar char="►"/>
              <a:defRPr/>
            </a:pPr>
            <a:r>
              <a:rPr lang="hr-HR" altLang="sr-Latn-RS" sz="3200" dirty="0">
                <a:latin typeface="Palatino Linotype" pitchFamily="18" charset="0"/>
              </a:rPr>
              <a:t>Iznio teoriju da su Sunce i zvijezde nepomični, a Zemlja se u krugu okreće oko Sunca </a:t>
            </a:r>
          </a:p>
          <a:p>
            <a:pPr lvl="1">
              <a:lnSpc>
                <a:spcPct val="90000"/>
              </a:lnSpc>
              <a:defRPr/>
            </a:pPr>
            <a:r>
              <a:rPr lang="hr-HR" altLang="sr-Latn-RS" sz="2800" dirty="0">
                <a:latin typeface="Palatino Linotype" pitchFamily="18" charset="0"/>
              </a:rPr>
              <a:t>Mjesec dobiva svjetlost od Sunca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1455" y="6370"/>
            <a:ext cx="4604447" cy="3063589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9" name="TextBox 8"/>
          <p:cNvSpPr txBox="1"/>
          <p:nvPr/>
        </p:nvSpPr>
        <p:spPr>
          <a:xfrm>
            <a:off x="5243982" y="3090556"/>
            <a:ext cx="38519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BA" sz="12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https://en.wikipedia.org/wiki/Ancient_Greek_astronomy</a:t>
            </a:r>
          </a:p>
        </p:txBody>
      </p:sp>
    </p:spTree>
    <p:extLst>
      <p:ext uri="{BB962C8B-B14F-4D97-AF65-F5344CB8AC3E}">
        <p14:creationId xmlns:p14="http://schemas.microsoft.com/office/powerpoint/2010/main" val="2903156215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2160" y="0"/>
            <a:ext cx="3131840" cy="4052601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2150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67544" y="998888"/>
            <a:ext cx="7772400" cy="1456267"/>
          </a:xfrm>
        </p:spPr>
        <p:txBody>
          <a:bodyPr/>
          <a:lstStyle/>
          <a:p>
            <a:pPr eaLnBrk="1" hangingPunct="1">
              <a:defRPr/>
            </a:pPr>
            <a:r>
              <a:rPr lang="hr-HR" altLang="sr-Latn-RS" sz="3800" cap="small" dirty="0">
                <a:latin typeface="Palatino Linotype" pitchFamily="18" charset="0"/>
              </a:rPr>
              <a:t>Eratosten iz Kirene</a:t>
            </a:r>
            <a:r>
              <a:rPr lang="hr-HR" altLang="sr-Latn-RS" sz="3800" dirty="0">
                <a:latin typeface="Palatino Linotype" pitchFamily="18" charset="0"/>
              </a:rPr>
              <a:t>	</a:t>
            </a:r>
          </a:p>
        </p:txBody>
      </p:sp>
      <p:sp>
        <p:nvSpPr>
          <p:cNvPr id="21507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179512" y="2675469"/>
            <a:ext cx="8856984" cy="4065899"/>
          </a:xfrm>
        </p:spPr>
        <p:txBody>
          <a:bodyPr>
            <a:normAutofit lnSpcReduction="10000"/>
          </a:bodyPr>
          <a:lstStyle/>
          <a:p>
            <a:pPr eaLnBrk="1" hangingPunct="1">
              <a:buFont typeface="Arial" charset="0"/>
              <a:buChar char="►"/>
              <a:defRPr/>
            </a:pPr>
            <a:r>
              <a:rPr lang="el-GR" altLang="sr-Latn-RS" sz="2800" dirty="0">
                <a:latin typeface="Palatino Linotype" pitchFamily="18" charset="0"/>
              </a:rPr>
              <a:t>β</a:t>
            </a:r>
            <a:endParaRPr lang="hr-HR" altLang="sr-Latn-RS" sz="2800" dirty="0">
              <a:latin typeface="Palatino Linotype" pitchFamily="18" charset="0"/>
            </a:endParaRPr>
          </a:p>
          <a:p>
            <a:pPr eaLnBrk="1" hangingPunct="1">
              <a:buFont typeface="Arial" charset="0"/>
              <a:buChar char="►"/>
              <a:defRPr/>
            </a:pPr>
            <a:r>
              <a:rPr lang="hr-HR" altLang="sr-Latn-RS" sz="2800" dirty="0">
                <a:latin typeface="Palatino Linotype" pitchFamily="18" charset="0"/>
              </a:rPr>
              <a:t>Živio oko 225.pr.Kr.</a:t>
            </a:r>
          </a:p>
          <a:p>
            <a:pPr eaLnBrk="1" hangingPunct="1">
              <a:buFont typeface="Arial" charset="0"/>
              <a:buChar char="►"/>
              <a:defRPr/>
            </a:pPr>
            <a:r>
              <a:rPr lang="hr-HR" altLang="sr-Latn-RS" sz="2800" dirty="0">
                <a:latin typeface="Palatino Linotype" pitchFamily="18" charset="0"/>
              </a:rPr>
              <a:t>Nadstojnik aleksandrijske knjižnice</a:t>
            </a:r>
          </a:p>
          <a:p>
            <a:pPr eaLnBrk="1" hangingPunct="1">
              <a:buFont typeface="Arial" charset="0"/>
              <a:buChar char="►"/>
              <a:defRPr/>
            </a:pPr>
            <a:r>
              <a:rPr lang="hr-HR" altLang="sr-Latn-RS" sz="2800" dirty="0">
                <a:latin typeface="Palatino Linotype" pitchFamily="18" charset="0"/>
              </a:rPr>
              <a:t>Izračunao opseg Zemlje (otprilike)</a:t>
            </a:r>
          </a:p>
          <a:p>
            <a:pPr eaLnBrk="1" hangingPunct="1">
              <a:buFont typeface="Arial" charset="0"/>
              <a:buChar char="►"/>
              <a:defRPr/>
            </a:pPr>
            <a:r>
              <a:rPr lang="hr-HR" altLang="sr-Latn-RS" sz="2800" dirty="0">
                <a:latin typeface="Palatino Linotype" pitchFamily="18" charset="0"/>
              </a:rPr>
              <a:t>Bavio se matematikom (Eratostenovo sito za prim brojeve), astronomijom, zemljopisom, kronologijom, pjesništvom, kritikom… </a:t>
            </a:r>
          </a:p>
          <a:p>
            <a:pPr eaLnBrk="1" hangingPunct="1">
              <a:buFont typeface="Arial" charset="0"/>
              <a:buChar char="►"/>
              <a:defRPr/>
            </a:pPr>
            <a:r>
              <a:rPr lang="hr-HR" altLang="sr-Latn-RS" sz="2800" dirty="0">
                <a:latin typeface="Palatino Linotype" pitchFamily="18" charset="0"/>
              </a:rPr>
              <a:t>Sam se zove </a:t>
            </a:r>
            <a:r>
              <a:rPr lang="hr-HR" altLang="sr-Latn-RS" sz="2800" i="1" dirty="0">
                <a:latin typeface="Palatino Linotype" pitchFamily="18" charset="0"/>
              </a:rPr>
              <a:t>filologom</a:t>
            </a:r>
            <a:endParaRPr lang="el-GR" altLang="sr-Latn-RS" sz="2800" dirty="0">
              <a:latin typeface="Palatino Linotype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39752" y="188640"/>
            <a:ext cx="36724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BA" sz="12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http://www.wired.com/2008/06/dayintech-0619/</a:t>
            </a:r>
          </a:p>
        </p:txBody>
      </p:sp>
    </p:spTree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r-HR" altLang="sr-Latn-RS" sz="4000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Arhimed</a:t>
            </a:r>
            <a:endParaRPr lang="hr-HR" altLang="sr-Latn-RS" cap="smal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itchFamily="18" charset="0"/>
            </a:endParaRPr>
          </a:p>
        </p:txBody>
      </p:sp>
      <p:sp>
        <p:nvSpPr>
          <p:cNvPr id="5123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323850" y="1371600"/>
            <a:ext cx="8447088" cy="5232400"/>
          </a:xfrm>
        </p:spPr>
        <p:txBody>
          <a:bodyPr/>
          <a:lstStyle/>
          <a:p>
            <a:pPr eaLnBrk="1" hangingPunct="1">
              <a:buFont typeface="Arial" charset="0"/>
              <a:buChar char="►"/>
              <a:defRPr/>
            </a:pPr>
            <a:r>
              <a:rPr lang="hr-HR" altLang="sr-Latn-RS" sz="2800" dirty="0">
                <a:latin typeface="Palatino Linotype" pitchFamily="18" charset="0"/>
              </a:rPr>
              <a:t>Rođen 287. i ubijen 212.g.pr.Kr. 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hr-HR" altLang="sr-Latn-RS" sz="2800" dirty="0">
                <a:latin typeface="Palatino Linotype" pitchFamily="18" charset="0"/>
              </a:rPr>
              <a:t>u Sirakuzi nakon rimske opsade</a:t>
            </a:r>
          </a:p>
          <a:p>
            <a:pPr eaLnBrk="1" hangingPunct="1">
              <a:buFont typeface="Arial" charset="0"/>
              <a:buChar char="►"/>
              <a:defRPr/>
            </a:pPr>
            <a:r>
              <a:rPr lang="hr-HR" altLang="sr-Latn-RS" sz="2800" dirty="0">
                <a:latin typeface="Palatino Linotype" pitchFamily="18" charset="0"/>
              </a:rPr>
              <a:t>Školovao se u Aleksandriji</a:t>
            </a:r>
          </a:p>
          <a:p>
            <a:pPr eaLnBrk="1" hangingPunct="1">
              <a:buFont typeface="Arial" charset="0"/>
              <a:buChar char="►"/>
              <a:defRPr/>
            </a:pPr>
            <a:r>
              <a:rPr lang="hr-HR" altLang="sr-Latn-RS" sz="2800" dirty="0">
                <a:latin typeface="Palatino Linotype" pitchFamily="18" charset="0"/>
              </a:rPr>
              <a:t>Izračunao otprilike vrijednost broja π</a:t>
            </a:r>
          </a:p>
          <a:p>
            <a:pPr eaLnBrk="1" hangingPunct="1">
              <a:buFont typeface="Arial" charset="0"/>
              <a:buChar char="►"/>
              <a:defRPr/>
            </a:pPr>
            <a:r>
              <a:rPr lang="hr-HR" altLang="sr-Latn-RS" sz="2800" dirty="0">
                <a:latin typeface="Palatino Linotype" pitchFamily="18" charset="0"/>
              </a:rPr>
              <a:t>Osnivač hidrostatike, opisao sistem </a:t>
            </a:r>
          </a:p>
          <a:p>
            <a:pPr marL="0" indent="0" eaLnBrk="1" hangingPunct="1">
              <a:buNone/>
              <a:defRPr/>
            </a:pPr>
            <a:r>
              <a:rPr lang="hr-HR" altLang="sr-Latn-RS" sz="2800" dirty="0">
                <a:latin typeface="Palatino Linotype" pitchFamily="18" charset="0"/>
              </a:rPr>
              <a:t>	poluge, izumio neke ratne sprave, ...</a:t>
            </a:r>
          </a:p>
          <a:p>
            <a:pPr eaLnBrk="1" hangingPunct="1">
              <a:buFont typeface="Arial" charset="0"/>
              <a:buChar char="►"/>
              <a:defRPr/>
            </a:pPr>
            <a:r>
              <a:rPr lang="hr-HR" altLang="sr-Latn-RS" sz="2800" dirty="0">
                <a:latin typeface="Palatino Linotype" pitchFamily="18" charset="0"/>
              </a:rPr>
              <a:t>Računao s velikim brojevima</a:t>
            </a:r>
          </a:p>
          <a:p>
            <a:pPr eaLnBrk="1" hangingPunct="1">
              <a:buFont typeface="Arial" charset="0"/>
              <a:buChar char="►"/>
              <a:defRPr/>
            </a:pPr>
            <a:r>
              <a:rPr lang="hr-HR" altLang="sr-Latn-RS" sz="2800" dirty="0">
                <a:latin typeface="Palatino Linotype" pitchFamily="18" charset="0"/>
              </a:rPr>
              <a:t>E̔</a:t>
            </a:r>
            <a:r>
              <a:rPr lang="el-GR" altLang="sr-Latn-RS" sz="2800" dirty="0">
                <a:latin typeface="Palatino Linotype" pitchFamily="18" charset="0"/>
              </a:rPr>
              <a:t>ύ</a:t>
            </a:r>
            <a:r>
              <a:rPr lang="hr-HR" altLang="sr-Latn-RS" sz="2800" dirty="0">
                <a:latin typeface="Palatino Linotype" pitchFamily="18" charset="0"/>
              </a:rPr>
              <a:t>ρηκα </a:t>
            </a:r>
          </a:p>
          <a:p>
            <a:pPr lvl="1" eaLnBrk="1" hangingPunct="1">
              <a:defRPr/>
            </a:pPr>
            <a:r>
              <a:rPr lang="hr-HR" altLang="sr-Latn-RS" sz="2400" dirty="0">
                <a:latin typeface="Palatino Linotype" pitchFamily="18" charset="0"/>
              </a:rPr>
              <a:t>Arhimedov vijak, Arhimedov zakon, “grčka vatra”</a:t>
            </a:r>
            <a:endParaRPr lang="el-GR" altLang="sr-Latn-RS" sz="2400" dirty="0">
              <a:latin typeface="Palatino Linotype" pitchFamily="18" charset="0"/>
            </a:endParaRPr>
          </a:p>
        </p:txBody>
      </p:sp>
      <p:pic>
        <p:nvPicPr>
          <p:cNvPr id="8196" name="Picture 4" descr="arhimed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635" l="379" r="93561">
                        <a14:foregroundMark x1="30303" y1="49147" x2="28904" y2="47986"/>
                        <a14:foregroundMark x1="42789" y1="5352" x2="49242" y2="2048"/>
                        <a14:foregroundMark x1="49242" y1="2048" x2="67803" y2="341"/>
                        <a14:foregroundMark x1="91288" y1="47440" x2="94318" y2="30034"/>
                        <a14:foregroundMark x1="94318" y1="30034" x2="87121" y2="19113"/>
                        <a14:foregroundMark x1="379" y1="93857" x2="13258" y2="80205"/>
                        <a14:foregroundMark x1="13258" y1="80205" x2="31061" y2="70307"/>
                        <a14:foregroundMark x1="31061" y1="70307" x2="34848" y2="63481"/>
                        <a14:foregroundMark x1="29955" y1="17962" x2="73485" y2="86348"/>
                        <a14:foregroundMark x1="73485" y1="86348" x2="74621" y2="93515"/>
                        <a14:foregroundMark x1="68182" y1="2048" x2="87121" y2="16724"/>
                        <a14:foregroundMark x1="53030" y1="9898" x2="71212" y2="61092"/>
                        <a14:foregroundMark x1="12121" y1="96246" x2="68939" y2="92491"/>
                        <a14:foregroundMark x1="68939" y1="92491" x2="91667" y2="94539"/>
                        <a14:foregroundMark x1="1894" y1="98294" x2="60606" y2="98294"/>
                        <a14:foregroundMark x1="60606" y1="98294" x2="83333" y2="98294"/>
                        <a14:foregroundMark x1="83333" y1="98294" x2="93561" y2="98635"/>
                        <a14:foregroundMark x1="26136" y1="41638" x2="24242" y2="34812"/>
                        <a14:foregroundMark x1="20076" y1="40614" x2="22727" y2="30034"/>
                        <a14:foregroundMark x1="17424" y1="38908" x2="17803" y2="38908"/>
                        <a14:foregroundMark x1="17424" y1="40273" x2="24242" y2="21160"/>
                        <a14:foregroundMark x1="18561" y1="38908" x2="18561" y2="38908"/>
                        <a14:foregroundMark x1="21591" y1="41297" x2="17803" y2="40273"/>
                        <a14:backgroundMark x1="40909" y1="3754" x2="21591" y2="16382"/>
                        <a14:backgroundMark x1="21591" y1="16382" x2="13636" y2="33106"/>
                        <a14:backgroundMark x1="23567" y1="46121" x2="26136" y2="49488"/>
                        <a14:backgroundMark x1="13636" y1="33106" x2="15319" y2="35311"/>
                        <a14:backgroundMark x1="26136" y1="49488" x2="22727" y2="67235"/>
                        <a14:backgroundMark x1="22727" y1="67235" x2="4545" y2="75427"/>
                        <a14:backgroundMark x1="4545" y1="75427" x2="3409" y2="754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940152" y="0"/>
            <a:ext cx="2950778" cy="3274917"/>
          </a:xfrm>
          <a:noFill/>
          <a:effectLst>
            <a:outerShdw dist="35921" dir="2700000" algn="ctr" rotWithShape="0">
              <a:srgbClr val="808080"/>
            </a:outerShdw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82594" y="3668735"/>
            <a:ext cx="2095500" cy="2266950"/>
          </a:xfrm>
          <a:prstGeom prst="rect">
            <a:avLst/>
          </a:prstGeom>
          <a:effectLst>
            <a:softEdge rad="63500"/>
          </a:effectLst>
        </p:spPr>
      </p:pic>
    </p:spTree>
  </p:cSld>
  <p:clrMapOvr>
    <a:masterClrMapping/>
  </p:clrMapOvr>
  <p:transition spd="slow">
    <p:wip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TM03457452[[fn=Celestial]]</Template>
  <TotalTime>2846</TotalTime>
  <Words>1628</Words>
  <Application>Microsoft Office PowerPoint</Application>
  <PresentationFormat>Prikaz na zaslonu (4:3)</PresentationFormat>
  <Paragraphs>204</Paragraphs>
  <Slides>24</Slides>
  <Notes>18</Notes>
  <HiddenSlides>0</HiddenSlides>
  <MMClips>0</MMClips>
  <ScaleCrop>false</ScaleCrop>
  <HeadingPairs>
    <vt:vector size="6" baseType="variant">
      <vt:variant>
        <vt:lpstr>Korišteni fontovi</vt:lpstr>
      </vt:variant>
      <vt:variant>
        <vt:i4>8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24</vt:i4>
      </vt:variant>
    </vt:vector>
  </HeadingPairs>
  <TitlesOfParts>
    <vt:vector size="33" baseType="lpstr">
      <vt:lpstr>Arial</vt:lpstr>
      <vt:lpstr>Baskerville Old Face</vt:lpstr>
      <vt:lpstr>Calibri</vt:lpstr>
      <vt:lpstr>Calibri Light</vt:lpstr>
      <vt:lpstr>Courier New</vt:lpstr>
      <vt:lpstr>Palatino Linotype</vt:lpstr>
      <vt:lpstr>Times New Roman</vt:lpstr>
      <vt:lpstr>Wingdings</vt:lpstr>
      <vt:lpstr>Celestial</vt:lpstr>
      <vt:lpstr>Grčka znanost</vt:lpstr>
      <vt:lpstr>PowerPoint prezentacija</vt:lpstr>
      <vt:lpstr>Pitagora</vt:lpstr>
      <vt:lpstr>Aristotel</vt:lpstr>
      <vt:lpstr>Piteja (Pytheas) iz Masalije</vt:lpstr>
      <vt:lpstr>Euklid</vt:lpstr>
      <vt:lpstr>Aristarh sa Sama</vt:lpstr>
      <vt:lpstr>Eratosten iz Kirene </vt:lpstr>
      <vt:lpstr>Arhimed</vt:lpstr>
      <vt:lpstr>Apolonije iz Perge </vt:lpstr>
      <vt:lpstr>Hiparh iz Nikeje</vt:lpstr>
      <vt:lpstr>Posidonije</vt:lpstr>
      <vt:lpstr>Još neka značajnija imena...</vt:lpstr>
      <vt:lpstr>Rekonstrukcija Ptolemejeve karte svijeta iz 15.st.</vt:lpstr>
      <vt:lpstr>MEDICINA</vt:lpstr>
      <vt:lpstr>PowerPoint prezentacija</vt:lpstr>
      <vt:lpstr>Alkmeon iz Krotona</vt:lpstr>
      <vt:lpstr>Hipokrat  (otac kliničke medicine)</vt:lpstr>
      <vt:lpstr>PowerPoint prezentacija</vt:lpstr>
      <vt:lpstr>Asklēpieion</vt:lpstr>
      <vt:lpstr>Liječništvo u helenizmu</vt:lpstr>
      <vt:lpstr>LIJEČNIŠTVO U RIMSKOM RAZDOBLJU</vt:lpstr>
      <vt:lpstr>http://www.mlahanas.de/greeks/library.htm</vt:lpstr>
      <vt:lpstr>Julijanska reforma kalendara</vt:lpstr>
    </vt:vector>
  </TitlesOfParts>
  <Company>HIZP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Grčka znanost</dc:title>
  <dc:creator>Maja Matasović</dc:creator>
  <cp:lastModifiedBy>Maja Matasović</cp:lastModifiedBy>
  <cp:revision>121</cp:revision>
  <dcterms:created xsi:type="dcterms:W3CDTF">2009-02-04T10:59:29Z</dcterms:created>
  <dcterms:modified xsi:type="dcterms:W3CDTF">2024-12-04T18:24:58Z</dcterms:modified>
</cp:coreProperties>
</file>