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69" r:id="rId4"/>
    <p:sldId id="284" r:id="rId5"/>
    <p:sldId id="285" r:id="rId6"/>
    <p:sldId id="286" r:id="rId7"/>
    <p:sldId id="257" r:id="rId8"/>
    <p:sldId id="258" r:id="rId9"/>
    <p:sldId id="260" r:id="rId10"/>
    <p:sldId id="265" r:id="rId11"/>
    <p:sldId id="266" r:id="rId12"/>
    <p:sldId id="268" r:id="rId13"/>
    <p:sldId id="261" r:id="rId14"/>
    <p:sldId id="262" r:id="rId15"/>
    <p:sldId id="264" r:id="rId16"/>
    <p:sldId id="281" r:id="rId17"/>
    <p:sldId id="275" r:id="rId18"/>
    <p:sldId id="276" r:id="rId19"/>
    <p:sldId id="277" r:id="rId20"/>
    <p:sldId id="278" r:id="rId21"/>
    <p:sldId id="287" r:id="rId22"/>
    <p:sldId id="273" r:id="rId23"/>
    <p:sldId id="279" r:id="rId24"/>
    <p:sldId id="282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87" d="100"/>
          <a:sy n="87" d="100"/>
        </p:scale>
        <p:origin x="7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F26C-B202-4ECE-BAD2-058B78632A51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C5B82-39EE-46AE-B5B5-EAFD09D80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38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Amburbium </a:t>
            </a:r>
            <a:r>
              <a:rPr lang="hr-HR" i="0" dirty="0"/>
              <a:t>je također obično u februaru</a:t>
            </a:r>
          </a:p>
          <a:p>
            <a:r>
              <a:rPr lang="hr-HR" i="1" dirty="0"/>
              <a:t>Regifugium </a:t>
            </a:r>
            <a:r>
              <a:rPr lang="hr-HR" i="0" dirty="0"/>
              <a:t>(postoji i 24. maja) - </a:t>
            </a:r>
            <a:r>
              <a:rPr lang="hr-HR" sz="1200" i="0" dirty="0">
                <a:latin typeface="Book Antiqua" panose="02040602050305030304" pitchFamily="18" charset="0"/>
              </a:rPr>
              <a:t>u</a:t>
            </a:r>
            <a:r>
              <a:rPr lang="hr-HR" sz="1200" dirty="0">
                <a:latin typeface="Book Antiqua" panose="02040602050305030304" pitchFamily="18" charset="0"/>
              </a:rPr>
              <a:t>spomena na bijeg Tarkvinija Oholog iz Rima ? Ili jedini dan kad </a:t>
            </a:r>
            <a:r>
              <a:rPr lang="hr-HR" sz="1200" i="1" dirty="0">
                <a:latin typeface="Book Antiqua" panose="02040602050305030304" pitchFamily="18" charset="0"/>
              </a:rPr>
              <a:t>rex sacrorum </a:t>
            </a:r>
            <a:r>
              <a:rPr lang="hr-HR" sz="1200" i="0" dirty="0">
                <a:latin typeface="Book Antiqua" panose="02040602050305030304" pitchFamily="18" charset="0"/>
              </a:rPr>
              <a:t>smije prinijeti žrtve na komicijama ?</a:t>
            </a:r>
            <a:endParaRPr lang="hr-HR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C5B82-39EE-46AE-B5B5-EAFD09D801F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13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B64DDBC-2A9B-4C87-979F-F0DF0BF9CCD0}" type="slidenum">
              <a:rPr lang="hr-HR" altLang="sr-Latn-RS" sz="1200" smtClean="0"/>
              <a:pPr eaLnBrk="1" hangingPunct="1"/>
              <a:t>13</a:t>
            </a:fld>
            <a:endParaRPr lang="hr-HR" altLang="sr-Latn-R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4ED4656-E496-498F-A5EA-9E35C87A2C52}" type="slidenum">
              <a:rPr lang="hr-HR" altLang="sr-Latn-RS" sz="1200" smtClean="0"/>
              <a:pPr eaLnBrk="1" hangingPunct="1"/>
              <a:t>14</a:t>
            </a:fld>
            <a:endParaRPr lang="hr-HR" altLang="sr-Latn-R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3C186B-A4D4-4CAF-9875-A751557DDA4A}" type="slidenum">
              <a:rPr lang="hr-HR" altLang="sr-Latn-RS" sz="1200" smtClean="0"/>
              <a:pPr eaLnBrk="1" hangingPunct="1"/>
              <a:t>15</a:t>
            </a:fld>
            <a:endParaRPr lang="hr-HR" altLang="sr-Latn-R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0DC4CE-BD2E-4CA7-8C3D-00DD30203977}" type="slidenum">
              <a:rPr lang="hr-HR" altLang="sr-Latn-RS" sz="1200" smtClean="0"/>
              <a:pPr eaLnBrk="1" hangingPunct="1"/>
              <a:t>16</a:t>
            </a:fld>
            <a:endParaRPr lang="hr-HR" altLang="sr-Latn-RS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56FBF15-EE82-4DF6-AF97-1FDF35D5D9D5}" type="slidenum">
              <a:rPr lang="hr-HR" altLang="sr-Latn-RS" sz="1200" smtClean="0"/>
              <a:pPr eaLnBrk="1" hangingPunct="1"/>
              <a:t>17</a:t>
            </a:fld>
            <a:endParaRPr lang="hr-HR" altLang="sr-Latn-R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29AFB26-E608-480B-B7D7-3B2DA5BAE5E5}" type="slidenum">
              <a:rPr lang="hr-HR" altLang="sr-Latn-RS" sz="1200" smtClean="0"/>
              <a:pPr eaLnBrk="1" hangingPunct="1"/>
              <a:t>18</a:t>
            </a:fld>
            <a:endParaRPr lang="hr-HR" altLang="sr-Latn-R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7CC253-63D7-407B-BD44-486779216F8B}" type="slidenum">
              <a:rPr lang="hr-HR" altLang="sr-Latn-RS" sz="1200" smtClean="0"/>
              <a:pPr eaLnBrk="1" hangingPunct="1"/>
              <a:t>19</a:t>
            </a:fld>
            <a:endParaRPr lang="hr-HR" altLang="sr-Latn-R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C1AEBCB-8B50-49C6-A7E9-E1C2DA8D33C3}" type="slidenum">
              <a:rPr lang="hr-HR" altLang="sr-Latn-RS" sz="1200" smtClean="0"/>
              <a:pPr eaLnBrk="1" hangingPunct="1"/>
              <a:t>20</a:t>
            </a:fld>
            <a:endParaRPr lang="hr-HR" altLang="sr-Latn-R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A6018FF-BC38-4DA1-AF4A-67D64CD3EBED}" type="slidenum">
              <a:rPr lang="hr-HR" altLang="sr-Latn-RS" sz="1200" smtClean="0"/>
              <a:pPr eaLnBrk="1" hangingPunct="1"/>
              <a:t>22</a:t>
            </a:fld>
            <a:endParaRPr lang="hr-HR" altLang="sr-Latn-R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00B6BC1-49B3-4E48-AEBC-F3CF67409865}" type="slidenum">
              <a:rPr lang="hr-HR" altLang="sr-Latn-RS" sz="1200" smtClean="0"/>
              <a:pPr eaLnBrk="1" hangingPunct="1"/>
              <a:t>23</a:t>
            </a:fld>
            <a:endParaRPr lang="hr-HR" altLang="sr-Latn-R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D4913B0-9569-42B1-83FA-2B14FB67ED6E}" type="slidenum">
              <a:rPr lang="hr-HR" altLang="sr-Latn-RS" sz="1200" smtClean="0"/>
              <a:pPr eaLnBrk="1" hangingPunct="1"/>
              <a:t>3</a:t>
            </a:fld>
            <a:endParaRPr lang="hr-HR" altLang="sr-Latn-R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C5B82-39EE-46AE-B5B5-EAFD09D801F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84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B3A1BB9-43A5-4C10-B95F-7473130E8CCF}" type="slidenum">
              <a:rPr lang="hr-HR" altLang="sr-Latn-RS" sz="1200" smtClean="0"/>
              <a:pPr eaLnBrk="1" hangingPunct="1"/>
              <a:t>7</a:t>
            </a:fld>
            <a:endParaRPr lang="hr-HR" altLang="sr-Latn-R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9699A9D-A621-4AD3-9EDC-E9952A653D10}" type="slidenum">
              <a:rPr lang="hr-HR" altLang="sr-Latn-RS" sz="1200" smtClean="0"/>
              <a:pPr eaLnBrk="1" hangingPunct="1"/>
              <a:t>8</a:t>
            </a:fld>
            <a:endParaRPr lang="hr-HR" altLang="sr-Latn-R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A92A663-3F51-4F13-ADBF-11633DD7DFAA}" type="slidenum">
              <a:rPr lang="hr-HR" altLang="sr-Latn-RS" sz="1200" smtClean="0"/>
              <a:pPr eaLnBrk="1" hangingPunct="1"/>
              <a:t>9</a:t>
            </a:fld>
            <a:endParaRPr lang="hr-HR" altLang="sr-Latn-R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D2C531B-6CC3-4F55-897A-2E67C4DD0E3F}" type="slidenum">
              <a:rPr lang="hr-HR" altLang="sr-Latn-RS" sz="1200" smtClean="0"/>
              <a:pPr eaLnBrk="1" hangingPunct="1"/>
              <a:t>10</a:t>
            </a:fld>
            <a:endParaRPr lang="hr-HR" altLang="sr-Latn-R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A60BF5-726D-40D3-84FB-AE1DAB983B2A}" type="slidenum">
              <a:rPr lang="hr-HR" altLang="sr-Latn-RS" sz="1200" smtClean="0"/>
              <a:pPr eaLnBrk="1" hangingPunct="1"/>
              <a:t>11</a:t>
            </a:fld>
            <a:endParaRPr lang="hr-HR" altLang="sr-Latn-R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1B3A19-31F4-4848-9C93-E5509CF504F7}" type="slidenum">
              <a:rPr lang="hr-HR" altLang="sr-Latn-RS" sz="1200" smtClean="0"/>
              <a:pPr eaLnBrk="1" hangingPunct="1"/>
              <a:t>12</a:t>
            </a:fld>
            <a:endParaRPr lang="hr-HR" altLang="sr-Latn-R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93B7-C95F-488C-9E83-757C0F2A9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9379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21FFE06-ED43-4C2D-B915-23A1D79D8BC7}" type="datetimeFigureOut">
              <a:rPr lang="hr-HR" smtClean="0"/>
              <a:t>13.1.2025.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heel spokes="1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icar.com/GML/Underworldmap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10909"/>
            <a:ext cx="7776864" cy="58326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2862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"Sousse mosaic calendar February" by Ad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Meskens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 - Own work. Licensed under CC BY-SA 3.0 via Wikimedia Commons - http://commons.wikimedia.org/wiki/File:Sousse_mosaic_calendar_February.JPG#/media/File:Sousse_mosaic_calendar_February.JPG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013200" cy="599440"/>
          </a:xfrm>
        </p:spPr>
        <p:txBody>
          <a:bodyPr>
            <a:normAutofit/>
          </a:bodyPr>
          <a:lstStyle/>
          <a:p>
            <a:r>
              <a:rPr lang="hr-HR" sz="3200" cap="small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Februarius</a:t>
            </a:r>
          </a:p>
        </p:txBody>
      </p:sp>
    </p:spTree>
    <p:extLst>
      <p:ext uri="{BB962C8B-B14F-4D97-AF65-F5344CB8AC3E}">
        <p14:creationId xmlns:p14="http://schemas.microsoft.com/office/powerpoint/2010/main" val="2762768435"/>
      </p:ext>
    </p:extLst>
  </p:cSld>
  <p:clrMapOvr>
    <a:masterClrMapping/>
  </p:clrMapOvr>
  <p:transition spd="med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9"/>
            <a:ext cx="5652120" cy="121637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Perzefona – Prozerpina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2780928"/>
            <a:ext cx="8564562" cy="4077072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Svet joj je šipak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Kao Ditova žena naziva se još i:</a:t>
            </a:r>
          </a:p>
          <a:p>
            <a:pPr marL="457200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(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Venus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)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Libitina = 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božica veselja i smrti; 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Tellus 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(= zemlja), 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Lara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,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Mania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,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Dea Muta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U Rim je prvi put došla 496.g.pr.Kr. s Demetrom i Dionizom te je postala </a:t>
            </a:r>
            <a:r>
              <a:rPr lang="hr-HR" altLang="sr-Latn-RS" sz="2800" i="1" dirty="0">
                <a:latin typeface="Book Antiqua" pitchFamily="18" charset="0"/>
              </a:rPr>
              <a:t>Libera</a:t>
            </a:r>
            <a:endParaRPr lang="hr-HR" altLang="sr-Latn-RS" sz="2800" dirty="0">
              <a:latin typeface="Book Antiqua" pitchFamily="18" charset="0"/>
            </a:endParaRPr>
          </a:p>
        </p:txBody>
      </p:sp>
      <p:pic>
        <p:nvPicPr>
          <p:cNvPr id="11268" name="Picture 4" descr="underworldthea65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3419475" cy="3249613"/>
          </a:xfrm>
          <a:noFill/>
        </p:spPr>
      </p:pic>
    </p:spTree>
    <p:extLst>
      <p:ext uri="{BB962C8B-B14F-4D97-AF65-F5344CB8AC3E}">
        <p14:creationId xmlns:p14="http://schemas.microsoft.com/office/powerpoint/2010/main" val="186729653"/>
      </p:ext>
    </p:extLst>
  </p:cSld>
  <p:clrMapOvr>
    <a:masterClrMapping/>
  </p:clrMapOvr>
  <p:transition spd="med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Svetišta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268760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Postoje mjesta gdje se nalaze podzemne komore; ulazi u podzemni svijet = </a:t>
            </a:r>
            <a:r>
              <a:rPr lang="hr-HR" altLang="sr-Latn-RS" sz="2800" i="1" dirty="0">
                <a:latin typeface="Book Antiqua" pitchFamily="18" charset="0"/>
              </a:rPr>
              <a:t>mundus</a:t>
            </a:r>
            <a:r>
              <a:rPr lang="hr-HR" altLang="sr-Latn-RS" sz="2800" dirty="0">
                <a:latin typeface="Book Antiqua" pitchFamily="18" charset="0"/>
              </a:rPr>
              <a:t> </a:t>
            </a:r>
          </a:p>
          <a:p>
            <a:pPr marL="285750" lvl="1" indent="28575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na Forumu, na Marsovom polju, na Palatinu, Luperkal, itd. </a:t>
            </a:r>
          </a:p>
          <a:p>
            <a:pPr marL="285750" lvl="1" indent="28575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otvaraju se redovito 24. augusta, 5. oktobra i 8. novembra</a:t>
            </a:r>
          </a:p>
          <a:p>
            <a:pPr marL="342900" indent="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tad ne smije ženiti, početi putovanje, boriti s neprijateljem, primati vojnike u vojsku, održavati skupštine ...</a:t>
            </a:r>
          </a:p>
          <a:p>
            <a:pPr marL="342900" indent="-342900" algn="l" rtl="0" eaLnBrk="1" latinLnBrk="0" hangingPunct="1">
              <a:buFont typeface="Wingdings" panose="05000000000000000000" pitchFamily="2" charset="2"/>
              <a:buChar char="ü"/>
            </a:pP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Na Marsovom se polju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mundus 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zvao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Tarentum: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tu su od 249.g.pr.Kr. oltari -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Dis Pater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i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Proserpina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</a:t>
            </a:r>
            <a:endParaRPr lang="hr-HR" sz="2800" dirty="0">
              <a:effectLst/>
              <a:latin typeface="Book Antiqua" panose="02040602050305030304" pitchFamily="18" charset="0"/>
            </a:endParaRPr>
          </a:p>
          <a:p>
            <a:pPr marL="342900" indent="342900" algn="l">
              <a:buFont typeface="Wingdings" panose="05000000000000000000" pitchFamily="2" charset="2"/>
              <a:buChar char="ü"/>
            </a:pP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Tu se odvijaju </a:t>
            </a:r>
            <a:r>
              <a:rPr lang="hr-HR" sz="2400" b="0" i="1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Stoljetne </a:t>
            </a: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ili</a:t>
            </a:r>
            <a:r>
              <a:rPr lang="hr-HR" sz="2400" b="0" i="1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 Tarentske</a:t>
            </a: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hr-HR" sz="2400" b="0" i="1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igre</a:t>
            </a:r>
            <a:r>
              <a:rPr lang="hr-HR" sz="2400" b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 v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jerojatno zahvala ili molba za pomoć protiv kuge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342900" indent="342900" algn="l" rtl="0" eaLnBrk="1" latinLnBrk="0" hangingPunct="1">
              <a:buFont typeface="Wingdings" panose="05000000000000000000" pitchFamily="2" charset="2"/>
              <a:buChar char="ü"/>
            </a:pP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Traju tri noći (podzemnicima se žrtvuje navečer), odvijaju se lektisterniji i igre 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58873"/>
      </p:ext>
    </p:extLst>
  </p:cSld>
  <p:clrMapOvr>
    <a:masterClrMapping/>
  </p:clrMapOvr>
  <p:transition spd="med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korisnik_2\My Documents\My Pictures\Asphodelus_al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651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25624"/>
            <a:ext cx="8591872" cy="4727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Book Antiqua" pitchFamily="18" charset="0"/>
              </a:rPr>
              <a:t>		                                 </a:t>
            </a:r>
            <a:r>
              <a:rPr lang="hr-HR" altLang="sr-Latn-RS" sz="2400" dirty="0">
                <a:latin typeface="Book Antiqua" pitchFamily="18" charset="0"/>
              </a:rPr>
              <a:t>Jedan je ulaz u podzemlje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400" dirty="0">
                <a:latin typeface="Book Antiqua" pitchFamily="18" charset="0"/>
              </a:rPr>
              <a:t>				      blizu Kuma u Italiji: Avernsko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400" dirty="0">
                <a:latin typeface="Book Antiqua" pitchFamily="18" charset="0"/>
              </a:rPr>
              <a:t>				     jezero u vulkanskom krateru 				(Eneja i Sibila)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>
              <a:latin typeface="Book Antiqua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600" u="sng" dirty="0">
                <a:latin typeface="Book Antiqua" pitchFamily="18" charset="0"/>
              </a:rPr>
              <a:t>Libitina</a:t>
            </a:r>
            <a:r>
              <a:rPr lang="hr-HR" altLang="sr-Latn-RS" sz="2600" dirty="0">
                <a:latin typeface="Book Antiqua" pitchFamily="18" charset="0"/>
              </a:rPr>
              <a:t> ima hram na Eskvilinu gdje se čuva i iznajmljuje oprema za pogrebe, a posvećena su joj i jedna vrata na Koloseju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endParaRPr lang="hr-HR" altLang="sr-Latn-RS" sz="2600" dirty="0">
              <a:latin typeface="Book Antiqu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600" dirty="0">
                <a:latin typeface="Book Antiqua" panose="02040602050305030304" pitchFamily="18" charset="0"/>
              </a:rPr>
              <a:t>Žrtvene su životinje crne (najčešće jalove junice)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495800" y="115888"/>
            <a:ext cx="173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hr-HR" altLang="sr-Latn-R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Asfodel</a:t>
            </a:r>
            <a:endParaRPr lang="hr-HR" altLang="sr-Latn-R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6158"/>
      </p:ext>
    </p:extLst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04664"/>
            <a:ext cx="3816424" cy="762000"/>
          </a:xfrm>
        </p:spPr>
        <p:txBody>
          <a:bodyPr/>
          <a:lstStyle/>
          <a:p>
            <a:pPr eaLnBrk="1" hangingPunct="1"/>
            <a:r>
              <a:rPr lang="hr-HR" altLang="sr-Latn-RS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Pratioci</a:t>
            </a:r>
            <a:endParaRPr lang="hr-HR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Tartar</a:t>
            </a:r>
            <a:r>
              <a:rPr lang="hr-HR" altLang="sr-Latn-RS" sz="2400" dirty="0">
                <a:latin typeface="Book Antiqua" pitchFamily="18" charset="0"/>
              </a:rPr>
              <a:t> – bog i najniži dio podzemlja, za prijestupnike </a:t>
            </a:r>
          </a:p>
          <a:p>
            <a:pPr marL="342900" indent="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Ereb</a:t>
            </a: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– slično, najmračniji dio podzemlja</a:t>
            </a:r>
            <a:r>
              <a:rPr lang="hr-HR" altLang="sr-Latn-RS" sz="2400" dirty="0">
                <a:latin typeface="Book Antiqua" pitchFamily="18" charset="0"/>
              </a:rPr>
              <a:t>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Tanat</a:t>
            </a:r>
            <a:r>
              <a:rPr lang="hr-HR" altLang="sr-Latn-RS" sz="2400" dirty="0">
                <a:latin typeface="Book Antiqua" pitchFamily="18" charset="0"/>
              </a:rPr>
              <a:t> (grč. </a:t>
            </a:r>
            <a:r>
              <a:rPr lang="hr-HR" altLang="sr-Latn-RS" sz="2400" i="1" dirty="0">
                <a:latin typeface="Book Antiqua" pitchFamily="18" charset="0"/>
              </a:rPr>
              <a:t>Thanatos</a:t>
            </a:r>
            <a:r>
              <a:rPr lang="hr-HR" altLang="sr-Latn-RS" sz="2400" dirty="0">
                <a:latin typeface="Book Antiqua" pitchFamily="18" charset="0"/>
              </a:rPr>
              <a:t>) – bog smrti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Erinije</a:t>
            </a:r>
            <a:r>
              <a:rPr lang="hr-HR" altLang="sr-Latn-RS" sz="2400" dirty="0">
                <a:latin typeface="Book Antiqua" pitchFamily="18" charset="0"/>
              </a:rPr>
              <a:t> (lat. </a:t>
            </a:r>
            <a:r>
              <a:rPr lang="hr-HR" altLang="sr-Latn-RS" sz="2400" i="1" dirty="0">
                <a:latin typeface="Book Antiqua" pitchFamily="18" charset="0"/>
              </a:rPr>
              <a:t>Furiae</a:t>
            </a:r>
            <a:r>
              <a:rPr lang="hr-HR" altLang="sr-Latn-RS" sz="2400" dirty="0">
                <a:latin typeface="Book Antiqua" pitchFamily="18" charset="0"/>
              </a:rPr>
              <a:t>) – božice osvete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Haron</a:t>
            </a:r>
            <a:r>
              <a:rPr lang="hr-HR" altLang="sr-Latn-RS" sz="2400" dirty="0">
                <a:latin typeface="Book Antiqua" pitchFamily="18" charset="0"/>
              </a:rPr>
              <a:t> – starac koji prevozi mrtve preko Aheronta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Mani</a:t>
            </a:r>
            <a:r>
              <a:rPr lang="hr-HR" altLang="sr-Latn-RS" sz="2400" dirty="0">
                <a:latin typeface="Book Antiqua" pitchFamily="18" charset="0"/>
              </a:rPr>
              <a:t> (</a:t>
            </a:r>
            <a:r>
              <a:rPr lang="hr-HR" altLang="sr-Latn-RS" sz="2400" i="1" dirty="0">
                <a:latin typeface="Book Antiqua" pitchFamily="18" charset="0"/>
              </a:rPr>
              <a:t>dii Manes</a:t>
            </a:r>
            <a:r>
              <a:rPr lang="hr-HR" altLang="sr-Latn-RS" sz="2400" dirty="0">
                <a:latin typeface="Book Antiqua" pitchFamily="18" charset="0"/>
              </a:rPr>
              <a:t>) - duhovi pokojnih </a:t>
            </a:r>
          </a:p>
          <a:p>
            <a:pPr marL="285750" lvl="1" indent="28575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Na obljetnicu smrti prinose im se darovi i hrana, kite se grobovi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Lemuri</a:t>
            </a:r>
            <a:r>
              <a:rPr lang="hr-HR" altLang="sr-Latn-RS" sz="2400" dirty="0">
                <a:latin typeface="Book Antiqua" pitchFamily="18" charset="0"/>
              </a:rPr>
              <a:t> (</a:t>
            </a:r>
            <a:r>
              <a:rPr lang="hr-HR" altLang="sr-Latn-RS" sz="2400" i="1" dirty="0">
                <a:latin typeface="Book Antiqua" pitchFamily="18" charset="0"/>
              </a:rPr>
              <a:t>lemures</a:t>
            </a:r>
            <a:r>
              <a:rPr lang="hr-HR" altLang="sr-Latn-RS" sz="2400" dirty="0">
                <a:latin typeface="Book Antiqua" pitchFamily="18" charset="0"/>
              </a:rPr>
              <a:t>) i </a:t>
            </a:r>
            <a:r>
              <a:rPr lang="hr-HR" altLang="sr-Latn-RS" sz="2400" u="sng" dirty="0">
                <a:latin typeface="Book Antiqua" pitchFamily="18" charset="0"/>
              </a:rPr>
              <a:t>larve</a:t>
            </a:r>
            <a:r>
              <a:rPr lang="hr-HR" altLang="sr-Latn-RS" sz="2400" i="1" dirty="0">
                <a:latin typeface="Book Antiqua" pitchFamily="18" charset="0"/>
              </a:rPr>
              <a:t> </a:t>
            </a:r>
            <a:r>
              <a:rPr lang="hr-HR" altLang="sr-Latn-RS" sz="2400" dirty="0">
                <a:latin typeface="Book Antiqua" pitchFamily="18" charset="0"/>
              </a:rPr>
              <a:t>(</a:t>
            </a:r>
            <a:r>
              <a:rPr lang="hr-HR" altLang="sr-Latn-RS" sz="2400" i="1" dirty="0">
                <a:latin typeface="Book Antiqua" pitchFamily="18" charset="0"/>
              </a:rPr>
              <a:t>larvae</a:t>
            </a:r>
            <a:r>
              <a:rPr lang="hr-HR" altLang="sr-Latn-RS" sz="2400" dirty="0">
                <a:latin typeface="Book Antiqua" pitchFamily="18" charset="0"/>
              </a:rPr>
              <a:t>) su strašne noćne prikaze</a:t>
            </a:r>
          </a:p>
          <a:p>
            <a:pPr marL="342900" indent="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osvetnički nastrojeni duhovi pokojnika</a:t>
            </a:r>
          </a:p>
        </p:txBody>
      </p:sp>
    </p:spTree>
    <p:extLst>
      <p:ext uri="{BB962C8B-B14F-4D97-AF65-F5344CB8AC3E}">
        <p14:creationId xmlns:p14="http://schemas.microsoft.com/office/powerpoint/2010/main" val="1292038446"/>
      </p:ext>
    </p:extLst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4968552" cy="105571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latin typeface="Book Antiqua" pitchFamily="18" charset="0"/>
              </a:rPr>
              <a:t>Zagrobni život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8784976" cy="4571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Duša (grč. </a:t>
            </a:r>
            <a:r>
              <a:rPr lang="hr-HR" altLang="sr-Latn-RS" sz="2800" i="1" dirty="0">
                <a:latin typeface="Book Antiqua" pitchFamily="18" charset="0"/>
              </a:rPr>
              <a:t>psykh</a:t>
            </a:r>
            <a:r>
              <a:rPr lang="en-US" altLang="sr-Latn-RS" sz="2800" i="1" dirty="0">
                <a:latin typeface="Book Antiqua" pitchFamily="18" charset="0"/>
              </a:rPr>
              <a:t>ē</a:t>
            </a:r>
            <a:r>
              <a:rPr lang="hr-HR" altLang="sr-Latn-RS" sz="2800" dirty="0">
                <a:latin typeface="Book Antiqua" pitchFamily="18" charset="0"/>
              </a:rPr>
              <a:t>) odlazi u trenutku smrti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U </a:t>
            </a:r>
            <a:r>
              <a:rPr lang="hr-HR" altLang="sr-Latn-RS" sz="2800" u="sng" dirty="0">
                <a:latin typeface="Book Antiqua" pitchFamily="18" charset="0"/>
              </a:rPr>
              <a:t>Hadu</a:t>
            </a:r>
            <a:r>
              <a:rPr lang="hr-HR" altLang="sr-Latn-RS" sz="2800" dirty="0">
                <a:latin typeface="Book Antiqua" pitchFamily="18" charset="0"/>
              </a:rPr>
              <a:t> postoje sjene koje ne osjećaju, ponekad potpuno u zaboravu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Postoje </a:t>
            </a:r>
            <a:r>
              <a:rPr lang="hr-HR" altLang="sr-Latn-RS" sz="2800" u="sng" dirty="0">
                <a:latin typeface="Book Antiqua" pitchFamily="18" charset="0"/>
              </a:rPr>
              <a:t>Elizejske poljane</a:t>
            </a:r>
            <a:r>
              <a:rPr lang="hr-HR" altLang="sr-Latn-RS" sz="2800" dirty="0">
                <a:latin typeface="Book Antiqua" pitchFamily="18" charset="0"/>
              </a:rPr>
              <a:t> za blažene i </a:t>
            </a:r>
            <a:r>
              <a:rPr lang="hr-HR" altLang="sr-Latn-RS" sz="2800" u="sng" dirty="0">
                <a:latin typeface="Book Antiqua" pitchFamily="18" charset="0"/>
              </a:rPr>
              <a:t>Tartar</a:t>
            </a:r>
            <a:r>
              <a:rPr lang="hr-HR" altLang="sr-Latn-RS" sz="2800" dirty="0">
                <a:latin typeface="Book Antiqua" pitchFamily="18" charset="0"/>
              </a:rPr>
              <a:t> s mukama za zločince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Pitagorejci i orfici </a:t>
            </a:r>
          </a:p>
          <a:p>
            <a:pPr algn="l" eaLnBrk="1" hangingPunct="1"/>
            <a:r>
              <a:rPr lang="hr-HR" altLang="sr-Latn-RS" sz="2800" dirty="0">
                <a:latin typeface="Book Antiqua" pitchFamily="18" charset="0"/>
              </a:rPr>
              <a:t>vjeruju u reinkarnaciju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84" y="3501008"/>
            <a:ext cx="482781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264" y="6015191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sr-Latn-R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Radamant, Minos i Eak </a:t>
            </a:r>
          </a:p>
          <a:p>
            <a:pPr algn="r"/>
            <a:r>
              <a:rPr lang="hr-HR" altLang="sr-Latn-R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(suci u podzemlju</a:t>
            </a:r>
            <a:r>
              <a:rPr lang="hr-HR" altLang="sr-Latn-RS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)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78070"/>
      </p:ext>
    </p:extLst>
  </p:cSld>
  <p:clrMapOvr>
    <a:masterClrMapping/>
  </p:clrMapOvr>
  <p:transition spd="med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8" y="0"/>
            <a:ext cx="9123362" cy="6307138"/>
          </a:xfrm>
          <a:prstGeom prst="rect">
            <a:avLst/>
          </a:prstGeom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237312"/>
            <a:ext cx="4500563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Karta podzemlja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00563" y="6559550"/>
            <a:ext cx="464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>
                <a:hlinkClick r:id="rId4"/>
              </a:rPr>
              <a:t>http://www.maicar.com/GML/Underworldmap.html</a:t>
            </a:r>
            <a:endParaRPr lang="hr-HR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76649237"/>
      </p:ext>
    </p:extLst>
  </p:cSld>
  <p:clrMapOvr>
    <a:masterClrMapping/>
  </p:clrMapOvr>
  <p:transition spd="med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Prikaz podzemlja na grčkoj vazi</a:t>
            </a:r>
          </a:p>
        </p:txBody>
      </p:sp>
      <p:pic>
        <p:nvPicPr>
          <p:cNvPr id="27651" name="Picture 1028" descr="underworldfriez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321852"/>
      </p:ext>
    </p:extLst>
  </p:cSld>
  <p:clrMapOvr>
    <a:masterClrMapping/>
  </p:clrMapOvr>
  <p:transition spd="med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cap="small" dirty="0">
                <a:latin typeface="Book Antiqua" pitchFamily="18" charset="0"/>
              </a:rPr>
              <a:t>pogrebni običaji</a:t>
            </a:r>
            <a:endParaRPr lang="en-GB" altLang="sr-Latn-RS" sz="3200" cap="small" dirty="0"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8"/>
            <a:ext cx="9036496" cy="5517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Sahrana je obaveza djece ili najbližih rođaka pokojnika (bar šaka zemlje)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Kad čovjek umre, najbliža mu rodbina sklapa oči i zaziva ime triput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Uz naricanje ga se oblači u togu i izlaže u atriju nogama prema van i novčićem u ustima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Kuća se kiti jelom i čempresom, pred kućom je posuda s vodom (od susjeda) za očišćenje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Žalobna odjeća je crna (tamna) za muškarce, bijela za žene, bez nakita i znakova položaja</a:t>
            </a:r>
          </a:p>
          <a:p>
            <a:pPr marL="342900" lvl="1" indent="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Sinovi pokrivaju glave, kćeri otkrivaju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Glasnici oglašavaju sprovod</a:t>
            </a:r>
          </a:p>
        </p:txBody>
      </p:sp>
    </p:spTree>
    <p:extLst>
      <p:ext uri="{BB962C8B-B14F-4D97-AF65-F5344CB8AC3E}">
        <p14:creationId xmlns:p14="http://schemas.microsoft.com/office/powerpoint/2010/main" val="3131921890"/>
      </p:ext>
    </p:extLst>
  </p:cSld>
  <p:clrMapOvr>
    <a:masterClrMapping/>
  </p:clrMapOvr>
  <p:transition spd="med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xfrm>
            <a:off x="5436096" y="3861048"/>
            <a:ext cx="3490913" cy="210185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 Antiqua" pitchFamily="18" charset="0"/>
              </a:rPr>
              <a:t>Pogrebna povorka i </a:t>
            </a:r>
            <a:r>
              <a:rPr lang="hr-HR" altLang="sr-Latn-RS" i="1" dirty="0">
                <a:latin typeface="Book Antiqua" pitchFamily="18" charset="0"/>
              </a:rPr>
              <a:t>conclamatio</a:t>
            </a:r>
          </a:p>
        </p:txBody>
      </p:sp>
      <p:pic>
        <p:nvPicPr>
          <p:cNvPr id="22531" name="Picture 4" descr="conclamati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708920"/>
            <a:ext cx="4500190" cy="398747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133"/>
            <a:ext cx="7884368" cy="296059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52572"/>
      </p:ext>
    </p:extLst>
  </p:cSld>
  <p:clrMapOvr>
    <a:masterClrMapping/>
  </p:clrMapOvr>
  <p:transition spd="med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8613" y="1484784"/>
            <a:ext cx="8815387" cy="5373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FFFFFF"/>
                </a:solidFill>
                <a:latin typeface="Book Antiqua" pitchFamily="18" charset="0"/>
              </a:rPr>
              <a:t>Povorka ide do groblja izvan grada po mraku (prije zore, uz baklje), uz naricanje</a:t>
            </a:r>
          </a:p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Mrtvac se nosi na nosiljci </a:t>
            </a:r>
          </a:p>
          <a:p>
            <a:pPr marL="457200" lvl="0" indent="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ili nepokriven, ili u lijesu (onda je na nosiljci kip s njegovom voštanom maskom)</a:t>
            </a:r>
          </a:p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Sprovod prate: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narikače i svirači tužaljkama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plesači i glumci zgodama iz pokojnikovog života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ploče s njegovim djelima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maske njegovih predaka (</a:t>
            </a:r>
            <a:r>
              <a:rPr lang="hr-HR" altLang="sr-Latn-RS" sz="2400" i="1" dirty="0">
                <a:latin typeface="Book Antiqua" pitchFamily="18" charset="0"/>
              </a:rPr>
              <a:t>imagines</a:t>
            </a:r>
            <a:r>
              <a:rPr lang="hr-HR" altLang="sr-Latn-RS" sz="2400" dirty="0">
                <a:latin typeface="Book Antiqua" pitchFamily="18" charset="0"/>
              </a:rPr>
              <a:t>)</a:t>
            </a:r>
          </a:p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Na Forumu se drži govor (</a:t>
            </a:r>
            <a:r>
              <a:rPr lang="hr-HR" altLang="sr-Latn-RS" sz="2400" i="1" dirty="0">
                <a:latin typeface="Book Antiqua" pitchFamily="18" charset="0"/>
              </a:rPr>
              <a:t>laudatio funebris</a:t>
            </a:r>
            <a:r>
              <a:rPr lang="hr-HR" altLang="sr-Latn-RS" sz="2400" dirty="0">
                <a:latin typeface="Book Antiqua" pitchFamily="18" charset="0"/>
              </a:rPr>
              <a:t>)</a:t>
            </a:r>
            <a:r>
              <a:rPr lang="hr-HR" altLang="sr-Latn-RS" sz="2400" i="1" dirty="0">
                <a:latin typeface="Book Antiqua" pitchFamily="18" charset="0"/>
              </a:rPr>
              <a:t> </a:t>
            </a:r>
          </a:p>
          <a:p>
            <a:pPr marL="457200" lvl="0" indent="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od kraja 2.st.pr.Kr. dobivaju ga i žene</a:t>
            </a:r>
            <a:endParaRPr lang="en-GB" altLang="sr-Latn-RS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1509"/>
      </p:ext>
    </p:extLst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1. </a:t>
            </a:r>
            <a:r>
              <a:rPr lang="hr-HR" sz="2400" i="1" dirty="0">
                <a:latin typeface="Book Antiqua" panose="02040602050305030304" pitchFamily="18" charset="0"/>
              </a:rPr>
              <a:t>Kalendae 	</a:t>
            </a:r>
            <a:r>
              <a:rPr lang="hr-HR" sz="2400" dirty="0">
                <a:latin typeface="Book Antiqua" panose="02040602050305030304" pitchFamily="18" charset="0"/>
              </a:rPr>
              <a:t>N	natalis Iunoni Sospitae / circenses</a:t>
            </a:r>
            <a:r>
              <a:rPr lang="hr-HR" sz="2400" i="1" dirty="0">
                <a:latin typeface="Book Antiqua" panose="02040602050305030304" pitchFamily="18" charset="0"/>
              </a:rPr>
              <a:t> </a:t>
            </a:r>
            <a:r>
              <a:rPr lang="hr-HR" sz="2400" dirty="0">
                <a:latin typeface="Book Antiqua" panose="02040602050305030304" pitchFamily="18" charset="0"/>
              </a:rPr>
              <a:t>Herculis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13. </a:t>
            </a:r>
            <a:r>
              <a:rPr lang="hr-HR" sz="2400" i="1" dirty="0">
                <a:latin typeface="Book Antiqua" panose="02040602050305030304" pitchFamily="18" charset="0"/>
              </a:rPr>
              <a:t>Idus</a:t>
            </a:r>
            <a:r>
              <a:rPr lang="hr-HR" sz="2400" dirty="0">
                <a:latin typeface="Book Antiqua" panose="02040602050305030304" pitchFamily="18" charset="0"/>
              </a:rPr>
              <a:t>	NP	</a:t>
            </a:r>
            <a:r>
              <a:rPr lang="hr-HR" sz="2400" b="1" dirty="0">
                <a:latin typeface="Book Antiqua" panose="02040602050305030304" pitchFamily="18" charset="0"/>
              </a:rPr>
              <a:t>Parentalia </a:t>
            </a:r>
            <a:r>
              <a:rPr lang="hr-HR" sz="2400" dirty="0">
                <a:latin typeface="Book Antiqua" panose="02040602050305030304" pitchFamily="18" charset="0"/>
              </a:rPr>
              <a:t>(do 21./22.) / natalis Fauni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15.		NP	</a:t>
            </a:r>
            <a:r>
              <a:rPr lang="hr-HR" sz="2400" i="1" dirty="0">
                <a:latin typeface="Book Antiqua" panose="02040602050305030304" pitchFamily="18" charset="0"/>
              </a:rPr>
              <a:t>religiosus</a:t>
            </a:r>
            <a:r>
              <a:rPr lang="hr-HR" sz="2400" dirty="0">
                <a:latin typeface="Book Antiqua" panose="02040602050305030304" pitchFamily="18" charset="0"/>
              </a:rPr>
              <a:t>, </a:t>
            </a:r>
            <a:r>
              <a:rPr lang="hr-HR" sz="2400" b="1" dirty="0">
                <a:latin typeface="Book Antiqua" panose="02040602050305030304" pitchFamily="18" charset="0"/>
              </a:rPr>
              <a:t>Lupercalia</a:t>
            </a:r>
            <a:endParaRPr lang="hr-HR" sz="2400" dirty="0">
              <a:latin typeface="Book Antiqua" panose="020406020503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17.		NP	</a:t>
            </a:r>
            <a:r>
              <a:rPr lang="hr-HR" sz="2400" i="1" dirty="0">
                <a:latin typeface="Book Antiqua" panose="02040602050305030304" pitchFamily="18" charset="0"/>
              </a:rPr>
              <a:t>religiosus</a:t>
            </a:r>
            <a:r>
              <a:rPr lang="hr-HR" sz="2400" dirty="0">
                <a:latin typeface="Book Antiqua" panose="02040602050305030304" pitchFamily="18" charset="0"/>
              </a:rPr>
              <a:t>, </a:t>
            </a:r>
            <a:r>
              <a:rPr lang="hr-HR" sz="2400" b="1" dirty="0">
                <a:latin typeface="Book Antiqua" panose="02040602050305030304" pitchFamily="18" charset="0"/>
              </a:rPr>
              <a:t>Quirinalia, Fornacalia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21.		NP	</a:t>
            </a:r>
            <a:r>
              <a:rPr lang="hr-HR" sz="2400" i="1" dirty="0">
                <a:latin typeface="Book Antiqua" panose="02040602050305030304" pitchFamily="18" charset="0"/>
              </a:rPr>
              <a:t>religiosus</a:t>
            </a:r>
            <a:r>
              <a:rPr lang="hr-HR" sz="2400" dirty="0">
                <a:latin typeface="Book Antiqua" panose="02040602050305030304" pitchFamily="18" charset="0"/>
              </a:rPr>
              <a:t>, </a:t>
            </a:r>
            <a:r>
              <a:rPr lang="hr-HR" sz="2400" b="1" dirty="0">
                <a:latin typeface="Book Antiqua" panose="02040602050305030304" pitchFamily="18" charset="0"/>
              </a:rPr>
              <a:t>Feralia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23.		NP	</a:t>
            </a:r>
            <a:r>
              <a:rPr lang="hr-HR" sz="2400" b="1" dirty="0">
                <a:latin typeface="Book Antiqua" panose="02040602050305030304" pitchFamily="18" charset="0"/>
              </a:rPr>
              <a:t>Terminalia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24.		N	</a:t>
            </a:r>
            <a:r>
              <a:rPr lang="hr-HR" sz="2400" b="1" dirty="0">
                <a:latin typeface="Book Antiqua" panose="02040602050305030304" pitchFamily="18" charset="0"/>
              </a:rPr>
              <a:t>Regifugium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27.		NP	</a:t>
            </a:r>
            <a:r>
              <a:rPr lang="hr-HR" sz="2400" b="1" dirty="0">
                <a:latin typeface="Book Antiqua" panose="02040602050305030304" pitchFamily="18" charset="0"/>
              </a:rPr>
              <a:t>Equirria</a:t>
            </a:r>
            <a:endParaRPr lang="hr-HR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120680" cy="100811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  <a:t>od </a:t>
            </a:r>
            <a:r>
              <a:rPr lang="hr-HR" sz="2400" i="1" cap="none" dirty="0">
                <a:solidFill>
                  <a:schemeClr val="accent2">
                    <a:lumMod val="50000"/>
                  </a:schemeClr>
                </a:solidFill>
              </a:rPr>
              <a:t>februus </a:t>
            </a:r>
            <a: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  <a:t>= očisnički</a:t>
            </a:r>
            <a:b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  <a:t>- jedini ima parni broj dana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0792"/>
      </p:ext>
    </p:extLst>
  </p:cSld>
  <p:clrMapOvr>
    <a:masterClrMapping/>
  </p:clrMapOvr>
  <p:transition spd="med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Rimljani mrtvace pokapaju ili spaljuju</a:t>
            </a: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hr-HR" altLang="sr-Latn-RS" sz="2400" dirty="0">
              <a:latin typeface="Book Antiqua" pitchFamily="18" charset="0"/>
            </a:endParaRP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Za </a:t>
            </a:r>
            <a:r>
              <a:rPr lang="hr-HR" altLang="sr-Latn-RS" sz="2400" u="sng" dirty="0">
                <a:latin typeface="Book Antiqua" pitchFamily="18" charset="0"/>
              </a:rPr>
              <a:t>ukop</a:t>
            </a:r>
            <a:r>
              <a:rPr lang="hr-HR" altLang="sr-Latn-RS" sz="2400" dirty="0">
                <a:latin typeface="Book Antiqua" pitchFamily="18" charset="0"/>
              </a:rPr>
              <a:t> postoje grobnice (</a:t>
            </a:r>
            <a:r>
              <a:rPr lang="hr-HR" altLang="sr-Latn-RS" sz="2400" i="1" dirty="0">
                <a:latin typeface="Book Antiqua" pitchFamily="18" charset="0"/>
              </a:rPr>
              <a:t>sepulcra</a:t>
            </a:r>
            <a:r>
              <a:rPr lang="hr-HR" altLang="sr-Latn-RS" sz="2400" dirty="0">
                <a:latin typeface="Book Antiqua" pitchFamily="18" charset="0"/>
              </a:rPr>
              <a:t>) ili mauzoleji (Hadrijanov, npr.) ispod ili iznad zemlje, na imanju ili kraj ceste, nikako unutar grada</a:t>
            </a: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U slučaju </a:t>
            </a:r>
            <a:r>
              <a:rPr lang="hr-HR" altLang="sr-Latn-RS" sz="2400" u="sng" dirty="0">
                <a:latin typeface="Book Antiqua" pitchFamily="18" charset="0"/>
              </a:rPr>
              <a:t>spaljivanja</a:t>
            </a:r>
            <a:r>
              <a:rPr lang="hr-HR" altLang="sr-Latn-RS" sz="2400" dirty="0">
                <a:latin typeface="Book Antiqua" pitchFamily="18" charset="0"/>
              </a:rPr>
              <a:t> sagradi se lomača s pokojnikovim nakitom i oružjem te mirisima koju zapali najbliži rođak okrenutog lica</a:t>
            </a:r>
          </a:p>
          <a:p>
            <a:pPr marL="342900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Kad izgori, zalije se vinom i vodom te se kosti skupljaju u tkaninu, a kad se pepeo osuši, u urnu</a:t>
            </a:r>
          </a:p>
          <a:p>
            <a:pPr marL="342900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altLang="sr-Latn-RS" sz="2400" dirty="0">
              <a:latin typeface="Book Antiqua" pitchFamily="18" charset="0"/>
            </a:endParaRP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Obitelji često imaju nasljedne grobnice u koje se sahranjuju i robovi, i oslobođenici, i klijenti</a:t>
            </a:r>
            <a:endParaRPr lang="en-GB" altLang="sr-Latn-RS" sz="2400" i="1" dirty="0">
              <a:latin typeface="Book Antiqua" pitchFamily="18" charset="0"/>
            </a:endParaRPr>
          </a:p>
          <a:p>
            <a:pPr marL="342900" lvl="2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solidFill>
                  <a:schemeClr val="tx2"/>
                </a:solidFill>
                <a:latin typeface="Book Antiqua" pitchFamily="18" charset="0"/>
              </a:rPr>
              <a:t>Columbarium </a:t>
            </a:r>
            <a:r>
              <a:rPr lang="hr-HR" altLang="sr-Latn-RS" sz="2400" dirty="0">
                <a:solidFill>
                  <a:schemeClr val="tx2"/>
                </a:solidFill>
                <a:latin typeface="Book Antiqua" pitchFamily="18" charset="0"/>
              </a:rPr>
              <a:t>= golubinjak, grobnica s puno mjesta za urne</a:t>
            </a:r>
          </a:p>
        </p:txBody>
      </p:sp>
    </p:spTree>
    <p:extLst>
      <p:ext uri="{BB962C8B-B14F-4D97-AF65-F5344CB8AC3E}">
        <p14:creationId xmlns:p14="http://schemas.microsoft.com/office/powerpoint/2010/main" val="3754824827"/>
      </p:ext>
    </p:extLst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88A37-F304-4D42-B805-200D09D990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7584" y="1676400"/>
            <a:ext cx="7704856" cy="51365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C54261-0FA7-4176-BACF-476A5464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20688"/>
            <a:ext cx="6120680" cy="1055712"/>
          </a:xfrm>
        </p:spPr>
        <p:txBody>
          <a:bodyPr>
            <a:normAutofit/>
          </a:bodyPr>
          <a:lstStyle/>
          <a:p>
            <a:r>
              <a:rPr lang="hr-HR" i="1" cap="none" dirty="0">
                <a:latin typeface="Palatino Linotype" panose="02040502050505030304" pitchFamily="18" charset="0"/>
              </a:rPr>
              <a:t>Columbarium </a:t>
            </a:r>
            <a:r>
              <a:rPr lang="hr-HR" b="0" cap="none" dirty="0">
                <a:latin typeface="Palatino Linotype" panose="02040502050505030304" pitchFamily="18" charset="0"/>
              </a:rPr>
              <a:t>Gaja Skribonija Menofila </a:t>
            </a:r>
            <a:br>
              <a:rPr lang="hr-HR" b="0" cap="none" dirty="0">
                <a:latin typeface="Palatino Linotype" panose="02040502050505030304" pitchFamily="18" charset="0"/>
              </a:rPr>
            </a:br>
            <a:r>
              <a:rPr lang="hr-HR" b="0" cap="none" dirty="0">
                <a:latin typeface="Palatino Linotype" panose="02040502050505030304" pitchFamily="18" charset="0"/>
              </a:rPr>
              <a:t>iz Augustova doba, Janikul, Rim</a:t>
            </a:r>
            <a:endParaRPr lang="en-GB" i="1" cap="none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CD49A-925C-4EE8-B9F8-296730006110}"/>
              </a:ext>
            </a:extLst>
          </p:cNvPr>
          <p:cNvSpPr txBox="1"/>
          <p:nvPr/>
        </p:nvSpPr>
        <p:spPr>
          <a:xfrm>
            <a:off x="2195736" y="113595"/>
            <a:ext cx="442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http://ancientrome.ru/art/artworken/img.htm?id=8429</a:t>
            </a:r>
          </a:p>
        </p:txBody>
      </p:sp>
    </p:spTree>
    <p:extLst>
      <p:ext uri="{BB962C8B-B14F-4D97-AF65-F5344CB8AC3E}">
        <p14:creationId xmlns:p14="http://schemas.microsoft.com/office/powerpoint/2010/main" val="2510409391"/>
      </p:ext>
    </p:extLst>
  </p:cSld>
  <p:clrMapOvr>
    <a:masterClrMapping/>
  </p:clrMapOvr>
  <p:transition spd="med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620688"/>
            <a:ext cx="4895850" cy="584200"/>
          </a:xfrm>
        </p:spPr>
        <p:txBody>
          <a:bodyPr/>
          <a:lstStyle/>
          <a:p>
            <a:pPr eaLnBrk="1" hangingPunct="1"/>
            <a:r>
              <a:rPr lang="hr-HR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St</a:t>
            </a:r>
            <a:r>
              <a:rPr lang="en-US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ē</a:t>
            </a:r>
            <a:r>
              <a:rPr lang="hr-HR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l</a:t>
            </a:r>
            <a:r>
              <a:rPr lang="en-US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ē</a:t>
            </a:r>
            <a:r>
              <a:rPr lang="hr-HR" altLang="sr-Latn-RS" sz="32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 Mike i Diona</a:t>
            </a:r>
            <a:endParaRPr lang="en-US" altLang="sr-Latn-RS" sz="3200" i="1" cap="none" dirty="0"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936" y="1556792"/>
            <a:ext cx="4895850" cy="53012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Nakon pogreba slijede žrtve Larima za očišćenje, eventualno igre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Poslije se svi operu i počinje žalobna gozba koja se ponavlja 3., 9. (</a:t>
            </a:r>
            <a:r>
              <a:rPr lang="hr-HR" altLang="sr-Latn-RS" sz="3200" i="1" dirty="0">
                <a:latin typeface="Book Antiqua" pitchFamily="18" charset="0"/>
              </a:rPr>
              <a:t>sacrificium novemdiale </a:t>
            </a:r>
            <a:r>
              <a:rPr lang="hr-HR" altLang="sr-Latn-RS" sz="3200" dirty="0">
                <a:latin typeface="Book Antiqua" pitchFamily="18" charset="0"/>
              </a:rPr>
              <a:t>Manima) i 30. dana nakon sprovoda te na godišnjicu</a:t>
            </a:r>
          </a:p>
        </p:txBody>
      </p:sp>
      <p:pic>
        <p:nvPicPr>
          <p:cNvPr id="19460" name="Picture 4" descr="stela Mike i Dio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9593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71343335"/>
      </p:ext>
    </p:extLst>
  </p:cSld>
  <p:clrMapOvr>
    <a:masterClrMapping/>
  </p:clrMapOvr>
  <p:transition spd="med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648" y="908720"/>
            <a:ext cx="6120680" cy="76768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 Antiqua" pitchFamily="18" charset="0"/>
              </a:rPr>
              <a:t>“Ulica grobova” kod Pompeja</a:t>
            </a:r>
          </a:p>
        </p:txBody>
      </p:sp>
      <p:pic>
        <p:nvPicPr>
          <p:cNvPr id="25603" name="Picture 4" descr="ulica grobov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8135937" cy="432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822082"/>
      </p:ext>
    </p:extLst>
  </p:cSld>
  <p:clrMapOvr>
    <a:masterClrMapping/>
  </p:clrMapOvr>
  <p:transition spd="med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www.mlahanas.de/Greeks/Mythology/Images3/OdysseusNausicaa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086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1237456"/>
          </a:xfrm>
        </p:spPr>
        <p:txBody>
          <a:bodyPr>
            <a:normAutofit/>
          </a:bodyPr>
          <a:lstStyle/>
          <a:p>
            <a:r>
              <a:rPr lang="hr-HR" altLang="sr-Latn-RS" sz="32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Odisejeva lutanja</a:t>
            </a:r>
            <a:endParaRPr lang="en-GB" altLang="sr-Latn-RS" sz="3200" cap="none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2590800"/>
            <a:ext cx="4189164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Lotofaga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Kiklop </a:t>
            </a:r>
            <a:r>
              <a:rPr lang="hr-HR" altLang="sr-Latn-RS" sz="2400" b="1" dirty="0">
                <a:latin typeface="Book Antiqua" pitchFamily="18" charset="0"/>
              </a:rPr>
              <a:t>Polifem </a:t>
            </a:r>
            <a:r>
              <a:rPr lang="hr-HR" altLang="sr-Latn-RS" sz="2400" dirty="0">
                <a:latin typeface="Book Antiqua" pitchFamily="18" charset="0"/>
              </a:rPr>
              <a:t>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Posejdonova kazna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Eol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Lestrigonci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Eeja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Kirka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Tiresija u podzemnom svijetu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Sirena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984" y="2514600"/>
            <a:ext cx="4716016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Skila i Haribda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Trinak(r)ija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Helijeva stoka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Ogigija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Kalipso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Sherija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Feačani, Nausikaja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Na Itaci ga čekaju: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Telemah, Laert i Penelopa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Prosci</a:t>
            </a:r>
            <a:endParaRPr lang="en-GB" altLang="sr-Latn-R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40151"/>
      </p:ext>
    </p:extLst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233940" cy="762000"/>
          </a:xfrm>
        </p:spPr>
        <p:txBody>
          <a:bodyPr>
            <a:normAutofit/>
          </a:bodyPr>
          <a:lstStyle/>
          <a:p>
            <a:r>
              <a:rPr lang="hr-HR" altLang="sr-Latn-R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Parentalije</a:t>
            </a:r>
            <a:r>
              <a:rPr lang="hr-HR" altLang="sr-Latn-RS" sz="32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r-HR" altLang="sr-Latn-R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hr-HR" altLang="sr-Latn-RS" sz="3200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Parentalia</a:t>
            </a:r>
            <a:r>
              <a:rPr lang="hr-HR" altLang="sr-Latn-R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4000" cy="55172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13.-21. </a:t>
            </a:r>
            <a:r>
              <a:rPr lang="hr-HR" altLang="sr-Latn-RS" sz="3200" dirty="0" err="1">
                <a:solidFill>
                  <a:schemeClr val="tx2"/>
                </a:solidFill>
                <a:latin typeface="Book Antiqua" pitchFamily="18" charset="0"/>
              </a:rPr>
              <a:t>februarija</a:t>
            </a: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Obiteljska svetkovina u čast dobronamjernih mrtvih (</a:t>
            </a:r>
            <a:r>
              <a:rPr lang="hr-HR" altLang="sr-Latn-RS" sz="3200" i="1" dirty="0">
                <a:solidFill>
                  <a:schemeClr val="tx2"/>
                </a:solidFill>
                <a:latin typeface="Book Antiqua" pitchFamily="18" charset="0"/>
              </a:rPr>
              <a:t>Manes</a:t>
            </a: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) i božice Telure</a:t>
            </a:r>
          </a:p>
          <a:p>
            <a:pPr marL="457200" lvl="1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Vestalke mole za novi život bogove zaštitnike cijele rimske države (</a:t>
            </a:r>
            <a:r>
              <a:rPr lang="hr-HR" altLang="sr-Latn-RS" sz="2800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di parentes</a:t>
            </a: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)</a:t>
            </a:r>
          </a:p>
          <a:p>
            <a:pPr marL="457200" lvl="1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Grob pretka se kiti cvijećem, prinosi se zdjela sa žitom, solju, kruhom u vinu i ljubičicama</a:t>
            </a:r>
          </a:p>
          <a:p>
            <a:pPr marL="457200" lvl="1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Hramovi su zatvoreni, nema vjenčanja ni javnih poslova (</a:t>
            </a:r>
            <a:r>
              <a:rPr lang="hr-HR" altLang="sr-Latn-RS" sz="3200" i="1" dirty="0">
                <a:latin typeface="Book Antiqua" pitchFamily="18" charset="0"/>
              </a:rPr>
              <a:t>dies religiosi</a:t>
            </a:r>
            <a:r>
              <a:rPr lang="hr-HR" altLang="sr-Latn-RS" sz="3200" dirty="0">
                <a:latin typeface="Book Antiqua" pitchFamily="18" charset="0"/>
              </a:rPr>
              <a:t>)</a:t>
            </a:r>
          </a:p>
          <a:p>
            <a:pPr marL="457200" lvl="1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Zadnji su dani:</a:t>
            </a:r>
          </a:p>
          <a:p>
            <a:pPr marL="457200" lvl="1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Feralije (21.)  - rituali za umirenje sjena mrtvih i zlih glasina</a:t>
            </a:r>
          </a:p>
          <a:p>
            <a:pPr marL="457200" lvl="1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Karistije (</a:t>
            </a:r>
            <a:r>
              <a:rPr lang="hr-HR" altLang="sr-Latn-RS" sz="2800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C/h/aristia</a:t>
            </a: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, 22.) – obiteljska gozba (pomirenje, zajedništvo s Larima)</a:t>
            </a:r>
          </a:p>
        </p:txBody>
      </p:sp>
    </p:spTree>
    <p:extLst>
      <p:ext uri="{BB962C8B-B14F-4D97-AF65-F5344CB8AC3E}">
        <p14:creationId xmlns:p14="http://schemas.microsoft.com/office/powerpoint/2010/main" val="1780878089"/>
      </p:ext>
    </p:extLst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784976" cy="530120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15. </a:t>
            </a:r>
            <a:r>
              <a:rPr lang="hr-HR" altLang="en-US" sz="2800" dirty="0" err="1">
                <a:solidFill>
                  <a:schemeClr val="tx2"/>
                </a:solidFill>
                <a:latin typeface="Book Antiqua" panose="02040602050305030304" pitchFamily="18" charset="0"/>
              </a:rPr>
              <a:t>februarija</a:t>
            </a:r>
            <a:endParaRPr lang="hr-HR" altLang="en-US" sz="26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Posvećene Junoni Lucini, za očišćenje (</a:t>
            </a:r>
            <a:r>
              <a:rPr lang="hr-HR" altLang="en-US" sz="2800" i="1" dirty="0">
                <a:solidFill>
                  <a:schemeClr val="tx2"/>
                </a:solidFill>
                <a:latin typeface="Book Antiqua" panose="02040602050305030304" pitchFamily="18" charset="0"/>
              </a:rPr>
              <a:t>februa</a:t>
            </a:r>
            <a:r>
              <a:rPr lang="hr-HR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)</a:t>
            </a:r>
          </a:p>
          <a:p>
            <a:pPr marL="285750" lvl="2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u osnovi Faunova svetkovina (</a:t>
            </a:r>
            <a:r>
              <a:rPr lang="hr-HR" altLang="en-US" sz="2600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Lupercus</a:t>
            </a: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), povezana s Junonom (Sispitom) preko jarca i divlje smokve </a:t>
            </a:r>
          </a:p>
          <a:p>
            <a:pPr marL="285750" lvl="2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Junona je naložila obred</a:t>
            </a:r>
          </a:p>
          <a:p>
            <a:pPr marL="285750" lvl="1" indent="-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latin typeface="Book Antiqua" panose="02040602050305030304" pitchFamily="18" charset="0"/>
              </a:rPr>
              <a:t>Žrtvuju se jarci i pas i slani kolači vestalki</a:t>
            </a:r>
          </a:p>
          <a:p>
            <a:pPr marL="285750" lvl="1" indent="-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latin typeface="Book Antiqua" panose="02040602050305030304" pitchFamily="18" charset="0"/>
              </a:rPr>
              <a:t>Goli </a:t>
            </a:r>
            <a:r>
              <a:rPr lang="hr-HR" altLang="en-US" sz="2800" i="1" dirty="0">
                <a:latin typeface="Book Antiqua" panose="02040602050305030304" pitchFamily="18" charset="0"/>
              </a:rPr>
              <a:t>luperci</a:t>
            </a:r>
            <a:r>
              <a:rPr lang="hr-HR" altLang="en-US" sz="2800" dirty="0">
                <a:latin typeface="Book Antiqua" panose="02040602050305030304" pitchFamily="18" charset="0"/>
              </a:rPr>
              <a:t> (pomazani krvlju i smokvinim mlijekom pa ogrnuti kožama žrtvovanih životinja) utrkuju se oko Palatina i lupaju žene bičevima od kozje kože</a:t>
            </a:r>
          </a:p>
          <a:p>
            <a:pPr marL="285750" lvl="1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Gozba u Luperkalu?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832648" cy="864096"/>
          </a:xfrm>
        </p:spPr>
        <p:txBody>
          <a:bodyPr>
            <a:noAutofit/>
          </a:bodyPr>
          <a:lstStyle/>
          <a:p>
            <a:r>
              <a:rPr lang="hr-HR" alt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Luperkalije </a:t>
            </a:r>
            <a:r>
              <a:rPr lang="hr-HR" altLang="en-U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altLang="en-US" sz="3200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Lupercalia</a:t>
            </a:r>
            <a:r>
              <a:rPr lang="hr-HR" altLang="en-U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3200" b="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25808"/>
      </p:ext>
    </p:extLst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51827" y="56599"/>
            <a:ext cx="8507288" cy="304800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http://www.flickriver.com/photos/tags/lupercal/interesting/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6861"/>
            <a:ext cx="8352928" cy="66431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54848"/>
      </p:ext>
    </p:extLst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468052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23. februara</a:t>
            </a:r>
          </a:p>
          <a:p>
            <a:pPr marL="342900" indent="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Zadnji dan rimske stare godine? (iza dolaze prijestupni dani)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U čast boga granica (</a:t>
            </a:r>
            <a:r>
              <a:rPr lang="hr-HR" sz="2800" i="1" dirty="0">
                <a:latin typeface="Book Antiqua" panose="02040602050305030304" pitchFamily="18" charset="0"/>
              </a:rPr>
              <a:t>Terminus</a:t>
            </a:r>
            <a:r>
              <a:rPr lang="hr-HR" sz="2800" dirty="0">
                <a:latin typeface="Book Antiqua" panose="0204060205030503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Njegov kip (oznaku međe) susjedi kite vijencima, pjevaju i žrtvuju žito, saće, vino i janje ili odojka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Javna je svetkovina na 6 miljokazu prema Laurentu</a:t>
            </a:r>
            <a:endParaRPr lang="en-GB" sz="28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256584" cy="983704"/>
          </a:xfrm>
        </p:spPr>
        <p:txBody>
          <a:bodyPr>
            <a:noAutofit/>
          </a:bodyPr>
          <a:lstStyle/>
          <a:p>
            <a:r>
              <a:rPr lang="hr-HR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Terminalije </a:t>
            </a:r>
            <a:r>
              <a:rPr lang="hr-HR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sz="3200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Terminalia</a:t>
            </a:r>
            <a:r>
              <a:rPr lang="hr-HR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3200" b="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6053" l="1000" r="96667">
                        <a14:foregroundMark x1="1333" y1="63158" x2="7667" y2="19079"/>
                        <a14:foregroundMark x1="15333" y1="8553" x2="29667" y2="4605"/>
                        <a14:foregroundMark x1="29667" y1="4605" x2="35333" y2="11184"/>
                        <a14:foregroundMark x1="26000" y1="32237" x2="24667" y2="32237"/>
                        <a14:foregroundMark x1="9667" y1="90789" x2="24667" y2="96053"/>
                        <a14:foregroundMark x1="24667" y1="96053" x2="36667" y2="91447"/>
                        <a14:foregroundMark x1="2333" y1="65132" x2="4000" y2="35526"/>
                        <a14:foregroundMark x1="4000" y1="35526" x2="10667" y2="14474"/>
                        <a14:foregroundMark x1="53333" y1="69737" x2="51000" y2="40789"/>
                        <a14:foregroundMark x1="51000" y1="40789" x2="59000" y2="15789"/>
                        <a14:foregroundMark x1="59000" y1="15789" x2="73667" y2="6579"/>
                        <a14:foregroundMark x1="73667" y1="6579" x2="76333" y2="6579"/>
                        <a14:foregroundMark x1="80667" y1="93421" x2="92000" y2="75658"/>
                        <a14:foregroundMark x1="92000" y1="75658" x2="97667" y2="47368"/>
                        <a14:foregroundMark x1="97667" y1="47368" x2="90667" y2="21711"/>
                        <a14:foregroundMark x1="90667" y1="21711" x2="88333" y2="18421"/>
                        <a14:foregroundMark x1="94333" y1="71711" x2="96667" y2="41447"/>
                        <a14:foregroundMark x1="96667" y1="41447" x2="94667" y2="32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161053"/>
            <a:ext cx="3349238" cy="16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4400" y="645333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http://www.eattheweeds.com/tropical-almond-sea-almond/</a:t>
            </a:r>
          </a:p>
        </p:txBody>
      </p:sp>
    </p:spTree>
    <p:extLst>
      <p:ext uri="{BB962C8B-B14F-4D97-AF65-F5344CB8AC3E}">
        <p14:creationId xmlns:p14="http://schemas.microsoft.com/office/powerpoint/2010/main" val="1067980372"/>
      </p:ext>
    </p:extLst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5360"/>
            <a:ext cx="4176464" cy="70104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cap="small" dirty="0">
                <a:latin typeface="Book Antiqua" pitchFamily="18" charset="0"/>
              </a:rPr>
              <a:t>Pluton</a:t>
            </a:r>
            <a:r>
              <a:rPr lang="hr-HR" altLang="sr-Latn-RS" sz="3200" dirty="0">
                <a:latin typeface="Book Antiqua" pitchFamily="18" charset="0"/>
              </a:rPr>
              <a:t> (</a:t>
            </a:r>
            <a:r>
              <a:rPr lang="hr-HR" altLang="sr-Latn-RS" sz="3200" i="1" dirty="0">
                <a:latin typeface="Book Antiqua" pitchFamily="18" charset="0"/>
              </a:rPr>
              <a:t>PlutO</a:t>
            </a:r>
            <a:r>
              <a:rPr lang="hr-HR" altLang="sr-Latn-RS" sz="3200" dirty="0">
                <a:latin typeface="Book Antiqua" pitchFamily="18" charset="0"/>
              </a:rPr>
              <a:t>)</a:t>
            </a:r>
          </a:p>
        </p:txBody>
      </p:sp>
      <p:pic>
        <p:nvPicPr>
          <p:cNvPr id="3075" name="Picture 7" descr="plut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0"/>
            <a:ext cx="42846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821067"/>
      </p:ext>
    </p:extLst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7"/>
            <a:ext cx="5184576" cy="890819"/>
          </a:xfrm>
        </p:spPr>
        <p:txBody>
          <a:bodyPr>
            <a:normAutofit/>
          </a:bodyPr>
          <a:lstStyle/>
          <a:p>
            <a:r>
              <a:rPr lang="hr-HR" altLang="sr-Latn-RS" sz="2800" cap="none" dirty="0">
                <a:latin typeface="Book Antiqua" pitchFamily="18" charset="0"/>
              </a:rPr>
              <a:t>grč</a:t>
            </a:r>
            <a:r>
              <a:rPr lang="hr-HR" altLang="sr-Latn-RS" sz="2800" cap="small" dirty="0">
                <a:latin typeface="Book Antiqua" pitchFamily="18" charset="0"/>
              </a:rPr>
              <a:t>. Had (</a:t>
            </a:r>
            <a:r>
              <a:rPr lang="hr-HR" altLang="sr-Latn-RS" sz="2800" i="1" cap="small" dirty="0">
                <a:latin typeface="Book Antiqua" pitchFamily="18" charset="0"/>
              </a:rPr>
              <a:t>Hāidēs;</a:t>
            </a:r>
            <a:r>
              <a:rPr lang="hr-HR" altLang="sr-Latn-RS" sz="2800" cap="small" dirty="0">
                <a:latin typeface="Book Antiqua" pitchFamily="18" charset="0"/>
              </a:rPr>
              <a:t> </a:t>
            </a:r>
            <a:r>
              <a:rPr lang="hr-HR" altLang="sr-Latn-RS" sz="2800" i="1" cap="small" dirty="0">
                <a:latin typeface="Book Antiqua" pitchFamily="18" charset="0"/>
              </a:rPr>
              <a:t>Ploutōn</a:t>
            </a:r>
            <a:r>
              <a:rPr lang="hr-HR" altLang="sr-Latn-RS" sz="2800" cap="small" dirty="0">
                <a:latin typeface="Book Antiqua" pitchFamily="18" charset="0"/>
              </a:rPr>
              <a:t>)</a:t>
            </a:r>
            <a:endParaRPr lang="en-GB" altLang="sr-Latn-RS" sz="2800" cap="small" dirty="0"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3999" cy="5517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Zeusov brat, vladar podzemlja i bog podzemnog bogatstva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Oženjen Perzefonom (lat. </a:t>
            </a:r>
            <a:r>
              <a:rPr lang="hr-HR" altLang="sr-Latn-RS" sz="2800" i="1" dirty="0">
                <a:latin typeface="Book Antiqua" pitchFamily="18" charset="0"/>
              </a:rPr>
              <a:t>Proserpina</a:t>
            </a:r>
            <a:r>
              <a:rPr lang="hr-HR" altLang="sr-Latn-RS" sz="2800" dirty="0">
                <a:latin typeface="Book Antiqua" pitchFamily="18" charset="0"/>
              </a:rPr>
              <a:t>, kći Zeusa i Demetre); nemaju djece</a:t>
            </a:r>
          </a:p>
          <a:p>
            <a:pPr marL="285750" lvl="1" indent="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Prema nekim pričama, Perzefona sa Zeusom ima sinove Dioniza, Sabazija, Zagreja i Jakha, a ljubavnik joj je bio i Adonis</a:t>
            </a:r>
          </a:p>
          <a:p>
            <a:pPr marL="285750" lvl="1" indent="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 Rimu je Pluton ponekad oženjen Avernom, s kojom ima kćeri Furije</a:t>
            </a:r>
          </a:p>
          <a:p>
            <a:pPr marL="285750" lvl="1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Sveti su mu čempres, jasen (Leuka) i metvica (Minta), od životinja ćuk</a:t>
            </a:r>
          </a:p>
          <a:p>
            <a:pPr marL="285750" lvl="1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Ima šljem koji ga čini nevidljivim, žezlo, rog obilja i kočiju s 4 crna konja</a:t>
            </a:r>
          </a:p>
        </p:txBody>
      </p:sp>
    </p:spTree>
    <p:extLst>
      <p:ext uri="{BB962C8B-B14F-4D97-AF65-F5344CB8AC3E}">
        <p14:creationId xmlns:p14="http://schemas.microsoft.com/office/powerpoint/2010/main" val="2241077967"/>
      </p:ext>
    </p:extLst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6648"/>
            <a:ext cx="7344816" cy="470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32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Otmica Perzefone, freska iz Vergine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7504" y="5123506"/>
            <a:ext cx="9036496" cy="1734494"/>
          </a:xfrm>
        </p:spPr>
        <p:txBody>
          <a:bodyPr>
            <a:normAutofit fontScale="92500" lnSpcReduction="10000"/>
          </a:bodyPr>
          <a:lstStyle/>
          <a:p>
            <a:pPr marL="285750" lvl="1" indent="-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Rimska su mu imena:</a:t>
            </a:r>
          </a:p>
          <a:p>
            <a:pPr lvl="1" algn="l"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		</a:t>
            </a:r>
            <a:r>
              <a:rPr lang="hr-HR" sz="2400" i="1" dirty="0">
                <a:latin typeface="Book Antiqua" pitchFamily="18" charset="0"/>
              </a:rPr>
              <a:t>Orcus</a:t>
            </a:r>
            <a:r>
              <a:rPr lang="hr-HR" sz="2400" dirty="0">
                <a:latin typeface="Book Antiqua" pitchFamily="18" charset="0"/>
              </a:rPr>
              <a:t>: i mjesto = podzemlje i bog </a:t>
            </a:r>
          </a:p>
          <a:p>
            <a:pPr lvl="1" algn="l">
              <a:lnSpc>
                <a:spcPct val="90000"/>
              </a:lnSpc>
            </a:pPr>
            <a:r>
              <a:rPr lang="hr-HR" sz="2400" b="1" i="1" dirty="0">
                <a:latin typeface="Book Antiqua" pitchFamily="18" charset="0"/>
              </a:rPr>
              <a:t>	           	</a:t>
            </a:r>
            <a:r>
              <a:rPr lang="hr-HR" sz="2400" b="1" i="1" u="sng" dirty="0">
                <a:latin typeface="Book Antiqua" pitchFamily="18" charset="0"/>
              </a:rPr>
              <a:t>Dis pater</a:t>
            </a:r>
            <a:r>
              <a:rPr lang="hr-HR" sz="2400" i="1" dirty="0">
                <a:latin typeface="Book Antiqua" pitchFamily="18" charset="0"/>
              </a:rPr>
              <a:t> </a:t>
            </a:r>
            <a:r>
              <a:rPr lang="hr-HR" sz="2400" dirty="0">
                <a:latin typeface="Book Antiqua" pitchFamily="18" charset="0"/>
              </a:rPr>
              <a:t>= bogati otac (prijevod grč. </a:t>
            </a:r>
            <a:r>
              <a:rPr lang="hr-HR" sz="2400" i="1" dirty="0">
                <a:latin typeface="Book Antiqua" pitchFamily="18" charset="0"/>
              </a:rPr>
              <a:t>Plout</a:t>
            </a:r>
            <a:r>
              <a:rPr lang="en-US" sz="2400" i="1" dirty="0">
                <a:latin typeface="Book Antiqua" pitchFamily="18" charset="0"/>
              </a:rPr>
              <a:t>ō</a:t>
            </a:r>
            <a:r>
              <a:rPr lang="hr-HR" sz="2400" i="1" dirty="0">
                <a:latin typeface="Book Antiqua" pitchFamily="18" charset="0"/>
              </a:rPr>
              <a:t>n</a:t>
            </a:r>
            <a:r>
              <a:rPr lang="hr-HR" sz="2400" dirty="0">
                <a:latin typeface="Book Antiqua" pitchFamily="18" charset="0"/>
              </a:rPr>
              <a:t>) </a:t>
            </a:r>
          </a:p>
          <a:p>
            <a:pPr lvl="1" algn="l">
              <a:lnSpc>
                <a:spcPct val="90000"/>
              </a:lnSpc>
            </a:pPr>
            <a:r>
              <a:rPr lang="hr-HR" sz="2400" dirty="0">
                <a:latin typeface="Book Antiqua" pitchFamily="18" charset="0"/>
              </a:rPr>
              <a:t>		           - Dit mu je zapravo najčešće ime</a:t>
            </a:r>
            <a:endParaRPr lang="en-GB" sz="2400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331652" cy="46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31479"/>
      </p:ext>
    </p:extLst>
  </p:cSld>
  <p:clrMapOvr>
    <a:masterClrMapping/>
  </p:clrMapOvr>
  <p:transition spd="med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905</TotalTime>
  <Words>1440</Words>
  <Application>Microsoft Office PowerPoint</Application>
  <PresentationFormat>Prikaz na zaslonu (4:3)</PresentationFormat>
  <Paragraphs>160</Paragraphs>
  <Slides>24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Garamond</vt:lpstr>
      <vt:lpstr>Palatino Linotype</vt:lpstr>
      <vt:lpstr>Times New Roman</vt:lpstr>
      <vt:lpstr>Wingdings</vt:lpstr>
      <vt:lpstr>BlackTie</vt:lpstr>
      <vt:lpstr>Februarius</vt:lpstr>
      <vt:lpstr>- od februus = očisnički - jedini ima parni broj dana</vt:lpstr>
      <vt:lpstr>Parentalije (Parentalia)</vt:lpstr>
      <vt:lpstr>Luperkalije (Lupercalia)</vt:lpstr>
      <vt:lpstr>PowerPoint prezentacija</vt:lpstr>
      <vt:lpstr>Terminalije (Terminalia)</vt:lpstr>
      <vt:lpstr>Pluton (PlutO)</vt:lpstr>
      <vt:lpstr>grč. Had (Hāidēs; Ploutōn)</vt:lpstr>
      <vt:lpstr>Otmica Perzefone, freska iz Vergine</vt:lpstr>
      <vt:lpstr>Perzefona – Prozerpina</vt:lpstr>
      <vt:lpstr>Svetišta</vt:lpstr>
      <vt:lpstr>PowerPoint prezentacija</vt:lpstr>
      <vt:lpstr>Pratioci</vt:lpstr>
      <vt:lpstr>Zagrobni život</vt:lpstr>
      <vt:lpstr>Karta podzemlja</vt:lpstr>
      <vt:lpstr>Prikaz podzemlja na grčkoj vazi</vt:lpstr>
      <vt:lpstr>pogrebni običaji</vt:lpstr>
      <vt:lpstr>Pogrebna povorka i conclamatio</vt:lpstr>
      <vt:lpstr>PowerPoint prezentacija</vt:lpstr>
      <vt:lpstr>PowerPoint prezentacija</vt:lpstr>
      <vt:lpstr>Columbarium Gaja Skribonija Menofila  iz Augustova doba, Janikul, Rim</vt:lpstr>
      <vt:lpstr>Stēlē Mike i Diona</vt:lpstr>
      <vt:lpstr>“Ulica grobova” kod Pompeja</vt:lpstr>
      <vt:lpstr>Odisejeva lutanja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Februarius</dc:title>
  <dc:creator>Maja</dc:creator>
  <cp:lastModifiedBy>Maja Matasović</cp:lastModifiedBy>
  <cp:revision>72</cp:revision>
  <dcterms:created xsi:type="dcterms:W3CDTF">2015-05-20T11:47:07Z</dcterms:created>
  <dcterms:modified xsi:type="dcterms:W3CDTF">2025-01-13T20:26:57Z</dcterms:modified>
</cp:coreProperties>
</file>