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8" r:id="rId3"/>
    <p:sldId id="278" r:id="rId4"/>
    <p:sldId id="280" r:id="rId5"/>
    <p:sldId id="281" r:id="rId6"/>
    <p:sldId id="282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16.4.2021.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CD59-0C03-4774-B2E1-F7D660E75451}" type="datetime1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3A56-3E7E-413A-AE13-A61EBBCFAC1E}" type="datetime1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59BD7-141C-4A02-8F00-C5FB000A8041}" type="datetime1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51B9-01C7-4823-923D-919E17BE5B99}" type="datetime1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C960-3797-47C5-88D8-B56F8E15F23E}" type="datetime1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FB94-C30D-4ECC-B9BE-A8AC3FF78103}" type="datetime1">
              <a:rPr lang="en-US" smtClean="0"/>
              <a:pPr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9A27-ECBF-40DF-BC51-6C8E693CADF6}" type="datetime1">
              <a:rPr lang="en-US" smtClean="0"/>
              <a:pPr/>
              <a:t>4/16/2021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0072-E14D-4989-8234-A9F6E58601CB}" type="datetime1">
              <a:rPr lang="en-US" smtClean="0"/>
              <a:pPr/>
              <a:t>4/16/2021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2534-87D1-4DED-91F6-9526442C0271}" type="datetime1">
              <a:rPr lang="en-US" smtClean="0"/>
              <a:pPr/>
              <a:t>4/16/2021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9B58-5F03-4D30-8E66-1F9B1B670F97}" type="datetime1">
              <a:rPr lang="en-US" smtClean="0"/>
              <a:pPr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8E82-E3C8-46C7-BE38-3BEB991A9183}" type="datetime1">
              <a:rPr lang="en-US" smtClean="0"/>
              <a:pPr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F0CA-A454-47D7-B20C-30B93F0BB98E}" type="datetime1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dk1"/>
                </a:solidFill>
                <a:cs typeface="Arial" panose="020B0604020202020204" pitchFamily="34" charset="0"/>
              </a:rPr>
              <a:t>Digitalna javna sfera i Internet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Akademska godina 2020./2021.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Digitalna javna sfera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r>
              <a:rPr lang="hr-HR" b="1" dirty="0"/>
              <a:t>Javna sfera </a:t>
            </a:r>
            <a:r>
              <a:rPr lang="hr-HR" dirty="0"/>
              <a:t>može se opisati kao dinamičan i nestabilan komunikacijski fenomen,</a:t>
            </a:r>
          </a:p>
          <a:p>
            <a:r>
              <a:rPr lang="pl-PL" dirty="0"/>
              <a:t>odnosno medijska konstrukcija ovisna o komunikacijskim tehnologijama i</a:t>
            </a:r>
          </a:p>
          <a:p>
            <a:r>
              <a:rPr lang="hr-HR" dirty="0"/>
              <a:t>organizacijskim kapacitetima društvenih skupina koje traže širu društvenu vidljivost.</a:t>
            </a:r>
          </a:p>
          <a:p>
            <a:r>
              <a:rPr lang="hr-HR" dirty="0"/>
              <a:t>Vidljivost se postiže strateškim odlukama i promocijom određenih vrijednosti te</a:t>
            </a:r>
          </a:p>
          <a:p>
            <a:r>
              <a:rPr lang="hr-HR" dirty="0"/>
              <a:t>istovremeno usmjeravanjem publike, njezinih strategija i vrijednosti medijskoj</a:t>
            </a:r>
          </a:p>
          <a:p>
            <a:r>
              <a:rPr lang="hr-HR" dirty="0"/>
              <a:t>komunikaciji.</a:t>
            </a:r>
          </a:p>
          <a:p>
            <a:endParaRPr lang="hr-HR" dirty="0"/>
          </a:p>
          <a:p>
            <a:r>
              <a:rPr lang="hr-HR" b="1" dirty="0"/>
              <a:t>Javna sfera </a:t>
            </a:r>
            <a:r>
              <a:rPr lang="hr-HR" dirty="0"/>
              <a:t>društveni je prostor između države i tržišta u kojemu publika sudjeluje u</a:t>
            </a:r>
          </a:p>
          <a:p>
            <a:r>
              <a:rPr lang="hr-HR" dirty="0"/>
              <a:t>političkom procesu i suočavanju mišljenja. Javna sfera središnje je mjesto demokratskih</a:t>
            </a:r>
          </a:p>
          <a:p>
            <a:r>
              <a:rPr lang="hr-HR" dirty="0"/>
              <a:t>procesa modernih društava, a u kasno modernom društvu se sve više raslojava.</a:t>
            </a:r>
          </a:p>
          <a:p>
            <a:endParaRPr lang="hr-HR" dirty="0"/>
          </a:p>
          <a:p>
            <a:r>
              <a:rPr lang="hr-HR" dirty="0"/>
              <a:t>Digitalna javna sfera nasljednica je koncepata javnosti i javne sfere kako su bili shvaćeni u 20. stoljeću, osobito u radovima </a:t>
            </a:r>
            <a:r>
              <a:rPr lang="hr-HR" dirty="0" err="1"/>
              <a:t>Jürgena</a:t>
            </a:r>
            <a:r>
              <a:rPr lang="hr-HR" dirty="0"/>
              <a:t> Habermasa (Habermas, 1962) i u okvirima teorijskih rasprava o </a:t>
            </a:r>
            <a:r>
              <a:rPr lang="hr-HR" dirty="0" err="1"/>
              <a:t>deliberativnoj</a:t>
            </a:r>
            <a:r>
              <a:rPr lang="hr-HR" dirty="0"/>
              <a:t> demokraciji.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Digitalna javna sfera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73891" y="1371600"/>
            <a:ext cx="8001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Za razumijevanje </a:t>
            </a:r>
            <a:r>
              <a:rPr lang="hr-HR" dirty="0" err="1"/>
              <a:t>deliberativne</a:t>
            </a:r>
            <a:r>
              <a:rPr lang="hr-HR" dirty="0"/>
              <a:t> demokracije bitno je određenje koncepta „javnosti“ i „javnog interesa“. Koncept „javnosti“ u najširem smislu označava većinu koja definira javni interes na javnim mjestima i javnim sudjelovanjem u raspravama o pitanjima od zajedničkog interesa te upućuje zahtjeve/preporuke onima koji bi ih</a:t>
            </a:r>
          </a:p>
          <a:p>
            <a:r>
              <a:rPr lang="hr-HR" dirty="0"/>
              <a:t>mogli praktično primijeniti. „Javni interes“ određen kao interes većine građana i kao osnova za javno djelovanje omogućeno korištenjem (tiskanih) masovnih medija širi se postepeno i u digitalnu sferu.</a:t>
            </a:r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54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Digitalna javna sfera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73891" y="1371600"/>
            <a:ext cx="800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potencijal za proširenje i stvaranje novih oblika javne sfere na internetu u devedesetim godinama bio je obilježen manjim brojem korisnika interneta, odnosno slabijom raspršenosti pristupa infrastrukturi u općoj populaciji. Najveći broj građana nije bio (dovoljno) uključen, što je jedan od preduvjeta za stvaranje javne sfere. Stoga </a:t>
            </a:r>
            <a:r>
              <a:rPr lang="hr-HR" dirty="0" err="1"/>
              <a:t>Papacharissi</a:t>
            </a:r>
            <a:r>
              <a:rPr lang="hr-HR" dirty="0"/>
              <a:t> (2002) razlikuje javni prostor od javne sfere. Naime, dok javni prostor vidi kao forum, javna sfera u širem smislu omogućuje sudjelovanje u demokratskim procesima.</a:t>
            </a:r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19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Digitalna javna sfera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73891" y="1371600"/>
            <a:ext cx="8001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potencijal za proširenje i stvaranje novih oblika javne sfere na internetu u devedesetim godinama bio je obilježen manjim brojem korisnika interneta, odnosno slabijom raspršenosti pristupa infrastrukturi u općoj populaciji. Najveći broj građana nije bio (dovoljno) uključen, što je jedan od preduvjeta za stvaranje javne sfere. Stoga </a:t>
            </a:r>
            <a:r>
              <a:rPr lang="hr-HR" dirty="0" err="1"/>
              <a:t>Papacharissi</a:t>
            </a:r>
            <a:r>
              <a:rPr lang="hr-HR" dirty="0"/>
              <a:t> (2002) razlikuje javni prostor od javne sfere. Naime, dok javni prostor vidi kao forum, javna sfera u širem smislu omogućuje sudjelovanje u demokratskim procesima.</a:t>
            </a:r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On nadalje smatra da internet podržava značajnu komunikacijsku heterogenost čija je negativna strana fragmentacija javne sfere u izolirana područja političke komunikacije</a:t>
            </a:r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r>
              <a:rPr lang="hr-HR" dirty="0" err="1"/>
              <a:t>Bohman</a:t>
            </a:r>
            <a:r>
              <a:rPr lang="hr-HR" dirty="0"/>
              <a:t> (2005) također smatra da internet možda povećava interaktivnost, ali time ne mora povećavati dijaloški oblik komunikacije.</a:t>
            </a: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Nadalje, on smatra da je internet utemeljen u institucijama koje ne sudjeluju u njegovoj transformaciji u javnu sferu.</a:t>
            </a:r>
          </a:p>
          <a:p>
            <a:r>
              <a:rPr lang="hr-HR" altLang="zh-CN" b="1" dirty="0">
                <a:ea typeface="Times New Roman" pitchFamily="18" charset="0"/>
                <a:cs typeface="Arial" pitchFamily="34" charset="0"/>
              </a:rPr>
              <a:t>Stoga je internet „</a:t>
            </a:r>
            <a:r>
              <a:rPr lang="hr-HR" altLang="zh-CN" b="1" dirty="0" err="1">
                <a:ea typeface="Times New Roman" pitchFamily="18" charset="0"/>
                <a:cs typeface="Arial" pitchFamily="34" charset="0"/>
              </a:rPr>
              <a:t>decentrirana</a:t>
            </a:r>
            <a:r>
              <a:rPr lang="hr-HR" altLang="zh-CN" b="1" dirty="0">
                <a:ea typeface="Times New Roman" pitchFamily="18" charset="0"/>
                <a:cs typeface="Arial" pitchFamily="34" charset="0"/>
              </a:rPr>
              <a:t> javna sfera” koja nije ujedinjena i sveobuhvatna. U toj sferi nema aktera koji bi se mogli usporediti s ulogom novinara i drugih posrednika koji govore u ime javnosti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84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Digitalna javna sfera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73891" y="1371600"/>
            <a:ext cx="8001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Pojedini autori (</a:t>
            </a:r>
            <a:r>
              <a:rPr lang="hr-HR" dirty="0" err="1"/>
              <a:t>Dahlberg</a:t>
            </a:r>
            <a:r>
              <a:rPr lang="hr-HR" dirty="0"/>
              <a:t>, 2007) smatraju da su nerealna očekivanja da racionalna</a:t>
            </a:r>
          </a:p>
          <a:p>
            <a:r>
              <a:rPr lang="hr-HR" dirty="0"/>
              <a:t>deliberacija može nadići neslaganja i dovesti do društvenog konsenzusa i kohezije javne sfere.</a:t>
            </a:r>
          </a:p>
          <a:p>
            <a:r>
              <a:rPr lang="hr-HR" dirty="0" err="1"/>
              <a:t>Dahlberg</a:t>
            </a:r>
            <a:r>
              <a:rPr lang="hr-HR" dirty="0"/>
              <a:t> smatra da razlike u socijalnom, kulturnom i ekonomskom položaju utječu na mogućnosti sudjelovanja u komunikaciji i interakciji.</a:t>
            </a:r>
          </a:p>
          <a:p>
            <a:endParaRPr lang="hr-HR" dirty="0">
              <a:cs typeface="Arial" pitchFamily="34" charset="0"/>
            </a:endParaRPr>
          </a:p>
          <a:p>
            <a:r>
              <a:rPr lang="hr-HR" dirty="0"/>
              <a:t>Razumijevanje javne sfere na internetu ovisi o društvenom konsenzusu ili konfliktu te različitim konceptualizacijama javne sfere i demokratskih procesa</a:t>
            </a:r>
            <a:endParaRPr lang="hr-HR" dirty="0">
              <a:cs typeface="Arial" pitchFamily="34" charset="0"/>
            </a:endParaRPr>
          </a:p>
          <a:p>
            <a:endParaRPr lang="hr-HR" dirty="0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021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hr-HR" dirty="0">
                <a:solidFill>
                  <a:schemeClr val="tx2"/>
                </a:solidFill>
              </a:rPr>
              <a:t>Hvala na pažnji!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582</Words>
  <Application>Microsoft Office PowerPoint</Application>
  <PresentationFormat>Prikaz na zaslonu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Digitalna javna sfera i Internet</vt:lpstr>
      <vt:lpstr>Digitalna javna sfera</vt:lpstr>
      <vt:lpstr>Digitalna javna sfera</vt:lpstr>
      <vt:lpstr>Digitalna javna sfera</vt:lpstr>
      <vt:lpstr>Digitalna javna sfera</vt:lpstr>
      <vt:lpstr>Digitalna javna sfera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89</cp:revision>
  <dcterms:created xsi:type="dcterms:W3CDTF">2006-08-16T00:00:00Z</dcterms:created>
  <dcterms:modified xsi:type="dcterms:W3CDTF">2021-04-16T06:12:44Z</dcterms:modified>
</cp:coreProperties>
</file>